
<file path=[Content_Types].xml><?xml version="1.0" encoding="utf-8"?>
<Types xmlns="http://schemas.openxmlformats.org/package/2006/content-types">
  <Default Extension="m4a" ContentType="audio/mp4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3"/>
  </p:notesMasterIdLst>
  <p:sldIdLst>
    <p:sldId id="262" r:id="rId2"/>
  </p:sldIdLst>
  <p:sldSz cx="21945600" cy="219456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2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2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2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2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2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 pitchFamily="2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 pitchFamily="2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 pitchFamily="2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 pitchFamily="2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992">
          <p15:clr>
            <a:srgbClr val="A4A3A4"/>
          </p15:clr>
        </p15:guide>
        <p15:guide id="2" orient="horz" pos="13392">
          <p15:clr>
            <a:srgbClr val="A4A3A4"/>
          </p15:clr>
        </p15:guide>
        <p15:guide id="3" orient="horz" pos="2112">
          <p15:clr>
            <a:srgbClr val="A4A3A4"/>
          </p15:clr>
        </p15:guide>
        <p15:guide id="4" orient="horz" pos="325">
          <p15:clr>
            <a:srgbClr val="A4A3A4"/>
          </p15:clr>
        </p15:guide>
        <p15:guide id="5" orient="horz" pos="5649">
          <p15:clr>
            <a:srgbClr val="A4A3A4"/>
          </p15:clr>
        </p15:guide>
        <p15:guide id="6" orient="horz" pos="6900">
          <p15:clr>
            <a:srgbClr val="A4A3A4"/>
          </p15:clr>
        </p15:guide>
        <p15:guide id="7" orient="horz" pos="9219">
          <p15:clr>
            <a:srgbClr val="A4A3A4"/>
          </p15:clr>
        </p15:guide>
        <p15:guide id="8" pos="412">
          <p15:clr>
            <a:srgbClr val="A4A3A4"/>
          </p15:clr>
        </p15:guide>
        <p15:guide id="9" pos="13823">
          <p15:clr>
            <a:srgbClr val="A4A3A4"/>
          </p15:clr>
        </p15:guide>
        <p15:guide id="10" pos="13392">
          <p15:clr>
            <a:srgbClr val="A4A3A4"/>
          </p15:clr>
        </p15:guide>
        <p15:guide id="11" pos="2688">
          <p15:clr>
            <a:srgbClr val="A4A3A4"/>
          </p15:clr>
        </p15:guide>
        <p15:guide id="12" pos="3120">
          <p15:clr>
            <a:srgbClr val="A4A3A4"/>
          </p15:clr>
        </p15:guide>
        <p15:guide id="13" pos="5376">
          <p15:clr>
            <a:srgbClr val="A4A3A4"/>
          </p15:clr>
        </p15:guide>
        <p15:guide id="14" pos="10753">
          <p15:clr>
            <a:srgbClr val="A4A3A4"/>
          </p15:clr>
        </p15:guide>
        <p15:guide id="15" pos="11167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exwinkle,Amber C" initials="RC" lastIdx="20" clrIdx="0"/>
  <p:cmAuthor id="2" name="Rexwinkle,Amber C" initials="" lastIdx="3" clrIdx="1"/>
  <p:cmAuthor id="3" name="Mendoza,Marisa A" initials="MA" lastIdx="6" clrIdx="2"/>
  <p:cmAuthor id="4" name="Hecht,Diane P" initials="HP" lastIdx="16" clrIdx="3"/>
  <p:cmAuthor id="5" name="Mendoza,Marisa A" initials="" lastIdx="3" clrIdx="4"/>
  <p:cmAuthor id="6" name="Butler,Bonnie J" initials="BJ" lastIdx="13" clrIdx="5">
    <p:extLst>
      <p:ext uri="{19B8F6BF-5375-455C-9EA6-DF929625EA0E}">
        <p15:presenceInfo xmlns:p15="http://schemas.microsoft.com/office/powerpoint/2012/main" userId="S::bjbutler@mdanderson.org::05a8ecd4-fb70-4801-88a4-9452074092e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760466"/>
    <a:srgbClr val="0070C0"/>
    <a:srgbClr val="FFCC00"/>
    <a:srgbClr val="FF0000"/>
    <a:srgbClr val="FF0066"/>
    <a:srgbClr val="FF66FF"/>
    <a:srgbClr val="5B9BD5"/>
    <a:srgbClr val="FFFFFF"/>
    <a:srgbClr val="D1DE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447" autoAdjust="0"/>
    <p:restoredTop sz="94667"/>
  </p:normalViewPr>
  <p:slideViewPr>
    <p:cSldViewPr snapToGrid="0">
      <p:cViewPr varScale="1">
        <p:scale>
          <a:sx n="34" d="100"/>
          <a:sy n="34" d="100"/>
        </p:scale>
        <p:origin x="3018" y="114"/>
      </p:cViewPr>
      <p:guideLst>
        <p:guide orient="horz" pos="10992"/>
        <p:guide orient="horz" pos="13392"/>
        <p:guide orient="horz" pos="2112"/>
        <p:guide orient="horz" pos="325"/>
        <p:guide orient="horz" pos="5649"/>
        <p:guide orient="horz" pos="6900"/>
        <p:guide orient="horz" pos="9219"/>
        <p:guide pos="412"/>
        <p:guide pos="13823"/>
        <p:guide pos="13392"/>
        <p:guide pos="2688"/>
        <p:guide pos="3120"/>
        <p:guide pos="5376"/>
        <p:guide pos="10753"/>
        <p:guide pos="1116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Question 1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,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Strongly Agree + Agree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FAE-47AE-8900-1FE1EC0E2BF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Question 2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9-EFAE-47AE-8900-1FE1EC0E2BF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Strongly Agree + Agree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FAE-47AE-8900-1FE1EC0E2BF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Question 3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Strongly Agree + Agree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FAE-47AE-8900-1FE1EC0E2BFF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Question 4</c:v>
                </c:pt>
              </c:strCache>
            </c:strRef>
          </c:tx>
          <c:spPr>
            <a:solidFill>
              <a:srgbClr val="FF66FF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EFAE-47AE-8900-1FE1EC0E2BF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Strongly Agree + Agree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EFAE-47AE-8900-1FE1EC0E2BFF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Question 5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Strongly Agree + Agree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EFAE-47AE-8900-1FE1EC0E2BFF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Question 6</c:v>
                </c:pt>
              </c:strCache>
            </c:strRef>
          </c:tx>
          <c:spPr>
            <a:solidFill>
              <a:srgbClr val="76046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Strongly Agree + Agree</c:v>
                </c:pt>
              </c:strCache>
            </c:strRef>
          </c:cat>
          <c:val>
            <c:numRef>
              <c:f>Sheet1!$G$2</c:f>
              <c:numCache>
                <c:formatCode>General</c:formatCode>
                <c:ptCount val="1"/>
                <c:pt idx="0">
                  <c:v>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FAE-47AE-8900-1FE1EC0E2BF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119299231"/>
        <c:axId val="1195053567"/>
      </c:barChart>
      <c:catAx>
        <c:axId val="111929923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195053567"/>
        <c:crosses val="autoZero"/>
        <c:auto val="1"/>
        <c:lblAlgn val="ctr"/>
        <c:lblOffset val="100"/>
        <c:noMultiLvlLbl val="0"/>
      </c:catAx>
      <c:valAx>
        <c:axId val="1195053567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11929923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635BD13-B255-8E45-A16E-E3C4E88CEE4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imes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59455AC-4D6C-3E4D-A810-11D2DAAB59E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Times" panose="02020603050405020304" pitchFamily="18" charset="0"/>
              </a:defRPr>
            </a:lvl1pPr>
          </a:lstStyle>
          <a:p>
            <a:pPr>
              <a:defRPr/>
            </a:pPr>
            <a:fld id="{B6ED2C90-9FF7-4548-B9D7-94F7692ABD81}" type="datetimeFigureOut">
              <a:rPr lang="en-US"/>
              <a:pPr>
                <a:defRPr/>
              </a:pPr>
              <a:t>3/21/2023</a:t>
            </a:fld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F9AD6F5B-D90B-7E4C-BE03-0076016F999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5614CBE1-9510-254D-946A-FAE86FE8DD4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700C9A-872C-4C4F-A6D5-2534A34AB3C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imes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95F11A-CDFD-D147-BFD9-E4B27DCD622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47C71437-CB83-CF4A-8A19-B2336051EE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>
            <a:extLst>
              <a:ext uri="{FF2B5EF4-FFF2-40B4-BE49-F238E27FC236}">
                <a16:creationId xmlns:a16="http://schemas.microsoft.com/office/drawing/2014/main" id="{40EFECDC-8A9B-3148-AE77-BFB9102824D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2" name="Notes Placeholder 2">
            <a:extLst>
              <a:ext uri="{FF2B5EF4-FFF2-40B4-BE49-F238E27FC236}">
                <a16:creationId xmlns:a16="http://schemas.microsoft.com/office/drawing/2014/main" id="{378C5A9E-4811-DB48-9B0A-89D0BBA66C5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15363" name="Slide Number Placeholder 3">
            <a:extLst>
              <a:ext uri="{FF2B5EF4-FFF2-40B4-BE49-F238E27FC236}">
                <a16:creationId xmlns:a16="http://schemas.microsoft.com/office/drawing/2014/main" id="{6D1BED2D-9D6A-564D-8D3C-5AEDC7707CA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9pPr>
          </a:lstStyle>
          <a:p>
            <a:fld id="{3F132F67-705D-CB4A-A7D6-B3775E884494}" type="slidenum">
              <a:rPr lang="en-US" altLang="en-US" sz="1200"/>
              <a:pPr/>
              <a:t>1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46238" y="6816725"/>
            <a:ext cx="18653125" cy="47053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92475" y="12436475"/>
            <a:ext cx="15360650" cy="56070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A14C795-34C4-E34E-B3A3-0142FC359B8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7CE99BA-EA6C-8D48-8DB0-587486D9C37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06F9CD3-884B-5248-9A2A-5D4A6BAAF19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BBAF8A-DE11-1444-BDA2-331D73A5E2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88981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3BA1CE3-1BE3-CA4E-AB81-4A588FFC656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6E20A6D-2F09-6346-9AA3-2A43502226E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88545C9-CA5E-0049-9820-DE162299FA0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73090D-0170-F94C-8BC4-1AB0D69384B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014923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636875" y="1951038"/>
            <a:ext cx="4662488" cy="175561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46238" y="1951038"/>
            <a:ext cx="13838237" cy="175561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A21E244-0B55-4446-B640-6EE937FB5A9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DAD0893-6D97-B44C-91DC-15655A41549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12F7014-5961-C74C-A644-5B925FBFC71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B5C15C-1AC8-DA4F-B9AC-FEF7DA5497A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7794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70C13A1-B624-C144-A721-B9A8CC2F897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AEBE4A7-ED82-8248-87B9-FA698784E57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EA4568F-0C28-114E-9FC4-E9BA8CD141F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BF666D-BB7C-C545-B8A2-FF9AA29881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69326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3550" y="14101763"/>
            <a:ext cx="18653125" cy="43592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3550" y="9301163"/>
            <a:ext cx="18653125" cy="4800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45AF09E-DC29-4546-8552-4D9EFA21607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3DC6D70-CA10-4C41-9863-F0E5F15F2C2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5CAC485-E1CA-2049-93B0-0C88F86DB79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2D8033-9204-8B42-96BC-2626262DAC2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74879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46238" y="6340475"/>
            <a:ext cx="9250362" cy="13166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49000" y="6340475"/>
            <a:ext cx="9250363" cy="13166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96EFF60-6AF0-6C45-ABE7-CBB2E635C8C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50C9E0D-883F-C440-9901-78325A0B23D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E8ADC99-DBD0-A34C-92CF-C26A53FC31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8632F1-6485-3D4D-B276-49E8D2EB79D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26367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6963" y="879475"/>
            <a:ext cx="19751675" cy="3657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6963" y="4911725"/>
            <a:ext cx="9696450" cy="20478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6963" y="6959600"/>
            <a:ext cx="9696450" cy="12644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147425" y="4911725"/>
            <a:ext cx="9701213" cy="20478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147425" y="6959600"/>
            <a:ext cx="9701213" cy="12644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E0FFE2AC-EF78-EF4C-A4BE-87DB45AE410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CFDBFB91-E7A4-9943-9E6E-BB9A216FAAC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1DACCD7-CF9A-0941-92AA-86826097E48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52EBB2-F898-2143-8E59-A8E2E515D3E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7321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93380907-2B34-3F45-96A7-041E837EE40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2DF9230B-371C-5E41-953F-7A4328BC8E5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8D3F041-31BD-4347-9B69-8BAFA28EF99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7D0F48-5B9C-CC42-8AFF-A6FA08C02EA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51418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1DC7B22F-195A-584F-ABCB-75BC69E46F7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7EEACC0C-4C8C-AE41-A2A8-2AE2C26A2E7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004D16F1-3A4C-9B4E-BEA5-B08579A072A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47FF07-C15D-4C47-B088-DD38DE757D5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836312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6963" y="873125"/>
            <a:ext cx="7219950" cy="371951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80438" y="873125"/>
            <a:ext cx="12268200" cy="187309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6963" y="4592638"/>
            <a:ext cx="7219950" cy="150114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25D2AFF-CB76-B94F-8C95-1A6E05E7BBF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4C64AA0-B78E-6141-B6A8-5FAC12D4FE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95EB36A-025E-104D-851E-1EA62CD46E6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A3DECB-155A-3D4C-A87D-74F4C07D2F1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67047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02125" y="15362238"/>
            <a:ext cx="13166725" cy="18129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302125" y="1960563"/>
            <a:ext cx="13166725" cy="131683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302125" y="17175163"/>
            <a:ext cx="13166725" cy="25765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61FDB17-35D3-8D4A-A0EC-9F5511B7416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89FCCBF-29F0-8642-8C9E-AB578433E75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E25DB25-788D-2144-A0C7-B1DC6DE2CAB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002EE7-D8CB-9C40-B980-A62CE39E9A3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550459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101EE892-ECFF-A74C-A5B3-78ED31FB9B5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646238" y="1951038"/>
            <a:ext cx="18653125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250802" tIns="125401" rIns="250802" bIns="12540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3E63E0A6-239C-814F-A60D-28F50C007CA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646238" y="6340475"/>
            <a:ext cx="18653125" cy="131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250802" tIns="125401" rIns="250802" bIns="12540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7984AF6E-4D09-4D4E-8212-43C2C63207F9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646238" y="19994563"/>
            <a:ext cx="4572000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50802" tIns="125401" rIns="250802" bIns="125401" numCol="1" anchor="t" anchorCtr="0" compatLnSpc="1">
            <a:prstTxWarp prst="textNoShape">
              <a:avLst/>
            </a:prstTxWarp>
          </a:bodyPr>
          <a:lstStyle>
            <a:lvl1pPr>
              <a:defRPr sz="3800">
                <a:latin typeface="Times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CA475B7E-3079-A74C-989D-C49A2E124A5D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497763" y="19994563"/>
            <a:ext cx="6950075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50802" tIns="125401" rIns="250802" bIns="125401" numCol="1" anchor="t" anchorCtr="0" compatLnSpc="1">
            <a:prstTxWarp prst="textNoShape">
              <a:avLst/>
            </a:prstTxWarp>
          </a:bodyPr>
          <a:lstStyle>
            <a:lvl1pPr algn="ctr">
              <a:defRPr sz="3800">
                <a:latin typeface="Times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5A860BBB-FD1A-CD4C-B701-D60B288D014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5727363" y="19994563"/>
            <a:ext cx="4572000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50802" tIns="125401" rIns="250802" bIns="125401" numCol="1" anchor="t" anchorCtr="0" compatLnSpc="1">
            <a:prstTxWarp prst="textNoShape">
              <a:avLst/>
            </a:prstTxWarp>
          </a:bodyPr>
          <a:lstStyle>
            <a:lvl1pPr algn="r">
              <a:defRPr sz="3800" smtClean="0"/>
            </a:lvl1pPr>
          </a:lstStyle>
          <a:p>
            <a:pPr>
              <a:defRPr/>
            </a:pPr>
            <a:fld id="{7D625055-9A76-7149-9596-F3350EA0191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508250" rtl="0" eaLnBrk="0" fontAlgn="base" hangingPunct="0">
        <a:spcBef>
          <a:spcPct val="0"/>
        </a:spcBef>
        <a:spcAft>
          <a:spcPct val="0"/>
        </a:spcAft>
        <a:defRPr sz="12100">
          <a:solidFill>
            <a:schemeClr val="tx2"/>
          </a:solidFill>
          <a:latin typeface="+mj-lt"/>
          <a:ea typeface="MS PGothic" panose="020B0600070205080204" pitchFamily="34" charset="-128"/>
          <a:cs typeface="ＭＳ Ｐゴシック" charset="-128"/>
        </a:defRPr>
      </a:lvl1pPr>
      <a:lvl2pPr algn="ctr" defTabSz="2508250" rtl="0" eaLnBrk="0" fontAlgn="base" hangingPunct="0">
        <a:spcBef>
          <a:spcPct val="0"/>
        </a:spcBef>
        <a:spcAft>
          <a:spcPct val="0"/>
        </a:spcAft>
        <a:defRPr sz="12100">
          <a:solidFill>
            <a:schemeClr val="tx2"/>
          </a:solidFill>
          <a:latin typeface="Times" pitchFamily="-112" charset="0"/>
          <a:ea typeface="MS PGothic" panose="020B0600070205080204" pitchFamily="34" charset="-128"/>
          <a:cs typeface="ＭＳ Ｐゴシック" charset="-128"/>
        </a:defRPr>
      </a:lvl2pPr>
      <a:lvl3pPr algn="ctr" defTabSz="2508250" rtl="0" eaLnBrk="0" fontAlgn="base" hangingPunct="0">
        <a:spcBef>
          <a:spcPct val="0"/>
        </a:spcBef>
        <a:spcAft>
          <a:spcPct val="0"/>
        </a:spcAft>
        <a:defRPr sz="12100">
          <a:solidFill>
            <a:schemeClr val="tx2"/>
          </a:solidFill>
          <a:latin typeface="Times" pitchFamily="-112" charset="0"/>
          <a:ea typeface="MS PGothic" panose="020B0600070205080204" pitchFamily="34" charset="-128"/>
          <a:cs typeface="ＭＳ Ｐゴシック" charset="-128"/>
        </a:defRPr>
      </a:lvl3pPr>
      <a:lvl4pPr algn="ctr" defTabSz="2508250" rtl="0" eaLnBrk="0" fontAlgn="base" hangingPunct="0">
        <a:spcBef>
          <a:spcPct val="0"/>
        </a:spcBef>
        <a:spcAft>
          <a:spcPct val="0"/>
        </a:spcAft>
        <a:defRPr sz="12100">
          <a:solidFill>
            <a:schemeClr val="tx2"/>
          </a:solidFill>
          <a:latin typeface="Times" pitchFamily="-112" charset="0"/>
          <a:ea typeface="MS PGothic" panose="020B0600070205080204" pitchFamily="34" charset="-128"/>
          <a:cs typeface="ＭＳ Ｐゴシック" charset="-128"/>
        </a:defRPr>
      </a:lvl4pPr>
      <a:lvl5pPr algn="ctr" defTabSz="2508250" rtl="0" eaLnBrk="0" fontAlgn="base" hangingPunct="0">
        <a:spcBef>
          <a:spcPct val="0"/>
        </a:spcBef>
        <a:spcAft>
          <a:spcPct val="0"/>
        </a:spcAft>
        <a:defRPr sz="12100">
          <a:solidFill>
            <a:schemeClr val="tx2"/>
          </a:solidFill>
          <a:latin typeface="Times" pitchFamily="-112" charset="0"/>
          <a:ea typeface="MS PGothic" panose="020B0600070205080204" pitchFamily="34" charset="-128"/>
          <a:cs typeface="ＭＳ Ｐゴシック" charset="-128"/>
        </a:defRPr>
      </a:lvl5pPr>
      <a:lvl6pPr marL="457200" algn="ctr" defTabSz="2508250" rtl="0" fontAlgn="base">
        <a:spcBef>
          <a:spcPct val="0"/>
        </a:spcBef>
        <a:spcAft>
          <a:spcPct val="0"/>
        </a:spcAft>
        <a:defRPr sz="12100">
          <a:solidFill>
            <a:schemeClr val="tx2"/>
          </a:solidFill>
          <a:latin typeface="Times" pitchFamily="-112" charset="0"/>
        </a:defRPr>
      </a:lvl6pPr>
      <a:lvl7pPr marL="914400" algn="ctr" defTabSz="2508250" rtl="0" fontAlgn="base">
        <a:spcBef>
          <a:spcPct val="0"/>
        </a:spcBef>
        <a:spcAft>
          <a:spcPct val="0"/>
        </a:spcAft>
        <a:defRPr sz="12100">
          <a:solidFill>
            <a:schemeClr val="tx2"/>
          </a:solidFill>
          <a:latin typeface="Times" pitchFamily="-112" charset="0"/>
        </a:defRPr>
      </a:lvl7pPr>
      <a:lvl8pPr marL="1371600" algn="ctr" defTabSz="2508250" rtl="0" fontAlgn="base">
        <a:spcBef>
          <a:spcPct val="0"/>
        </a:spcBef>
        <a:spcAft>
          <a:spcPct val="0"/>
        </a:spcAft>
        <a:defRPr sz="12100">
          <a:solidFill>
            <a:schemeClr val="tx2"/>
          </a:solidFill>
          <a:latin typeface="Times" pitchFamily="-112" charset="0"/>
        </a:defRPr>
      </a:lvl8pPr>
      <a:lvl9pPr marL="1828800" algn="ctr" defTabSz="2508250" rtl="0" fontAlgn="base">
        <a:spcBef>
          <a:spcPct val="0"/>
        </a:spcBef>
        <a:spcAft>
          <a:spcPct val="0"/>
        </a:spcAft>
        <a:defRPr sz="12100">
          <a:solidFill>
            <a:schemeClr val="tx2"/>
          </a:solidFill>
          <a:latin typeface="Times" pitchFamily="-112" charset="0"/>
        </a:defRPr>
      </a:lvl9pPr>
    </p:titleStyle>
    <p:bodyStyle>
      <a:lvl1pPr marL="939800" indent="-939800" algn="l" defTabSz="2508250" rtl="0" eaLnBrk="0" fontAlgn="base" hangingPunct="0">
        <a:spcBef>
          <a:spcPct val="20000"/>
        </a:spcBef>
        <a:spcAft>
          <a:spcPct val="0"/>
        </a:spcAft>
        <a:buChar char="•"/>
        <a:defRPr sz="8800">
          <a:solidFill>
            <a:schemeClr val="tx1"/>
          </a:solidFill>
          <a:latin typeface="+mn-lt"/>
          <a:ea typeface="MS PGothic" panose="020B0600070205080204" pitchFamily="34" charset="-128"/>
          <a:cs typeface="MS PGothic" panose="020B0600070205080204" pitchFamily="34" charset="-128"/>
        </a:defRPr>
      </a:lvl1pPr>
      <a:lvl2pPr marL="2038350" indent="-784225" algn="l" defTabSz="2508250" rtl="0" eaLnBrk="0" fontAlgn="base" hangingPunct="0">
        <a:spcBef>
          <a:spcPct val="20000"/>
        </a:spcBef>
        <a:spcAft>
          <a:spcPct val="0"/>
        </a:spcAft>
        <a:buChar char="–"/>
        <a:defRPr sz="77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3135313" indent="-627063" algn="l" defTabSz="2508250" rtl="0" eaLnBrk="0" fontAlgn="base" hangingPunct="0">
        <a:spcBef>
          <a:spcPct val="20000"/>
        </a:spcBef>
        <a:spcAft>
          <a:spcPct val="0"/>
        </a:spcAft>
        <a:buChar char="•"/>
        <a:defRPr sz="6600">
          <a:solidFill>
            <a:schemeClr val="tx1"/>
          </a:solidFill>
          <a:latin typeface="+mn-lt"/>
          <a:ea typeface="MS PGothic" panose="020B0600070205080204" pitchFamily="34" charset="-128"/>
          <a:cs typeface="Geneva" charset="0"/>
        </a:defRPr>
      </a:lvl3pPr>
      <a:lvl4pPr marL="4389438" indent="-627063" algn="l" defTabSz="2508250" rtl="0" eaLnBrk="0" fontAlgn="base" hangingPunct="0">
        <a:spcBef>
          <a:spcPct val="20000"/>
        </a:spcBef>
        <a:spcAft>
          <a:spcPct val="0"/>
        </a:spcAft>
        <a:buChar char="–"/>
        <a:defRPr sz="5500">
          <a:solidFill>
            <a:schemeClr val="tx1"/>
          </a:solidFill>
          <a:latin typeface="+mn-lt"/>
          <a:ea typeface="Geneva" charset="-128"/>
          <a:cs typeface="Geneva" charset="0"/>
        </a:defRPr>
      </a:lvl4pPr>
      <a:lvl5pPr marL="5643563" indent="-627063" algn="l" defTabSz="2508250" rtl="0" eaLnBrk="0" fontAlgn="base" hangingPunct="0">
        <a:spcBef>
          <a:spcPct val="20000"/>
        </a:spcBef>
        <a:spcAft>
          <a:spcPct val="0"/>
        </a:spcAft>
        <a:buChar char="»"/>
        <a:defRPr sz="5500">
          <a:solidFill>
            <a:schemeClr val="tx1"/>
          </a:solidFill>
          <a:latin typeface="+mn-lt"/>
          <a:ea typeface="Geneva" charset="-128"/>
          <a:cs typeface="Geneva" charset="0"/>
        </a:defRPr>
      </a:lvl5pPr>
      <a:lvl6pPr marL="6100763" indent="-627063" algn="l" defTabSz="2508250" rtl="0" fontAlgn="base">
        <a:spcBef>
          <a:spcPct val="20000"/>
        </a:spcBef>
        <a:spcAft>
          <a:spcPct val="0"/>
        </a:spcAft>
        <a:buChar char="»"/>
        <a:defRPr sz="5500">
          <a:solidFill>
            <a:schemeClr val="tx1"/>
          </a:solidFill>
          <a:latin typeface="+mn-lt"/>
          <a:ea typeface="ＭＳ Ｐゴシック" pitchFamily="-112" charset="-128"/>
        </a:defRPr>
      </a:lvl6pPr>
      <a:lvl7pPr marL="6557963" indent="-627063" algn="l" defTabSz="2508250" rtl="0" fontAlgn="base">
        <a:spcBef>
          <a:spcPct val="20000"/>
        </a:spcBef>
        <a:spcAft>
          <a:spcPct val="0"/>
        </a:spcAft>
        <a:buChar char="»"/>
        <a:defRPr sz="5500">
          <a:solidFill>
            <a:schemeClr val="tx1"/>
          </a:solidFill>
          <a:latin typeface="+mn-lt"/>
          <a:ea typeface="ＭＳ Ｐゴシック" pitchFamily="-112" charset="-128"/>
        </a:defRPr>
      </a:lvl7pPr>
      <a:lvl8pPr marL="7015163" indent="-627063" algn="l" defTabSz="2508250" rtl="0" fontAlgn="base">
        <a:spcBef>
          <a:spcPct val="20000"/>
        </a:spcBef>
        <a:spcAft>
          <a:spcPct val="0"/>
        </a:spcAft>
        <a:buChar char="»"/>
        <a:defRPr sz="5500">
          <a:solidFill>
            <a:schemeClr val="tx1"/>
          </a:solidFill>
          <a:latin typeface="+mn-lt"/>
          <a:ea typeface="ＭＳ Ｐゴシック" pitchFamily="-112" charset="-128"/>
        </a:defRPr>
      </a:lvl8pPr>
      <a:lvl9pPr marL="7472363" indent="-627063" algn="l" defTabSz="2508250" rtl="0" fontAlgn="base">
        <a:spcBef>
          <a:spcPct val="20000"/>
        </a:spcBef>
        <a:spcAft>
          <a:spcPct val="0"/>
        </a:spcAft>
        <a:buChar char="»"/>
        <a:defRPr sz="5500">
          <a:solidFill>
            <a:schemeClr val="tx1"/>
          </a:solidFill>
          <a:latin typeface="+mn-lt"/>
          <a:ea typeface="ＭＳ Ｐゴシック" pitchFamily="-112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chart" Target="../charts/chart1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Box 7">
            <a:extLst>
              <a:ext uri="{FF2B5EF4-FFF2-40B4-BE49-F238E27FC236}">
                <a16:creationId xmlns:a16="http://schemas.microsoft.com/office/drawing/2014/main" id="{35E661D0-CF0E-1645-B923-C19B1FEDDE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515" y="3027197"/>
            <a:ext cx="6748463" cy="7125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9pPr>
          </a:lstStyle>
          <a:p>
            <a:r>
              <a:rPr lang="en-US" altLang="en-US" sz="2600" dirty="0">
                <a:solidFill>
                  <a:srgbClr val="1E5194"/>
                </a:solidFill>
                <a:latin typeface="Arial Black" panose="020B0604020202020204" pitchFamily="34" charset="0"/>
              </a:rPr>
              <a:t>Introduction</a:t>
            </a:r>
          </a:p>
          <a:p>
            <a:endParaRPr lang="en-US" altLang="en-US" sz="1900" dirty="0">
              <a:latin typeface="Arial" panose="020B0604020202020204" pitchFamily="34" charset="0"/>
            </a:endParaRPr>
          </a:p>
          <a:p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In response to the COVID-19 pandemic, all in-person continuing pharmacy education (CPE) was transitioned to virtual delivery. Most in-person CPE activities are provided through resident-led Pharmacy Grand Rounds (PGR). PGR changed from in-person delivery to virtual delivery in March 2020, then to hybrid (in-person and virtual) delivery in October 2021. Approximately 30% of pharmacists attend PGR, the majority of which are from Clinical Programs.</a:t>
            </a:r>
          </a:p>
          <a:p>
            <a:endParaRPr lang="en-US" sz="1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Virtual PGR has the benefit of improved learner accessibility, including operations pharmacists that historically could not attend in-person due to staffing demands. Nonetheless, technological learning curves and lack of face-to-face interaction may lead some learners to prefer in-person offerings. </a:t>
            </a:r>
          </a:p>
          <a:p>
            <a:endParaRPr lang="en-US" altLang="en-US" sz="1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Other disciplines have assessed  learners’ perceptions of virtually-delivered education.</a:t>
            </a:r>
            <a:r>
              <a:rPr lang="en-US" sz="1900" baseline="30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 In order to continually improve our delivery methods and meet the needs of learners, pharmacists were asked to complete a survey regarding their perceptions of participation, satisfaction, and learning in a virtual or hybrid setting for PGR. </a:t>
            </a:r>
            <a:endParaRPr lang="en-US" altLang="en-US" sz="1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39" name="Text Box 10">
            <a:extLst>
              <a:ext uri="{FF2B5EF4-FFF2-40B4-BE49-F238E27FC236}">
                <a16:creationId xmlns:a16="http://schemas.microsoft.com/office/drawing/2014/main" id="{6C68401D-4FD2-F04B-BFAD-C21FE97526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1403" y="13811669"/>
            <a:ext cx="6759575" cy="3877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9pPr>
          </a:lstStyle>
          <a:p>
            <a:r>
              <a:rPr lang="en-US" altLang="en-US" sz="2600" dirty="0">
                <a:solidFill>
                  <a:srgbClr val="1E5194"/>
                </a:solidFill>
                <a:latin typeface="Arial Black" panose="020B0604020202020204" pitchFamily="34" charset="0"/>
              </a:rPr>
              <a:t>Methods</a:t>
            </a:r>
          </a:p>
          <a:p>
            <a:endParaRPr lang="en-US" altLang="en-US" sz="1700" dirty="0">
              <a:latin typeface="Arial" panose="020B0604020202020204" pitchFamily="34" charset="0"/>
            </a:endParaRPr>
          </a:p>
          <a:p>
            <a:r>
              <a:rPr lang="en-US" altLang="en-US" sz="1900" dirty="0">
                <a:latin typeface="Arial" panose="020B0604020202020204" pitchFamily="34" charset="0"/>
              </a:rPr>
              <a:t>This study received exemption from the Institutional Review Board. All pharmacists employed at The University of Texas MD Anderson Cancer Center (n=364) were eligible to participate in the optional anonymous survey. Demographic information and specific questions about virtual PGR were collected for pharmacists that participated in the virtual setting during either a virtual or hybrid PGR. Only demographic information was collected for pharmacists that did not participate in the virtual setting during either a virtual or hybrid PGR.</a:t>
            </a:r>
          </a:p>
          <a:p>
            <a:endParaRPr lang="en-US" altLang="en-US" sz="1900" dirty="0">
              <a:latin typeface="Arial" panose="020B0604020202020204" pitchFamily="34" charset="0"/>
            </a:endParaRPr>
          </a:p>
        </p:txBody>
      </p:sp>
      <p:sp>
        <p:nvSpPr>
          <p:cNvPr id="14340" name="Text Box 11">
            <a:extLst>
              <a:ext uri="{FF2B5EF4-FFF2-40B4-BE49-F238E27FC236}">
                <a16:creationId xmlns:a16="http://schemas.microsoft.com/office/drawing/2014/main" id="{E7993BDC-ED80-4340-823C-FD88F775C3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21219" y="15239821"/>
            <a:ext cx="5224463" cy="390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9pPr>
          </a:lstStyle>
          <a:p>
            <a:r>
              <a:rPr lang="en-US" altLang="en-US" sz="2600" dirty="0">
                <a:solidFill>
                  <a:srgbClr val="1E5194"/>
                </a:solidFill>
                <a:latin typeface="Arial Black" panose="020B0604020202020204" pitchFamily="34" charset="0"/>
              </a:rPr>
              <a:t>Conclusions</a:t>
            </a:r>
          </a:p>
          <a:p>
            <a:r>
              <a:rPr lang="en-US" altLang="en-US" sz="1900" dirty="0">
                <a:latin typeface="Arial" panose="020B0604020202020204" pitchFamily="34" charset="0"/>
              </a:rPr>
              <a:t>Hybrid delivery of PGR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en-US" sz="1900" dirty="0">
                <a:latin typeface="Arial" panose="020B0604020202020204" pitchFamily="34" charset="0"/>
              </a:rPr>
              <a:t>provides the option for pharmacists to participate in the environment in which they learn best,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en-US" sz="1900" dirty="0">
                <a:latin typeface="Arial" panose="020B0604020202020204" pitchFamily="34" charset="0"/>
              </a:rPr>
              <a:t>allows remote pharmacists to participate, and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en-US" sz="1900" dirty="0">
                <a:latin typeface="Arial" panose="020B0604020202020204" pitchFamily="34" charset="0"/>
              </a:rPr>
              <a:t>prepares pharmacy residents to deliver future in-person and virtual education.</a:t>
            </a:r>
          </a:p>
          <a:p>
            <a:endParaRPr lang="en-US" altLang="en-US" sz="1900" dirty="0">
              <a:latin typeface="Arial" panose="020B0604020202020204" pitchFamily="34" charset="0"/>
            </a:endParaRPr>
          </a:p>
          <a:p>
            <a:r>
              <a:rPr lang="en-US" altLang="en-US" sz="1900" dirty="0">
                <a:latin typeface="Arial" panose="020B0604020202020204" pitchFamily="34" charset="0"/>
              </a:rPr>
              <a:t>Increased focus was reported as a benefit of hybrid PGR while easily distracted was reported as a limitation, indicating pharmacists have unique learning styles and preferences.</a:t>
            </a:r>
          </a:p>
        </p:txBody>
      </p:sp>
      <p:sp>
        <p:nvSpPr>
          <p:cNvPr id="14341" name="Rectangle 340">
            <a:extLst>
              <a:ext uri="{FF2B5EF4-FFF2-40B4-BE49-F238E27FC236}">
                <a16:creationId xmlns:a16="http://schemas.microsoft.com/office/drawing/2014/main" id="{F7873699-72C6-D54A-AB98-D247EB0BD5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1945600" cy="2667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9pPr>
          </a:lstStyle>
          <a:p>
            <a:endParaRPr lang="en-US" altLang="en-US"/>
          </a:p>
        </p:txBody>
      </p:sp>
      <p:sp>
        <p:nvSpPr>
          <p:cNvPr id="14342" name="Text Box 16">
            <a:extLst>
              <a:ext uri="{FF2B5EF4-FFF2-40B4-BE49-F238E27FC236}">
                <a16:creationId xmlns:a16="http://schemas.microsoft.com/office/drawing/2014/main" id="{54F89367-F9B1-BB4A-AA60-49ABF6FF8D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3350" y="555623"/>
            <a:ext cx="13811250" cy="163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ts val="4000"/>
              </a:lnSpc>
            </a:pPr>
            <a:r>
              <a:rPr lang="en-US" altLang="en-US" sz="3600" b="1" dirty="0">
                <a:solidFill>
                  <a:schemeClr val="bg1"/>
                </a:solidFill>
                <a:latin typeface="Arial" panose="020B0604020202020204" pitchFamily="34" charset="0"/>
              </a:rPr>
              <a:t>Pharmacist Perceptions of Virtual Pharmacy Grand Rounds</a:t>
            </a:r>
          </a:p>
          <a:p>
            <a:pPr>
              <a:lnSpc>
                <a:spcPts val="4000"/>
              </a:lnSpc>
            </a:pPr>
            <a:endParaRPr lang="en-US" altLang="en-US" sz="3600" b="1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>
              <a:lnSpc>
                <a:spcPts val="2500"/>
              </a:lnSpc>
            </a:pPr>
            <a:r>
              <a:rPr lang="en-US" altLang="en-US" sz="1800" b="1" dirty="0">
                <a:solidFill>
                  <a:schemeClr val="bg1"/>
                </a:solidFill>
                <a:latin typeface="Arial" panose="020B0604020202020204" pitchFamily="34" charset="0"/>
              </a:rPr>
              <a:t>Amber Rexwinkle, PharmD, MEd, BCOP, Bonnie Butler, MEd, Diane Hecht, PharmD, MEd, CHCP</a:t>
            </a:r>
            <a:br>
              <a:rPr lang="en-US" alt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</a:br>
            <a:r>
              <a:rPr lang="en-US" altLang="en-US" sz="18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Division of Pharmacy, Pharmacy Continuing Education Program</a:t>
            </a:r>
            <a:endParaRPr lang="en-US" altLang="en-US" sz="16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343" name="Straight Connector 133">
            <a:extLst>
              <a:ext uri="{FF2B5EF4-FFF2-40B4-BE49-F238E27FC236}">
                <a16:creationId xmlns:a16="http://schemas.microsoft.com/office/drawing/2014/main" id="{A517E7A9-2D33-7749-8440-6D36AB9DBB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2667000"/>
            <a:ext cx="21945600" cy="1588"/>
          </a:xfrm>
          <a:prstGeom prst="line">
            <a:avLst/>
          </a:prstGeom>
          <a:noFill/>
          <a:ln w="1238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4345" name="Picture 11">
            <a:extLst>
              <a:ext uri="{FF2B5EF4-FFF2-40B4-BE49-F238E27FC236}">
                <a16:creationId xmlns:a16="http://schemas.microsoft.com/office/drawing/2014/main" id="{481FFFB2-B19B-2042-96BC-AD8808A8DAB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76850" y="407988"/>
            <a:ext cx="3676650" cy="178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8" name="Text Box 9">
            <a:extLst>
              <a:ext uri="{FF2B5EF4-FFF2-40B4-BE49-F238E27FC236}">
                <a16:creationId xmlns:a16="http://schemas.microsoft.com/office/drawing/2014/main" id="{53910D16-950A-D54F-AEE3-33CEAA6D17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21485" y="3027363"/>
            <a:ext cx="3225800" cy="661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9pPr>
          </a:lstStyle>
          <a:p>
            <a:r>
              <a:rPr lang="en-US" altLang="en-US" sz="2600" dirty="0">
                <a:solidFill>
                  <a:srgbClr val="1E5194"/>
                </a:solidFill>
                <a:latin typeface="Arial Black" panose="020B0604020202020204" pitchFamily="34" charset="0"/>
              </a:rPr>
              <a:t>Results</a:t>
            </a:r>
          </a:p>
          <a:p>
            <a:endParaRPr lang="en-US" altLang="en-US" sz="1700" dirty="0">
              <a:latin typeface="Arial" panose="020B0604020202020204" pitchFamily="34" charset="0"/>
            </a:endParaRPr>
          </a:p>
        </p:txBody>
      </p:sp>
      <p:sp>
        <p:nvSpPr>
          <p:cNvPr id="14372" name="TextBox 8">
            <a:extLst>
              <a:ext uri="{FF2B5EF4-FFF2-40B4-BE49-F238E27FC236}">
                <a16:creationId xmlns:a16="http://schemas.microsoft.com/office/drawing/2014/main" id="{A39AFB62-12B1-794E-B625-AFEE4EC666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37261" y="13458451"/>
            <a:ext cx="775769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9pPr>
          </a:lstStyle>
          <a:p>
            <a:r>
              <a:rPr lang="en-US" alt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Figure 1. Percent of Pharmacists’ Response to Perception Questions</a:t>
            </a:r>
          </a:p>
          <a:p>
            <a:pPr algn="ctr"/>
            <a:r>
              <a:rPr lang="en-US" alt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(n=92)</a:t>
            </a:r>
          </a:p>
        </p:txBody>
      </p:sp>
      <p:sp>
        <p:nvSpPr>
          <p:cNvPr id="31" name="Text Box 11">
            <a:extLst>
              <a:ext uri="{FF2B5EF4-FFF2-40B4-BE49-F238E27FC236}">
                <a16:creationId xmlns:a16="http://schemas.microsoft.com/office/drawing/2014/main" id="{77CC46D1-9B83-E541-B458-18C7BEA997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22807" y="19517731"/>
            <a:ext cx="5224462" cy="212365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9pPr>
          </a:lstStyle>
          <a:p>
            <a:pPr>
              <a:defRPr/>
            </a:pPr>
            <a:r>
              <a:rPr lang="en-US" altLang="en-US" sz="2600" dirty="0">
                <a:solidFill>
                  <a:srgbClr val="1E5194"/>
                </a:solidFill>
                <a:latin typeface="Arial Black" panose="020B0604020202020204" pitchFamily="34" charset="0"/>
              </a:rPr>
              <a:t>References</a:t>
            </a:r>
          </a:p>
          <a:p>
            <a:pPr>
              <a:defRPr/>
            </a:pPr>
            <a:endParaRPr lang="en-US" altLang="en-US" sz="1600" dirty="0">
              <a:latin typeface="Arial" panose="020B0604020202020204" pitchFamily="34" charset="0"/>
            </a:endParaRPr>
          </a:p>
          <a:p>
            <a:pPr>
              <a:defRPr/>
            </a:pP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Overbay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D,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Bigand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T, Springer G. Perceptions of live streaming compared with an in-person nursing conference: a quality improvement project. J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Nurs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Adm [Internet]. 2021 [cited 4 Jan 2023];51(12):645-650. doi:10.1097/NNA. 0000000000001088. PubMed PMID: 34817471.</a:t>
            </a:r>
            <a:endParaRPr lang="en-US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 Box 7">
            <a:extLst>
              <a:ext uri="{FF2B5EF4-FFF2-40B4-BE49-F238E27FC236}">
                <a16:creationId xmlns:a16="http://schemas.microsoft.com/office/drawing/2014/main" id="{8BE1691F-4721-42A5-A1E7-E9EC1EBD8E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537" y="10321339"/>
            <a:ext cx="6748463" cy="361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9pPr>
          </a:lstStyle>
          <a:p>
            <a:r>
              <a:rPr lang="en-US" altLang="en-US" sz="2600" dirty="0">
                <a:solidFill>
                  <a:srgbClr val="1E5194"/>
                </a:solidFill>
                <a:latin typeface="Arial Black" panose="020B0604020202020204" pitchFamily="34" charset="0"/>
              </a:rPr>
              <a:t>Virtual &amp; Hybrid Delivery</a:t>
            </a:r>
          </a:p>
          <a:p>
            <a:endParaRPr lang="en-US" altLang="en-US" sz="1900" dirty="0">
              <a:latin typeface="Arial" panose="020B0604020202020204" pitchFamily="34" charset="0"/>
            </a:endParaRPr>
          </a:p>
          <a:p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Since March 2020, all PGRs have incorporated a virtual component delivered via Skype or Zoom. Since October 2021, learners have been given the option to attend in-person or virtually. Pre- and post-assessment questions, as well as active learning during the presentation, have been facilitated through polling software or Zoom. Activity evaluations were maintained in Qualtrics, the same platform utilized pre-COVID-19, and incorporate questions regarding technology utilized and effectiveness of virtual learning. </a:t>
            </a:r>
          </a:p>
          <a:p>
            <a:endParaRPr lang="en-US" altLang="en-US" sz="1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9816CC28-8138-4537-80C3-D50F28C9021B}"/>
              </a:ext>
            </a:extLst>
          </p:cNvPr>
          <p:cNvGrpSpPr/>
          <p:nvPr/>
        </p:nvGrpSpPr>
        <p:grpSpPr>
          <a:xfrm>
            <a:off x="816287" y="19294826"/>
            <a:ext cx="5497428" cy="2303271"/>
            <a:chOff x="6537156" y="9336505"/>
            <a:chExt cx="6152148" cy="2703097"/>
          </a:xfrm>
          <a:solidFill>
            <a:srgbClr val="5B9BD5"/>
          </a:solidFill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ED6BE1D8-8C00-460F-850C-81A0BDB36499}"/>
                </a:ext>
              </a:extLst>
            </p:cNvPr>
            <p:cNvSpPr/>
            <p:nvPr/>
          </p:nvSpPr>
          <p:spPr bwMode="auto">
            <a:xfrm>
              <a:off x="8357937" y="9336505"/>
              <a:ext cx="2614863" cy="723723"/>
            </a:xfrm>
            <a:prstGeom prst="roundRect">
              <a:avLst/>
            </a:prstGeom>
            <a:solidFill>
              <a:srgbClr val="FFFF00"/>
            </a:solidFill>
            <a:ln w="9525" cap="flat" cmpd="sng" algn="ctr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0" i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Survey Participants</a:t>
              </a:r>
            </a:p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800" dirty="0">
                  <a:latin typeface="Arial" panose="020B0604020202020204" pitchFamily="34" charset="0"/>
                  <a:cs typeface="Arial" panose="020B0604020202020204" pitchFamily="34" charset="0"/>
                </a:rPr>
                <a:t>n=102</a:t>
              </a:r>
              <a:endParaRPr kumimoji="0" lang="en-US" sz="18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D19E4A3F-41A6-400A-9B68-CF6AD3E60212}"/>
                </a:ext>
              </a:extLst>
            </p:cNvPr>
            <p:cNvSpPr/>
            <p:nvPr/>
          </p:nvSpPr>
          <p:spPr bwMode="auto">
            <a:xfrm>
              <a:off x="6537156" y="10980822"/>
              <a:ext cx="2614863" cy="1058780"/>
            </a:xfrm>
            <a:prstGeom prst="roundRect">
              <a:avLst/>
            </a:prstGeom>
            <a:solidFill>
              <a:srgbClr val="FFFF00"/>
            </a:solidFill>
            <a:ln w="9525" cap="flat" cmpd="sng" algn="ctr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0" i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Participated in virtual setting</a:t>
              </a:r>
            </a:p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800" dirty="0">
                  <a:latin typeface="Arial" panose="020B0604020202020204" pitchFamily="34" charset="0"/>
                  <a:cs typeface="Arial" panose="020B0604020202020204" pitchFamily="34" charset="0"/>
                </a:rPr>
                <a:t>n=94</a:t>
              </a:r>
              <a:endParaRPr kumimoji="0" lang="en-US" sz="18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46A9D6E0-2F6D-470C-B321-195D5E9BECFC}"/>
                </a:ext>
              </a:extLst>
            </p:cNvPr>
            <p:cNvSpPr/>
            <p:nvPr/>
          </p:nvSpPr>
          <p:spPr bwMode="auto">
            <a:xfrm>
              <a:off x="10074441" y="10972800"/>
              <a:ext cx="2614863" cy="1058779"/>
            </a:xfrm>
            <a:prstGeom prst="roundRect">
              <a:avLst/>
            </a:prstGeom>
            <a:solidFill>
              <a:srgbClr val="FFFF00"/>
            </a:solidFill>
            <a:ln w="9525" cap="flat" cmpd="sng" algn="ctr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0" i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Did not participate in virtual setting </a:t>
              </a:r>
            </a:p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800" dirty="0">
                  <a:latin typeface="Arial" panose="020B0604020202020204" pitchFamily="34" charset="0"/>
                  <a:cs typeface="Arial" panose="020B0604020202020204" pitchFamily="34" charset="0"/>
                </a:rPr>
                <a:t>n=8</a:t>
              </a:r>
              <a:endParaRPr kumimoji="0" lang="en-US" sz="18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B101F549-73B3-441A-85D5-2D000D20AF81}"/>
                </a:ext>
              </a:extLst>
            </p:cNvPr>
            <p:cNvCxnSpPr>
              <a:cxnSpLocks/>
              <a:stCxn id="42" idx="2"/>
              <a:endCxn id="43" idx="0"/>
            </p:cNvCxnSpPr>
            <p:nvPr/>
          </p:nvCxnSpPr>
          <p:spPr bwMode="auto">
            <a:xfrm flipH="1">
              <a:off x="7844588" y="10060228"/>
              <a:ext cx="1820781" cy="920594"/>
            </a:xfrm>
            <a:prstGeom prst="line">
              <a:avLst/>
            </a:prstGeom>
            <a:grpFill/>
            <a:ln w="9525" cap="flat" cmpd="sng" algn="ctr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F6FD440-675E-495A-8201-56F7D8B4C294}"/>
                </a:ext>
              </a:extLst>
            </p:cNvPr>
            <p:cNvCxnSpPr>
              <a:cxnSpLocks/>
              <a:stCxn id="42" idx="2"/>
              <a:endCxn id="44" idx="0"/>
            </p:cNvCxnSpPr>
            <p:nvPr/>
          </p:nvCxnSpPr>
          <p:spPr bwMode="auto">
            <a:xfrm>
              <a:off x="9665369" y="10060228"/>
              <a:ext cx="1716504" cy="912572"/>
            </a:xfrm>
            <a:prstGeom prst="line">
              <a:avLst/>
            </a:prstGeom>
            <a:grpFill/>
            <a:ln w="9525" cap="flat" cmpd="sng" algn="ctr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26" name="Text Box 10">
            <a:extLst>
              <a:ext uri="{FF2B5EF4-FFF2-40B4-BE49-F238E27FC236}">
                <a16:creationId xmlns:a16="http://schemas.microsoft.com/office/drawing/2014/main" id="{ED75194D-781C-4731-9F26-4D8B3AEE9B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1403" y="17565521"/>
            <a:ext cx="6759575" cy="1538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9pPr>
          </a:lstStyle>
          <a:p>
            <a:r>
              <a:rPr lang="en-US" altLang="en-US" sz="2600" dirty="0">
                <a:solidFill>
                  <a:srgbClr val="1E5194"/>
                </a:solidFill>
                <a:latin typeface="Arial Black" panose="020B0604020202020204" pitchFamily="34" charset="0"/>
              </a:rPr>
              <a:t>Survey Response</a:t>
            </a:r>
          </a:p>
          <a:p>
            <a:endParaRPr lang="en-US" altLang="en-US" sz="1700" dirty="0">
              <a:latin typeface="Arial" panose="020B0604020202020204" pitchFamily="34" charset="0"/>
            </a:endParaRPr>
          </a:p>
          <a:p>
            <a:r>
              <a:rPr lang="en-US" altLang="en-US" sz="1900" dirty="0">
                <a:latin typeface="Arial" panose="020B0604020202020204" pitchFamily="34" charset="0"/>
              </a:rPr>
              <a:t>The response rate was 28% (102/364). Perceptions data about virtual PGR was collected for 90% of pharmacists that participated in the survey (Figure 1 and Table 2). </a:t>
            </a:r>
          </a:p>
        </p:txBody>
      </p:sp>
      <p:graphicFrame>
        <p:nvGraphicFramePr>
          <p:cNvPr id="27" name="Table 2">
            <a:extLst>
              <a:ext uri="{FF2B5EF4-FFF2-40B4-BE49-F238E27FC236}">
                <a16:creationId xmlns:a16="http://schemas.microsoft.com/office/drawing/2014/main" id="{D958A03E-2D0A-4E82-84CA-D142BA7B95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2249375"/>
              </p:ext>
            </p:extLst>
          </p:nvPr>
        </p:nvGraphicFramePr>
        <p:xfrm>
          <a:off x="7737263" y="4123175"/>
          <a:ext cx="7367364" cy="8778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19789">
                  <a:extLst>
                    <a:ext uri="{9D8B030D-6E8A-4147-A177-3AD203B41FA5}">
                      <a16:colId xmlns:a16="http://schemas.microsoft.com/office/drawing/2014/main" val="1045940809"/>
                    </a:ext>
                  </a:extLst>
                </a:gridCol>
                <a:gridCol w="1839262">
                  <a:extLst>
                    <a:ext uri="{9D8B030D-6E8A-4147-A177-3AD203B41FA5}">
                      <a16:colId xmlns:a16="http://schemas.microsoft.com/office/drawing/2014/main" val="3405313176"/>
                    </a:ext>
                  </a:extLst>
                </a:gridCol>
                <a:gridCol w="1808313">
                  <a:extLst>
                    <a:ext uri="{9D8B030D-6E8A-4147-A177-3AD203B41FA5}">
                      <a16:colId xmlns:a16="http://schemas.microsoft.com/office/drawing/2014/main" val="1603534254"/>
                    </a:ext>
                  </a:extLst>
                </a:gridCol>
              </a:tblGrid>
              <a:tr h="1049787">
                <a:tc>
                  <a:txBody>
                    <a:bodyPr/>
                    <a:lstStyle/>
                    <a:p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Participated in Virtual Setting (n=94)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Did not Participate in Virtual Setting (n=8)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54292662"/>
                  </a:ext>
                </a:extLst>
              </a:tr>
              <a:tr h="329933">
                <a:tc gridSpan="3">
                  <a:txBody>
                    <a:bodyPr/>
                    <a:lstStyle/>
                    <a:p>
                      <a:pPr algn="l"/>
                      <a:r>
                        <a:rPr lang="en-US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Department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1309324"/>
                  </a:ext>
                </a:extLst>
              </a:tr>
              <a:tr h="329933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Clinical Programs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1469300"/>
                  </a:ext>
                </a:extLst>
              </a:tr>
              <a:tr h="329933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Houston Area Location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4099307"/>
                  </a:ext>
                </a:extLst>
              </a:tr>
              <a:tr h="329933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Investigational Drugs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7578809"/>
                  </a:ext>
                </a:extLst>
              </a:tr>
              <a:tr h="329933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Medication Management &amp; Analytics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4793722"/>
                  </a:ext>
                </a:extLst>
              </a:tr>
              <a:tr h="329933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Medication Safety &amp; Quality Assurance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3043257"/>
                  </a:ext>
                </a:extLst>
              </a:tr>
              <a:tr h="329933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Non-Division of Pharmacy Department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1074461"/>
                  </a:ext>
                </a:extLst>
              </a:tr>
              <a:tr h="329933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Operations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212663"/>
                  </a:ext>
                </a:extLst>
              </a:tr>
              <a:tr h="329933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Other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6193035"/>
                  </a:ext>
                </a:extLst>
              </a:tr>
              <a:tr h="329933">
                <a:tc gridSpan="3">
                  <a:txBody>
                    <a:bodyPr/>
                    <a:lstStyle/>
                    <a:p>
                      <a:pPr algn="l"/>
                      <a:r>
                        <a:rPr lang="en-US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Age (years)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2491841"/>
                  </a:ext>
                </a:extLst>
              </a:tr>
              <a:tr h="329933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25-34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9754587"/>
                  </a:ext>
                </a:extLst>
              </a:tr>
              <a:tr h="329933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35-44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5845924"/>
                  </a:ext>
                </a:extLst>
              </a:tr>
              <a:tr h="329933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45-54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8579167"/>
                  </a:ext>
                </a:extLst>
              </a:tr>
              <a:tr h="329933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55-64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0975068"/>
                  </a:ext>
                </a:extLst>
              </a:tr>
              <a:tr h="329933">
                <a:tc>
                  <a:txBody>
                    <a:bodyPr/>
                    <a:lstStyle/>
                    <a:p>
                      <a:r>
                        <a:rPr lang="en-US" sz="1600" u="sng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4673097"/>
                  </a:ext>
                </a:extLst>
              </a:tr>
              <a:tr h="329933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 prefer not to answer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7910427"/>
                  </a:ext>
                </a:extLst>
              </a:tr>
              <a:tr h="329933">
                <a:tc gridSpan="3">
                  <a:txBody>
                    <a:bodyPr/>
                    <a:lstStyle/>
                    <a:p>
                      <a:pPr algn="l"/>
                      <a:r>
                        <a:rPr lang="en-US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Practice/Experience (years)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3673789"/>
                  </a:ext>
                </a:extLst>
              </a:tr>
              <a:tr h="329933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&lt; 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816387"/>
                  </a:ext>
                </a:extLst>
              </a:tr>
              <a:tr h="329933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5035593"/>
                  </a:ext>
                </a:extLst>
              </a:tr>
              <a:tr h="329933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11-15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6243335"/>
                  </a:ext>
                </a:extLst>
              </a:tr>
              <a:tr h="329933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16-25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5768405"/>
                  </a:ext>
                </a:extLst>
              </a:tr>
              <a:tr h="329933">
                <a:tc>
                  <a:txBody>
                    <a:bodyPr/>
                    <a:lstStyle/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 25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6843166"/>
                  </a:ext>
                </a:extLst>
              </a:tr>
              <a:tr h="329933">
                <a:tc>
                  <a:txBody>
                    <a:bodyPr/>
                    <a:lstStyle/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 prefer not to answer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9671737"/>
                  </a:ext>
                </a:extLst>
              </a:tr>
            </a:tbl>
          </a:graphicData>
        </a:graphic>
      </p:graphicFrame>
      <p:grpSp>
        <p:nvGrpSpPr>
          <p:cNvPr id="33" name="Group 32">
            <a:extLst>
              <a:ext uri="{FF2B5EF4-FFF2-40B4-BE49-F238E27FC236}">
                <a16:creationId xmlns:a16="http://schemas.microsoft.com/office/drawing/2014/main" id="{F1DF90E6-D798-4876-B505-F6D6BCDC7758}"/>
              </a:ext>
            </a:extLst>
          </p:cNvPr>
          <p:cNvGrpSpPr/>
          <p:nvPr/>
        </p:nvGrpSpPr>
        <p:grpSpPr>
          <a:xfrm>
            <a:off x="7587460" y="14265315"/>
            <a:ext cx="7631669" cy="5165342"/>
            <a:chOff x="3023198" y="6096000"/>
            <a:chExt cx="13497224" cy="9753600"/>
          </a:xfrm>
        </p:grpSpPr>
        <p:graphicFrame>
          <p:nvGraphicFramePr>
            <p:cNvPr id="36" name="Chart 35">
              <a:extLst>
                <a:ext uri="{FF2B5EF4-FFF2-40B4-BE49-F238E27FC236}">
                  <a16:creationId xmlns:a16="http://schemas.microsoft.com/office/drawing/2014/main" id="{00C19C01-D258-448E-81B6-8E1C30E4EF9F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817765911"/>
                </p:ext>
              </p:extLst>
            </p:nvPr>
          </p:nvGraphicFramePr>
          <p:xfrm>
            <a:off x="3657608" y="6096000"/>
            <a:ext cx="12862814" cy="97536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F46E8C2B-17EF-4807-B224-4ECBF23A9B14}"/>
                </a:ext>
              </a:extLst>
            </p:cNvPr>
            <p:cNvSpPr txBox="1"/>
            <p:nvPr/>
          </p:nvSpPr>
          <p:spPr>
            <a:xfrm rot="16200000">
              <a:off x="-58226" y="10446430"/>
              <a:ext cx="6761607" cy="598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Percent of Pharmacists’ Response</a:t>
              </a:r>
            </a:p>
          </p:txBody>
        </p:sp>
      </p:grpSp>
      <p:sp>
        <p:nvSpPr>
          <p:cNvPr id="47" name="TextBox 8">
            <a:extLst>
              <a:ext uri="{FF2B5EF4-FFF2-40B4-BE49-F238E27FC236}">
                <a16:creationId xmlns:a16="http://schemas.microsoft.com/office/drawing/2014/main" id="{37F7A2AF-F90F-4BC4-A34E-54A3AF8D23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45283" y="3685329"/>
            <a:ext cx="7757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9pPr>
          </a:lstStyle>
          <a:p>
            <a:r>
              <a:rPr lang="en-US" alt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Table 1. Demographic Information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280E5AD8-7B91-4BA7-B87E-7CAB854F69A0}"/>
              </a:ext>
            </a:extLst>
          </p:cNvPr>
          <p:cNvGrpSpPr/>
          <p:nvPr/>
        </p:nvGrpSpPr>
        <p:grpSpPr>
          <a:xfrm>
            <a:off x="7547809" y="19512659"/>
            <a:ext cx="8391104" cy="1795249"/>
            <a:chOff x="5693735" y="16854009"/>
            <a:chExt cx="8391104" cy="1795249"/>
          </a:xfrm>
        </p:grpSpPr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10D9E32D-4924-4F4F-AF69-EAA8C56894D3}"/>
                </a:ext>
              </a:extLst>
            </p:cNvPr>
            <p:cNvGrpSpPr/>
            <p:nvPr/>
          </p:nvGrpSpPr>
          <p:grpSpPr>
            <a:xfrm>
              <a:off x="5700828" y="16854009"/>
              <a:ext cx="7589873" cy="338554"/>
              <a:chOff x="5700828" y="16854009"/>
              <a:chExt cx="7589873" cy="338554"/>
            </a:xfrm>
          </p:grpSpPr>
          <p:sp>
            <p:nvSpPr>
              <p:cNvPr id="65" name="Rectangle 64">
                <a:extLst>
                  <a:ext uri="{FF2B5EF4-FFF2-40B4-BE49-F238E27FC236}">
                    <a16:creationId xmlns:a16="http://schemas.microsoft.com/office/drawing/2014/main" id="{FAE36D61-41EC-4857-9F12-6F2618D982B9}"/>
                  </a:ext>
                </a:extLst>
              </p:cNvPr>
              <p:cNvSpPr/>
              <p:nvPr/>
            </p:nvSpPr>
            <p:spPr bwMode="auto">
              <a:xfrm>
                <a:off x="5700828" y="16948298"/>
                <a:ext cx="160933" cy="183544"/>
              </a:xfrm>
              <a:prstGeom prst="rect">
                <a:avLst/>
              </a:prstGeom>
              <a:solidFill>
                <a:srgbClr val="00B0F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pitchFamily="-112" charset="0"/>
                </a:endParaRPr>
              </a:p>
            </p:txBody>
          </p:sp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2554BC46-DE2E-4D12-A200-9A1CDB8E9975}"/>
                  </a:ext>
                </a:extLst>
              </p:cNvPr>
              <p:cNvSpPr txBox="1"/>
              <p:nvPr/>
            </p:nvSpPr>
            <p:spPr>
              <a:xfrm>
                <a:off x="5864229" y="16854009"/>
                <a:ext cx="742647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I like to participate in PGR in a virtual setting</a:t>
                </a:r>
              </a:p>
            </p:txBody>
          </p:sp>
        </p:grp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43C07645-E0C3-4F53-8827-CCF59B08FCB6}"/>
                </a:ext>
              </a:extLst>
            </p:cNvPr>
            <p:cNvGrpSpPr/>
            <p:nvPr/>
          </p:nvGrpSpPr>
          <p:grpSpPr>
            <a:xfrm>
              <a:off x="5693736" y="17144638"/>
              <a:ext cx="7589873" cy="338554"/>
              <a:chOff x="5700828" y="16854009"/>
              <a:chExt cx="7589873" cy="338554"/>
            </a:xfrm>
          </p:grpSpPr>
          <p:sp>
            <p:nvSpPr>
              <p:cNvPr id="63" name="Rectangle 62">
                <a:extLst>
                  <a:ext uri="{FF2B5EF4-FFF2-40B4-BE49-F238E27FC236}">
                    <a16:creationId xmlns:a16="http://schemas.microsoft.com/office/drawing/2014/main" id="{608B7A6C-5081-4B28-A1DF-47C1C8DE02CF}"/>
                  </a:ext>
                </a:extLst>
              </p:cNvPr>
              <p:cNvSpPr/>
              <p:nvPr/>
            </p:nvSpPr>
            <p:spPr bwMode="auto">
              <a:xfrm>
                <a:off x="5700828" y="16948298"/>
                <a:ext cx="160933" cy="183544"/>
              </a:xfrm>
              <a:prstGeom prst="rect">
                <a:avLst/>
              </a:prstGeom>
              <a:solidFill>
                <a:srgbClr val="00B05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pitchFamily="-112" charset="0"/>
                </a:endParaRPr>
              </a:p>
            </p:txBody>
          </p: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48BCFED4-F63D-4CAD-A0AA-4F2FB526891B}"/>
                  </a:ext>
                </a:extLst>
              </p:cNvPr>
              <p:cNvSpPr txBox="1"/>
              <p:nvPr/>
            </p:nvSpPr>
            <p:spPr>
              <a:xfrm>
                <a:off x="5864229" y="16854009"/>
                <a:ext cx="742647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I am satisfied with the quality of education provided by PGR in a virtual setting</a:t>
                </a:r>
              </a:p>
            </p:txBody>
          </p:sp>
        </p:grp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ACE1E784-B216-4E54-A69A-9D5D2CDE3190}"/>
                </a:ext>
              </a:extLst>
            </p:cNvPr>
            <p:cNvGrpSpPr/>
            <p:nvPr/>
          </p:nvGrpSpPr>
          <p:grpSpPr>
            <a:xfrm>
              <a:off x="5693735" y="17442362"/>
              <a:ext cx="7589873" cy="338554"/>
              <a:chOff x="5700828" y="16854009"/>
              <a:chExt cx="7589873" cy="338554"/>
            </a:xfrm>
          </p:grpSpPr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id="{0A389722-1688-43B6-A80C-24D2954C5DEB}"/>
                  </a:ext>
                </a:extLst>
              </p:cNvPr>
              <p:cNvSpPr/>
              <p:nvPr/>
            </p:nvSpPr>
            <p:spPr bwMode="auto">
              <a:xfrm>
                <a:off x="5700828" y="16948298"/>
                <a:ext cx="160933" cy="183544"/>
              </a:xfrm>
              <a:prstGeom prst="rect">
                <a:avLst/>
              </a:prstGeom>
              <a:solidFill>
                <a:srgbClr val="FFCC0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pitchFamily="-112" charset="0"/>
                </a:endParaRPr>
              </a:p>
            </p:txBody>
          </p: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355090C1-E183-4137-A84E-A8E980CF2D37}"/>
                  </a:ext>
                </a:extLst>
              </p:cNvPr>
              <p:cNvSpPr txBox="1"/>
              <p:nvPr/>
            </p:nvSpPr>
            <p:spPr>
              <a:xfrm>
                <a:off x="5864229" y="16854009"/>
                <a:ext cx="742647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I learn effectively through PGR in a virtual setting</a:t>
                </a:r>
              </a:p>
            </p:txBody>
          </p:sp>
        </p:grp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A13315B2-7512-4E17-9FEF-57FBCC38FE58}"/>
                </a:ext>
              </a:extLst>
            </p:cNvPr>
            <p:cNvGrpSpPr/>
            <p:nvPr/>
          </p:nvGrpSpPr>
          <p:grpSpPr>
            <a:xfrm>
              <a:off x="5697277" y="17732992"/>
              <a:ext cx="8384021" cy="338554"/>
              <a:chOff x="5700828" y="16854009"/>
              <a:chExt cx="8384021" cy="338554"/>
            </a:xfrm>
          </p:grpSpPr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5822D9C1-6A85-439F-8009-9B648AF8C04C}"/>
                  </a:ext>
                </a:extLst>
              </p:cNvPr>
              <p:cNvSpPr/>
              <p:nvPr/>
            </p:nvSpPr>
            <p:spPr bwMode="auto">
              <a:xfrm>
                <a:off x="5700828" y="16948298"/>
                <a:ext cx="160933" cy="183544"/>
              </a:xfrm>
              <a:prstGeom prst="rect">
                <a:avLst/>
              </a:prstGeom>
              <a:solidFill>
                <a:srgbClr val="FF000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pitchFamily="-112" charset="0"/>
                </a:endParaRPr>
              </a:p>
            </p:txBody>
          </p: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9C46A434-CA11-4816-BE12-2491E862B424}"/>
                  </a:ext>
                </a:extLst>
              </p:cNvPr>
              <p:cNvSpPr txBox="1"/>
              <p:nvPr/>
            </p:nvSpPr>
            <p:spPr>
              <a:xfrm>
                <a:off x="5864228" y="16854009"/>
                <a:ext cx="822062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I am comfortable asking questions through the Q&amp;A panel during PGR in a virtual setting</a:t>
                </a:r>
              </a:p>
            </p:txBody>
          </p:sp>
        </p:grp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C7BF1B74-9448-4A52-A20B-D2C3A134284B}"/>
                </a:ext>
              </a:extLst>
            </p:cNvPr>
            <p:cNvGrpSpPr/>
            <p:nvPr/>
          </p:nvGrpSpPr>
          <p:grpSpPr>
            <a:xfrm>
              <a:off x="5700818" y="18023620"/>
              <a:ext cx="8384021" cy="338554"/>
              <a:chOff x="5700828" y="16854009"/>
              <a:chExt cx="8384021" cy="338554"/>
            </a:xfrm>
          </p:grpSpPr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31F0C61F-FD11-41E2-B94A-937621984B14}"/>
                  </a:ext>
                </a:extLst>
              </p:cNvPr>
              <p:cNvSpPr/>
              <p:nvPr/>
            </p:nvSpPr>
            <p:spPr bwMode="auto">
              <a:xfrm>
                <a:off x="5700828" y="16948298"/>
                <a:ext cx="160933" cy="183544"/>
              </a:xfrm>
              <a:prstGeom prst="rect">
                <a:avLst/>
              </a:prstGeom>
              <a:solidFill>
                <a:srgbClr val="0070C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pitchFamily="-112" charset="0"/>
                </a:endParaRPr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D6592159-3FA3-4060-8427-741BE756F724}"/>
                  </a:ext>
                </a:extLst>
              </p:cNvPr>
              <p:cNvSpPr txBox="1"/>
              <p:nvPr/>
            </p:nvSpPr>
            <p:spPr>
              <a:xfrm>
                <a:off x="5864228" y="16854009"/>
                <a:ext cx="822062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I am able to use technology during PGR in a virtual setting</a:t>
                </a:r>
              </a:p>
            </p:txBody>
          </p:sp>
        </p:grp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1D91EDF5-EE2B-4B5D-AF4B-B7176F3E133D}"/>
                </a:ext>
              </a:extLst>
            </p:cNvPr>
            <p:cNvGrpSpPr/>
            <p:nvPr/>
          </p:nvGrpSpPr>
          <p:grpSpPr>
            <a:xfrm>
              <a:off x="5700817" y="18310704"/>
              <a:ext cx="8384021" cy="338554"/>
              <a:chOff x="5700828" y="16854009"/>
              <a:chExt cx="8384021" cy="338554"/>
            </a:xfrm>
          </p:grpSpPr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ADE9F191-BD21-4503-B627-FEEF42BDAB7A}"/>
                  </a:ext>
                </a:extLst>
              </p:cNvPr>
              <p:cNvSpPr/>
              <p:nvPr/>
            </p:nvSpPr>
            <p:spPr bwMode="auto">
              <a:xfrm>
                <a:off x="5700828" y="16948298"/>
                <a:ext cx="160933" cy="183544"/>
              </a:xfrm>
              <a:prstGeom prst="rect">
                <a:avLst/>
              </a:prstGeom>
              <a:solidFill>
                <a:srgbClr val="760466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pitchFamily="-112" charset="0"/>
                </a:endParaRPr>
              </a:p>
            </p:txBody>
          </p: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DB4E39E9-BFE4-4573-B0E2-458ADC01E7BD}"/>
                  </a:ext>
                </a:extLst>
              </p:cNvPr>
              <p:cNvSpPr txBox="1"/>
              <p:nvPr/>
            </p:nvSpPr>
            <p:spPr>
              <a:xfrm>
                <a:off x="5864228" y="16854009"/>
                <a:ext cx="822062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Closed captioning enhances the learning experience during PGR in a virtual setting</a:t>
                </a:r>
              </a:p>
            </p:txBody>
          </p:sp>
        </p:grpSp>
      </p:grpSp>
      <p:sp>
        <p:nvSpPr>
          <p:cNvPr id="67" name="Text Box 11">
            <a:extLst>
              <a:ext uri="{FF2B5EF4-FFF2-40B4-BE49-F238E27FC236}">
                <a16:creationId xmlns:a16="http://schemas.microsoft.com/office/drawing/2014/main" id="{02551599-288D-45D2-B75F-4247026585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29241" y="10910040"/>
            <a:ext cx="5224463" cy="4016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9pPr>
          </a:lstStyle>
          <a:p>
            <a:r>
              <a:rPr lang="en-US" altLang="en-US" sz="2600" dirty="0">
                <a:solidFill>
                  <a:srgbClr val="1E5194"/>
                </a:solidFill>
                <a:latin typeface="Arial Black" panose="020B0604020202020204" pitchFamily="34" charset="0"/>
              </a:rPr>
              <a:t>Benefits &amp; Limitations of Virtual PGR</a:t>
            </a:r>
          </a:p>
          <a:p>
            <a:endParaRPr lang="en-US" altLang="en-US" sz="1900" dirty="0">
              <a:latin typeface="Arial" panose="020B0604020202020204" pitchFamily="34" charset="0"/>
            </a:endParaRPr>
          </a:p>
          <a:p>
            <a:r>
              <a:rPr lang="en-US" altLang="en-US" sz="1900" dirty="0">
                <a:latin typeface="Arial" panose="020B0604020202020204" pitchFamily="34" charset="0"/>
              </a:rPr>
              <a:t>Benefits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en-US" sz="1900" dirty="0">
                <a:latin typeface="Arial" panose="020B0604020202020204" pitchFamily="34" charset="0"/>
              </a:rPr>
              <a:t>Increased convenience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en-US" sz="1900" dirty="0">
                <a:latin typeface="Arial" panose="020B0604020202020204" pitchFamily="34" charset="0"/>
              </a:rPr>
              <a:t>Increased focus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en-US" sz="1900" dirty="0">
                <a:latin typeface="Arial" panose="020B0604020202020204" pitchFamily="34" charset="0"/>
              </a:rPr>
              <a:t>Ability to multi-task</a:t>
            </a:r>
          </a:p>
          <a:p>
            <a:endParaRPr lang="en-US" altLang="en-US" sz="1900" dirty="0">
              <a:latin typeface="Arial" panose="020B0604020202020204" pitchFamily="34" charset="0"/>
            </a:endParaRPr>
          </a:p>
          <a:p>
            <a:r>
              <a:rPr lang="en-US" altLang="en-US" sz="1900" dirty="0">
                <a:latin typeface="Arial" panose="020B0604020202020204" pitchFamily="34" charset="0"/>
              </a:rPr>
              <a:t>Limitations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en-US" sz="1900" dirty="0">
                <a:latin typeface="Arial" panose="020B0604020202020204" pitchFamily="34" charset="0"/>
              </a:rPr>
              <a:t>Lack of comradery and socialization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en-US" sz="1900" dirty="0">
                <a:latin typeface="Arial" panose="020B0604020202020204" pitchFamily="34" charset="0"/>
              </a:rPr>
              <a:t>Easily distracted and less attentive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en-US" sz="1900" dirty="0">
                <a:latin typeface="Arial" panose="020B0604020202020204" pitchFamily="34" charset="0"/>
              </a:rPr>
              <a:t>Technology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en-US" sz="1900" dirty="0">
                <a:latin typeface="Arial" panose="020B0604020202020204" pitchFamily="34" charset="0"/>
              </a:rPr>
              <a:t>Smaller live audience</a:t>
            </a: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90FF4865-29F6-4E66-9E52-63422C5602DB}"/>
              </a:ext>
            </a:extLst>
          </p:cNvPr>
          <p:cNvGrpSpPr/>
          <p:nvPr/>
        </p:nvGrpSpPr>
        <p:grpSpPr>
          <a:xfrm>
            <a:off x="15784834" y="4211909"/>
            <a:ext cx="5579910" cy="730644"/>
            <a:chOff x="3238500" y="8267700"/>
            <a:chExt cx="8858250" cy="571500"/>
          </a:xfrm>
        </p:grpSpPr>
        <p:sp>
          <p:nvSpPr>
            <p:cNvPr id="69" name="Rectangle: Rounded Corners 68">
              <a:extLst>
                <a:ext uri="{FF2B5EF4-FFF2-40B4-BE49-F238E27FC236}">
                  <a16:creationId xmlns:a16="http://schemas.microsoft.com/office/drawing/2014/main" id="{13DBA6D1-4F23-4517-ACE8-E4E4ADB9AD3F}"/>
                </a:ext>
              </a:extLst>
            </p:cNvPr>
            <p:cNvSpPr/>
            <p:nvPr/>
          </p:nvSpPr>
          <p:spPr bwMode="auto">
            <a:xfrm>
              <a:off x="3238500" y="8267700"/>
              <a:ext cx="1524000" cy="571500"/>
            </a:xfrm>
            <a:prstGeom prst="roundRect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Strongly </a:t>
              </a:r>
            </a:p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Disagree</a:t>
              </a:r>
            </a:p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kumimoji="0" 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55C5B536-134F-460D-B9FA-71F0148B8D2A}"/>
                </a:ext>
              </a:extLst>
            </p:cNvPr>
            <p:cNvSpPr/>
            <p:nvPr/>
          </p:nvSpPr>
          <p:spPr bwMode="auto">
            <a:xfrm>
              <a:off x="5072062" y="8267700"/>
              <a:ext cx="1524000" cy="571500"/>
            </a:xfrm>
            <a:prstGeom prst="roundRect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Disagree</a:t>
              </a:r>
            </a:p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93F1232B-CB42-4CD0-904A-8D089045F8CF}"/>
                </a:ext>
              </a:extLst>
            </p:cNvPr>
            <p:cNvSpPr/>
            <p:nvPr/>
          </p:nvSpPr>
          <p:spPr bwMode="auto">
            <a:xfrm>
              <a:off x="6905624" y="8267700"/>
              <a:ext cx="1524000" cy="571500"/>
            </a:xfrm>
            <a:prstGeom prst="roundRect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Neutral</a:t>
              </a:r>
            </a:p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kumimoji="0" 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" name="Rectangle: Rounded Corners 71">
              <a:extLst>
                <a:ext uri="{FF2B5EF4-FFF2-40B4-BE49-F238E27FC236}">
                  <a16:creationId xmlns:a16="http://schemas.microsoft.com/office/drawing/2014/main" id="{25C446D1-3A18-4B1F-800A-9DD6D6D69AFF}"/>
                </a:ext>
              </a:extLst>
            </p:cNvPr>
            <p:cNvSpPr/>
            <p:nvPr/>
          </p:nvSpPr>
          <p:spPr bwMode="auto">
            <a:xfrm>
              <a:off x="8739186" y="8267700"/>
              <a:ext cx="1524000" cy="571500"/>
            </a:xfrm>
            <a:prstGeom prst="roundRect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Agree</a:t>
              </a:r>
            </a:p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kumimoji="0" 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" name="Rectangle: Rounded Corners 72">
              <a:extLst>
                <a:ext uri="{FF2B5EF4-FFF2-40B4-BE49-F238E27FC236}">
                  <a16:creationId xmlns:a16="http://schemas.microsoft.com/office/drawing/2014/main" id="{C550C90E-2EE5-4C78-BA43-47B409C8C971}"/>
                </a:ext>
              </a:extLst>
            </p:cNvPr>
            <p:cNvSpPr/>
            <p:nvPr/>
          </p:nvSpPr>
          <p:spPr bwMode="auto">
            <a:xfrm>
              <a:off x="10572750" y="8267700"/>
              <a:ext cx="1524000" cy="571500"/>
            </a:xfrm>
            <a:prstGeom prst="roundRect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Strongly </a:t>
              </a:r>
            </a:p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Agree</a:t>
              </a:r>
            </a:p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endParaRPr kumimoji="0" 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455F81EF-2484-4465-AEC5-87D67FD40B81}"/>
                </a:ext>
              </a:extLst>
            </p:cNvPr>
            <p:cNvCxnSpPr>
              <a:stCxn id="69" idx="3"/>
              <a:endCxn id="70" idx="1"/>
            </p:cNvCxnSpPr>
            <p:nvPr/>
          </p:nvCxnSpPr>
          <p:spPr bwMode="auto">
            <a:xfrm>
              <a:off x="4762500" y="8553450"/>
              <a:ext cx="30956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8E458694-4DFF-4CB7-906F-5CBA80BECCD0}"/>
                </a:ext>
              </a:extLst>
            </p:cNvPr>
            <p:cNvCxnSpPr>
              <a:stCxn id="70" idx="3"/>
              <a:endCxn id="71" idx="1"/>
            </p:cNvCxnSpPr>
            <p:nvPr/>
          </p:nvCxnSpPr>
          <p:spPr bwMode="auto">
            <a:xfrm>
              <a:off x="6596062" y="8553450"/>
              <a:ext cx="30956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67993624-03F6-4D8C-9B6F-D957E01F3745}"/>
                </a:ext>
              </a:extLst>
            </p:cNvPr>
            <p:cNvCxnSpPr>
              <a:stCxn id="71" idx="3"/>
              <a:endCxn id="72" idx="1"/>
            </p:cNvCxnSpPr>
            <p:nvPr/>
          </p:nvCxnSpPr>
          <p:spPr bwMode="auto">
            <a:xfrm>
              <a:off x="8429624" y="8553450"/>
              <a:ext cx="30956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2912ACD5-8E21-4998-A4B1-8520D3043297}"/>
                </a:ext>
              </a:extLst>
            </p:cNvPr>
            <p:cNvCxnSpPr>
              <a:stCxn id="72" idx="3"/>
              <a:endCxn id="73" idx="1"/>
            </p:cNvCxnSpPr>
            <p:nvPr/>
          </p:nvCxnSpPr>
          <p:spPr bwMode="auto">
            <a:xfrm>
              <a:off x="10263186" y="8553450"/>
              <a:ext cx="309564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78" name="TextBox 8">
            <a:extLst>
              <a:ext uri="{FF2B5EF4-FFF2-40B4-BE49-F238E27FC236}">
                <a16:creationId xmlns:a16="http://schemas.microsoft.com/office/drawing/2014/main" id="{4C7A9AF4-257C-49E6-B289-332D7E588A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86133" y="3674746"/>
            <a:ext cx="281204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9pPr>
          </a:lstStyle>
          <a:p>
            <a:r>
              <a:rPr lang="en-US" alt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Figure 2. Likert Scale</a:t>
            </a:r>
          </a:p>
        </p:txBody>
      </p:sp>
      <p:sp>
        <p:nvSpPr>
          <p:cNvPr id="79" name="Text Box 9">
            <a:extLst>
              <a:ext uri="{FF2B5EF4-FFF2-40B4-BE49-F238E27FC236}">
                <a16:creationId xmlns:a16="http://schemas.microsoft.com/office/drawing/2014/main" id="{6067BF7D-BFA6-4277-87D4-9FB5E07231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31686" y="3009154"/>
            <a:ext cx="3225800" cy="661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9pPr>
          </a:lstStyle>
          <a:p>
            <a:r>
              <a:rPr lang="en-US" altLang="en-US" sz="2600" dirty="0">
                <a:solidFill>
                  <a:srgbClr val="1E5194"/>
                </a:solidFill>
                <a:latin typeface="Arial Black" panose="020B0604020202020204" pitchFamily="34" charset="0"/>
              </a:rPr>
              <a:t>Results</a:t>
            </a:r>
          </a:p>
          <a:p>
            <a:endParaRPr lang="en-US" altLang="en-US" sz="1700" dirty="0">
              <a:latin typeface="Arial" panose="020B0604020202020204" pitchFamily="34" charset="0"/>
            </a:endParaRPr>
          </a:p>
        </p:txBody>
      </p:sp>
      <p:graphicFrame>
        <p:nvGraphicFramePr>
          <p:cNvPr id="80" name="Table 52">
            <a:extLst>
              <a:ext uri="{FF2B5EF4-FFF2-40B4-BE49-F238E27FC236}">
                <a16:creationId xmlns:a16="http://schemas.microsoft.com/office/drawing/2014/main" id="{87D0B883-8B9A-4C30-9382-72A39BE5F4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3004302"/>
              </p:ext>
            </p:extLst>
          </p:nvPr>
        </p:nvGraphicFramePr>
        <p:xfrm>
          <a:off x="15784834" y="5690010"/>
          <a:ext cx="5519081" cy="4785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30659">
                  <a:extLst>
                    <a:ext uri="{9D8B030D-6E8A-4147-A177-3AD203B41FA5}">
                      <a16:colId xmlns:a16="http://schemas.microsoft.com/office/drawing/2014/main" val="817706301"/>
                    </a:ext>
                  </a:extLst>
                </a:gridCol>
                <a:gridCol w="1888422">
                  <a:extLst>
                    <a:ext uri="{9D8B030D-6E8A-4147-A177-3AD203B41FA5}">
                      <a16:colId xmlns:a16="http://schemas.microsoft.com/office/drawing/2014/main" val="16658790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Question (n=92)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Mean Response (numeric scale)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906725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 like to participate in PGR in a virtual setting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210847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 am satisfied with the quality of education provided by PGR in a virtual setting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175065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 learn effectively through PGR in a virtual setting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749926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 am comfortable asking questions through the Q&amp;A panel during PGR in a virtual setting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689028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 am able to use technology during PGR in a virtual setting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803715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Closed captioning enhances the learning experience during PGR in a virtual setting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85093126"/>
                  </a:ext>
                </a:extLst>
              </a:tr>
            </a:tbl>
          </a:graphicData>
        </a:graphic>
      </p:graphicFrame>
      <p:sp>
        <p:nvSpPr>
          <p:cNvPr id="81" name="TextBox 8">
            <a:extLst>
              <a:ext uri="{FF2B5EF4-FFF2-40B4-BE49-F238E27FC236}">
                <a16:creationId xmlns:a16="http://schemas.microsoft.com/office/drawing/2014/main" id="{B51D2F1F-CE32-486E-AF6C-B9BE72D8BE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45918" y="5242780"/>
            <a:ext cx="550893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</a:defRPr>
            </a:lvl9pPr>
          </a:lstStyle>
          <a:p>
            <a:r>
              <a:rPr lang="en-US" alt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Table 2. Mean Numeric Response</a:t>
            </a:r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4B34BA09-4ABA-48AC-97B5-BA1A0796FFE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203"/>
            <a:ext cx="2590800" cy="264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CBC08788-E143-4D94-BE33-98414DCF6A5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1183600" y="211836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0871"/>
    </mc:Choice>
    <mc:Fallback xmlns="">
      <p:transition spd="slow" advTm="1608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pitchFamily="-11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pitchFamily="-112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18369</TotalTime>
  <Words>929</Words>
  <Application>Microsoft Office PowerPoint</Application>
  <PresentationFormat>Custom</PresentationFormat>
  <Paragraphs>154</Paragraphs>
  <Slides>1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Arial Black</vt:lpstr>
      <vt:lpstr>Calibri</vt:lpstr>
      <vt:lpstr>Times</vt:lpstr>
      <vt:lpstr>Wingdings</vt:lpstr>
      <vt:lpstr>Blank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MDACC</dc:creator>
  <cp:lastModifiedBy>Agbor,Amaka U</cp:lastModifiedBy>
  <cp:revision>271</cp:revision>
  <dcterms:created xsi:type="dcterms:W3CDTF">2010-05-10T19:56:36Z</dcterms:created>
  <dcterms:modified xsi:type="dcterms:W3CDTF">2023-03-21T19:43:06Z</dcterms:modified>
</cp:coreProperties>
</file>