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5"/>
  </p:sldMasterIdLst>
  <p:sldIdLst>
    <p:sldId id="256" r:id="rId6"/>
  </p:sldIdLst>
  <p:sldSz cx="21945600" cy="21945600"/>
  <p:notesSz cx="9124950" cy="14782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orient="horz" pos="13392">
          <p15:clr>
            <a:srgbClr val="A4A3A4"/>
          </p15:clr>
        </p15:guide>
        <p15:guide id="3" orient="horz" pos="2112">
          <p15:clr>
            <a:srgbClr val="A4A3A4"/>
          </p15:clr>
        </p15:guide>
        <p15:guide id="4" orient="horz" pos="240">
          <p15:clr>
            <a:srgbClr val="A4A3A4"/>
          </p15:clr>
        </p15:guide>
        <p15:guide id="5" pos="432">
          <p15:clr>
            <a:srgbClr val="A4A3A4"/>
          </p15:clr>
        </p15:guide>
        <p15:guide id="6" pos="13823">
          <p15:clr>
            <a:srgbClr val="A4A3A4"/>
          </p15:clr>
        </p15:guide>
        <p15:guide id="7" pos="13392">
          <p15:clr>
            <a:srgbClr val="A4A3A4"/>
          </p15:clr>
        </p15:guide>
        <p15:guide id="8" pos="2688">
          <p15:clr>
            <a:srgbClr val="A4A3A4"/>
          </p15:clr>
        </p15:guide>
        <p15:guide id="9" pos="3120">
          <p15:clr>
            <a:srgbClr val="A4A3A4"/>
          </p15:clr>
        </p15:guide>
        <p15:guide id="10" pos="5376">
          <p15:clr>
            <a:srgbClr val="A4A3A4"/>
          </p15:clr>
        </p15:guide>
        <p15:guide id="11" pos="5808">
          <p15:clr>
            <a:srgbClr val="A4A3A4"/>
          </p15:clr>
        </p15:guide>
        <p15:guide id="12" pos="8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B38C"/>
    <a:srgbClr val="856334"/>
    <a:srgbClr val="4D721F"/>
    <a:srgbClr val="1E5194"/>
    <a:srgbClr val="635D99"/>
    <a:srgbClr val="D77825"/>
    <a:srgbClr val="D9D3CC"/>
    <a:srgbClr val="E3D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 autoAdjust="0"/>
    <p:restoredTop sz="94660"/>
  </p:normalViewPr>
  <p:slideViewPr>
    <p:cSldViewPr snapToGrid="0">
      <p:cViewPr varScale="1">
        <p:scale>
          <a:sx n="35" d="100"/>
          <a:sy n="35" d="100"/>
        </p:scale>
        <p:origin x="2340" y="96"/>
      </p:cViewPr>
      <p:guideLst>
        <p:guide orient="horz" pos="1680"/>
        <p:guide orient="horz" pos="13392"/>
        <p:guide orient="horz" pos="2112"/>
        <p:guide orient="horz" pos="240"/>
        <p:guide pos="432"/>
        <p:guide pos="13823"/>
        <p:guide pos="13392"/>
        <p:guide pos="2688"/>
        <p:guide pos="3120"/>
        <p:guide pos="5376"/>
        <p:guide pos="5808"/>
        <p:guide pos="8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238" y="6816725"/>
            <a:ext cx="18653125" cy="4705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2475" y="12436475"/>
            <a:ext cx="15360650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6CE34-2D1E-4AC4-A749-EFB7035E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2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EA51B-2A6A-45E7-BF5D-7C4C17DF1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6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636875" y="1951038"/>
            <a:ext cx="4662488" cy="1755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951038"/>
            <a:ext cx="13838237" cy="1755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ED851-9A68-4446-84FA-511C3EC67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6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4A563-3BED-4230-B268-27629BF06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4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14101763"/>
            <a:ext cx="18653125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0" y="9301163"/>
            <a:ext cx="18653125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1B227-040A-4C78-9C0E-85E69A08E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2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6340475"/>
            <a:ext cx="9250362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0" y="6340475"/>
            <a:ext cx="9250363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31AF9-8D4A-4EC6-9B60-8FCB16659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9475"/>
            <a:ext cx="19751675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63" y="4911725"/>
            <a:ext cx="969645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3" y="6959600"/>
            <a:ext cx="969645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7425" y="4911725"/>
            <a:ext cx="9701213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7425" y="6959600"/>
            <a:ext cx="9701213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A2DD-245B-4A97-B31A-7B7E2B376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987B7-6C59-4BD2-B6CD-8B07653B6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6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1A8DC-7443-40D0-82B3-7DCA850B9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3125"/>
            <a:ext cx="721995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438" y="873125"/>
            <a:ext cx="122682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963" y="4592638"/>
            <a:ext cx="721995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1B88-9155-4719-8869-89180AAD0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0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25" y="15362238"/>
            <a:ext cx="131667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2125" y="1960563"/>
            <a:ext cx="13166725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25" y="17175163"/>
            <a:ext cx="13166725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ABE4-A73B-43A8-A5AB-C39D2BFD4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4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6238" y="1951038"/>
            <a:ext cx="186531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6238" y="6340475"/>
            <a:ext cx="18653125" cy="131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6238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97763" y="19994563"/>
            <a:ext cx="69500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ctr"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727363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r">
              <a:defRPr sz="3800">
                <a:ea typeface="ＭＳ Ｐゴシック" charset="-128"/>
              </a:defRPr>
            </a:lvl1pPr>
          </a:lstStyle>
          <a:p>
            <a:pPr>
              <a:defRPr/>
            </a:pPr>
            <a:fld id="{BDDF6281-F73B-4104-B81A-915EEB5DE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2pPr>
      <a:lvl3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3pPr>
      <a:lvl4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4pPr>
      <a:lvl5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5pPr>
      <a:lvl6pPr marL="4572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6pPr>
      <a:lvl7pPr marL="9144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7pPr>
      <a:lvl8pPr marL="13716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8pPr>
      <a:lvl9pPr marL="18288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9pPr>
    </p:titleStyle>
    <p:bodyStyle>
      <a:lvl1pPr marL="939800" indent="-939800" algn="l" defTabSz="2508250" rtl="0" eaLnBrk="0" fontAlgn="base" hangingPunct="0">
        <a:spcBef>
          <a:spcPct val="20000"/>
        </a:spcBef>
        <a:spcAft>
          <a:spcPct val="0"/>
        </a:spcAft>
        <a:buChar char="•"/>
        <a:defRPr sz="88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2038350" indent="-784225" algn="l" defTabSz="2508250" rtl="0" eaLnBrk="0" fontAlgn="base" hangingPunct="0">
        <a:spcBef>
          <a:spcPct val="20000"/>
        </a:spcBef>
        <a:spcAft>
          <a:spcPct val="0"/>
        </a:spcAft>
        <a:buChar char="–"/>
        <a:defRPr sz="7700">
          <a:solidFill>
            <a:schemeClr val="tx1"/>
          </a:solidFill>
          <a:latin typeface="+mn-lt"/>
          <a:ea typeface="MS PGothic" pitchFamily="34" charset="-128"/>
        </a:defRPr>
      </a:lvl2pPr>
      <a:lvl3pPr marL="3135313" indent="-627063" algn="l" defTabSz="2508250" rtl="0" eaLnBrk="0" fontAlgn="base" hangingPunct="0">
        <a:spcBef>
          <a:spcPct val="20000"/>
        </a:spcBef>
        <a:spcAft>
          <a:spcPct val="0"/>
        </a:spcAft>
        <a:buChar char="•"/>
        <a:defRPr sz="66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3pPr>
      <a:lvl4pPr marL="4389438" indent="-627063" algn="l" defTabSz="2508250" rtl="0" eaLnBrk="0" fontAlgn="base" hangingPunct="0">
        <a:spcBef>
          <a:spcPct val="20000"/>
        </a:spcBef>
        <a:spcAft>
          <a:spcPct val="0"/>
        </a:spcAft>
        <a:buChar char="–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4pPr>
      <a:lvl5pPr marL="5643563" indent="-627063" algn="l" defTabSz="2508250" rtl="0" eaLnBrk="0" fontAlgn="base" hangingPunct="0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5pPr>
      <a:lvl6pPr marL="61007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6pPr>
      <a:lvl7pPr marL="65579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7pPr>
      <a:lvl8pPr marL="70151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8pPr>
      <a:lvl9pPr marL="74723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0"/>
            <a:ext cx="21945600" cy="2668588"/>
            <a:chOff x="0" y="0"/>
            <a:chExt cx="21945600" cy="2668588"/>
          </a:xfrm>
        </p:grpSpPr>
        <p:sp>
          <p:nvSpPr>
            <p:cNvPr id="2067" name="Rectangle 340"/>
            <p:cNvSpPr>
              <a:spLocks noChangeArrowheads="1"/>
            </p:cNvSpPr>
            <p:nvPr/>
          </p:nvSpPr>
          <p:spPr bwMode="auto">
            <a:xfrm>
              <a:off x="0" y="0"/>
              <a:ext cx="21945600" cy="2667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068" name="Straight Connector 133"/>
            <p:cNvCxnSpPr>
              <a:cxnSpLocks noChangeShapeType="1"/>
            </p:cNvCxnSpPr>
            <p:nvPr/>
          </p:nvCxnSpPr>
          <p:spPr bwMode="auto">
            <a:xfrm>
              <a:off x="0" y="2667000"/>
              <a:ext cx="21945600" cy="1588"/>
            </a:xfrm>
            <a:prstGeom prst="line">
              <a:avLst/>
            </a:prstGeom>
            <a:noFill/>
            <a:ln w="1238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69" name="Text Box 16"/>
            <p:cNvSpPr txBox="1">
              <a:spLocks noChangeArrowheads="1"/>
            </p:cNvSpPr>
            <p:nvPr/>
          </p:nvSpPr>
          <p:spPr bwMode="auto">
            <a:xfrm>
              <a:off x="3505200" y="555625"/>
              <a:ext cx="13201135" cy="174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9pPr>
            </a:lstStyle>
            <a:p>
              <a:pPr>
                <a:lnSpc>
                  <a:spcPts val="3500"/>
                </a:lnSpc>
              </a:pPr>
              <a:r>
                <a:rPr lang="en-US" sz="3800" b="1" dirty="0">
                  <a:solidFill>
                    <a:schemeClr val="bg1"/>
                  </a:solidFill>
                  <a:latin typeface="Arial" pitchFamily="34" charset="0"/>
                </a:rPr>
                <a:t>Controlling Specimen Temperatures During Transport</a:t>
              </a:r>
            </a:p>
            <a:p>
              <a:pPr>
                <a:lnSpc>
                  <a:spcPts val="35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Ron A. Phipps,  Ann C. Reynolds, Waheed N. Muses, Emily M. Walker,  Michelle C. Beltran, </a:t>
              </a:r>
            </a:p>
            <a:p>
              <a:pPr>
                <a:lnSpc>
                  <a:spcPts val="35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Melinda N. Garza, George J. Muppattayil, Bedia A. Barkoh, Clause G. Sawney, Zenaida Richards, Cheryl F. Hirsch-Ginsberg</a:t>
              </a:r>
              <a:endParaRPr lang="en-US" sz="1900" b="1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2070" name="Picture 181" descr="White_logo.ai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9600" y="473437"/>
              <a:ext cx="4165600" cy="148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731838" y="2967038"/>
            <a:ext cx="4572000" cy="59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What did we try to accomplish? </a:t>
            </a:r>
            <a:endParaRPr lang="en-US" sz="2800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To consistently achieve complete temperature monitoring compliance of samples transported from the HAL’s to the TMC.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sz="2800" b="1" dirty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Background:</a:t>
            </a:r>
            <a:endParaRPr lang="en-US" sz="2800" dirty="0">
              <a:latin typeface="Arial Black" panose="020B0A04020102020204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anose="020B0604020202020204" pitchFamily="34" charset="0"/>
                <a:cs typeface="Arial" pitchFamily="34" charset="0"/>
              </a:rPr>
              <a:t>Some laboratory specimens collected at the HAL’s must be transported for analysis to the TMC, and most have Instructions For Use (IFU) requirements for temperature stability.</a:t>
            </a:r>
          </a:p>
          <a:p>
            <a:endParaRPr lang="en-US" sz="2000" dirty="0"/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723296" y="8937903"/>
            <a:ext cx="4572000" cy="127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How did we know improvement was made? </a:t>
            </a:r>
            <a:endParaRPr lang="en-US" sz="2800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Metrics include the number of shipments, patients and samples impacted by out of compliance temperatures during transit (from specimen pick-up to drop-off).  </a:t>
            </a:r>
          </a:p>
          <a:p>
            <a:pPr>
              <a:buClr>
                <a:srgbClr val="97103B"/>
              </a:buClr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The target is to have no samples rejected for being out of compliance.</a:t>
            </a:r>
          </a:p>
          <a:p>
            <a:pPr>
              <a:buClr>
                <a:srgbClr val="97103B"/>
              </a:buClr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The other metrics are related to costs, including:</a:t>
            </a:r>
          </a:p>
          <a:p>
            <a:pPr marL="342900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Hard costs from specimen re-collection, </a:t>
            </a:r>
          </a:p>
          <a:p>
            <a:pPr marL="342900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Revenue losses from technical and professional charges unable to be completed, and</a:t>
            </a:r>
          </a:p>
          <a:p>
            <a:pPr marL="342900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Soft costs derived from:</a:t>
            </a:r>
          </a:p>
          <a:p>
            <a:pPr marL="800100" lvl="1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Recollections</a:t>
            </a:r>
          </a:p>
          <a:p>
            <a:pPr marL="800100" lvl="1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safety events</a:t>
            </a:r>
          </a:p>
          <a:p>
            <a:pPr marL="800100" lvl="1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rejected tests, and </a:t>
            </a:r>
          </a:p>
          <a:p>
            <a:pPr marL="800100" lvl="1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the personnel’s evaluation time of specimens placed on hold, and </a:t>
            </a:r>
          </a:p>
          <a:p>
            <a:pPr marL="800100" lvl="1" indent="-342900">
              <a:buClr>
                <a:srgbClr val="97103B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the team’s time on implementing corrective actions on the project.  </a:t>
            </a:r>
          </a:p>
          <a:p>
            <a:pPr>
              <a:buClr>
                <a:srgbClr val="97103B"/>
              </a:buClr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Clr>
                <a:srgbClr val="97103B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Note that all specimens placed on hold also created patient turnaround time delays.</a:t>
            </a: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5392592" y="8946923"/>
            <a:ext cx="6030140" cy="523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What changes can we make?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team focused on the following strategies: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Minimize what needs to be transported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Minimize what needs to be transported via a refrigerator cooler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Improve visibility to temperature measurements in near real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Minimize temperature fluctuations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Minimize the opening of coolers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Minimize variation between personnel and methods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Address technical issues with monitoring tags and systems</a:t>
            </a:r>
          </a:p>
        </p:txBody>
      </p:sp>
      <p:sp>
        <p:nvSpPr>
          <p:cNvPr id="2060" name="Text Box 10"/>
          <p:cNvSpPr txBox="1">
            <a:spLocks noChangeArrowheads="1"/>
          </p:cNvSpPr>
          <p:nvPr/>
        </p:nvSpPr>
        <p:spPr bwMode="auto">
          <a:xfrm>
            <a:off x="11606283" y="2896018"/>
            <a:ext cx="10185014" cy="966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PLAN the improvement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team aggressively and systematically determined mitigation plans for a variety of contributing factors to the variations in temperatures to establish a more robust processes and systems, including: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Minimized what needs to be transported as refrigerated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Stopped combining pickups in same cooler (so coolers were not opened prior to TMC arrival)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Standardized back-up process if unable to get readings from primary sensors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Standardized sensor tag placement location in the cooler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Revised measurement method to have the probe in glycol solution rather than reading air temperatures, which better simulate temperature of samples in the cooler. 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Ensured that coolers were available at each location so in-process coolers did not have to be opened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Revised how 24-hour urines were prepared and transported, to ensure containers are pre-chilled at least 12 hours prior to transport. 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Required that vendor personnel complete adequate training and demonstrated competency before doing routes on their own 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Revised contract deliverables/ expectations, and KPI metrics. 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Vendor changes: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Implemented real time Command Center monitoring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Minimized variation between personnel &amp; methods used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Addressed technical issues with sensors &amp; systems</a:t>
            </a:r>
            <a:endParaRPr lang="en-US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Pre-chilled coolers &amp; added new packs at start of routes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4" name="Text Box 11"/>
          <p:cNvSpPr txBox="1">
            <a:spLocks noChangeArrowheads="1"/>
          </p:cNvSpPr>
          <p:nvPr/>
        </p:nvSpPr>
        <p:spPr bwMode="auto">
          <a:xfrm>
            <a:off x="13345982" y="17522044"/>
            <a:ext cx="8045386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STUDY the results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en-US" b="1" i="1" dirty="0">
                <a:latin typeface="Arial" pitchFamily="34" charset="0"/>
              </a:rPr>
              <a:t>We have achieved and sustained </a:t>
            </a:r>
            <a:r>
              <a:rPr lang="en-US" sz="2800" b="1" i="1" dirty="0">
                <a:solidFill>
                  <a:schemeClr val="accent2"/>
                </a:solidFill>
                <a:latin typeface="Arial" pitchFamily="34" charset="0"/>
              </a:rPr>
              <a:t>zero specimens out of compliance</a:t>
            </a:r>
            <a:r>
              <a:rPr lang="en-US" b="1" i="1" dirty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US" b="1" i="1" dirty="0">
                <a:latin typeface="Arial" pitchFamily="34" charset="0"/>
              </a:rPr>
              <a:t>since interventions were in place in late May!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2065" name="Text Box 12"/>
          <p:cNvSpPr txBox="1">
            <a:spLocks noChangeArrowheads="1"/>
          </p:cNvSpPr>
          <p:nvPr/>
        </p:nvSpPr>
        <p:spPr bwMode="auto">
          <a:xfrm>
            <a:off x="13345982" y="19358471"/>
            <a:ext cx="8045386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ACT and Sustain</a:t>
            </a:r>
            <a:br>
              <a:rPr lang="en-US" sz="3000" dirty="0">
                <a:latin typeface="Arial" pitchFamily="34" charset="0"/>
              </a:rPr>
            </a:br>
            <a:r>
              <a:rPr lang="en-US" dirty="0">
                <a:latin typeface="Arial" pitchFamily="34" charset="0"/>
              </a:rPr>
              <a:t>We have been closely monitoring these processes, validating the changes, formalized them into our policies and SOP’s, and updated the contractual KPI’s with the vendor.  </a:t>
            </a:r>
          </a:p>
          <a:p>
            <a:r>
              <a:rPr lang="en-US" dirty="0">
                <a:latin typeface="Arial" pitchFamily="34" charset="0"/>
              </a:rPr>
              <a:t>The improvements have been sustained for 32 weeks!</a:t>
            </a:r>
            <a:endParaRPr lang="en-US" sz="3500" dirty="0">
              <a:latin typeface="Arial" pitchFamily="34" charset="0"/>
            </a:endParaRPr>
          </a:p>
        </p:txBody>
      </p:sp>
      <p:pic>
        <p:nvPicPr>
          <p:cNvPr id="2066" name="Picture 119" descr="phot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94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C77511CE-CA52-F803-6F7B-B2D2D0AF70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589586"/>
              </p:ext>
            </p:extLst>
          </p:nvPr>
        </p:nvGraphicFramePr>
        <p:xfrm>
          <a:off x="5485865" y="3569649"/>
          <a:ext cx="5748192" cy="4946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5647">
                  <a:extLst>
                    <a:ext uri="{9D8B030D-6E8A-4147-A177-3AD203B41FA5}">
                      <a16:colId xmlns:a16="http://schemas.microsoft.com/office/drawing/2014/main" val="2337866010"/>
                    </a:ext>
                  </a:extLst>
                </a:gridCol>
                <a:gridCol w="1322545">
                  <a:extLst>
                    <a:ext uri="{9D8B030D-6E8A-4147-A177-3AD203B41FA5}">
                      <a16:colId xmlns:a16="http://schemas.microsoft.com/office/drawing/2014/main" val="3152350783"/>
                    </a:ext>
                  </a:extLst>
                </a:gridCol>
              </a:tblGrid>
              <a:tr h="55750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 – early May 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Qty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2145405"/>
                  </a:ext>
                </a:extLst>
              </a:tr>
              <a:tr h="146772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Events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86612689"/>
                  </a:ext>
                </a:extLst>
              </a:tr>
              <a:tr h="147407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Packing Lists Impacted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86939927"/>
                  </a:ext>
                </a:extLst>
              </a:tr>
              <a:tr h="66762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Patients Impacted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11137116"/>
                  </a:ext>
                </a:extLst>
              </a:tr>
              <a:tr h="96289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Patients Recollected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08997919"/>
                  </a:ext>
                </a:extLst>
              </a:tr>
              <a:tr h="67714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Specimens Impacted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62624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Specimens Rejected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72977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Tests Impacted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2,400 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97570436"/>
                  </a:ext>
                </a:extLst>
              </a:tr>
              <a:tr h="57237">
                <a:tc>
                  <a:txBody>
                    <a:bodyPr/>
                    <a:lstStyle/>
                    <a:p>
                      <a:pPr lvl="0"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Tests Canceled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54775078"/>
                  </a:ext>
                </a:extLst>
              </a:tr>
              <a:tr h="57237"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92284118"/>
                  </a:ext>
                </a:extLst>
              </a:tr>
              <a:tr h="5723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Estimated Soft Costs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$286,650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94886921"/>
                  </a:ext>
                </a:extLst>
              </a:tr>
              <a:tr h="5723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Estimated Hard Costs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$1,200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63914317"/>
                  </a:ext>
                </a:extLst>
              </a:tr>
              <a:tr h="5723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Estimated Lost Revenue</a:t>
                      </a:r>
                    </a:p>
                  </a:txBody>
                  <a:tcPr marL="27432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$36,000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4031681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8F5480A-39AA-AF76-B229-CA91500C29BB}"/>
              </a:ext>
            </a:extLst>
          </p:cNvPr>
          <p:cNvSpPr txBox="1"/>
          <p:nvPr/>
        </p:nvSpPr>
        <p:spPr>
          <a:xfrm>
            <a:off x="5426594" y="2897434"/>
            <a:ext cx="50302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Baseline Data</a:t>
            </a:r>
          </a:p>
        </p:txBody>
      </p:sp>
      <p:sp>
        <p:nvSpPr>
          <p:cNvPr id="2063" name="Text Box 9"/>
          <p:cNvSpPr txBox="1">
            <a:spLocks noChangeArrowheads="1"/>
          </p:cNvSpPr>
          <p:nvPr/>
        </p:nvSpPr>
        <p:spPr bwMode="auto">
          <a:xfrm>
            <a:off x="11692541" y="12484741"/>
            <a:ext cx="9592659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DO the implementation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Key aspects of the implementation included: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 Improvements to data measuring methods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Changes to types of sensor hardware used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Changes in software monitoring system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Revisions to coolers, cold pack placement and utilization, and sensor placement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Updated back-up plans and receiving processes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Changes to documentation availability 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</a:rPr>
              <a:t>Various improvements to real-time monitoring.  . </a:t>
            </a:r>
          </a:p>
          <a:p>
            <a:endParaRPr lang="en-US" dirty="0">
              <a:latin typeface="Arial" pitchFamily="34" charset="0"/>
            </a:endParaRPr>
          </a:p>
          <a:p>
            <a:r>
              <a:rPr lang="en-US" dirty="0">
                <a:latin typeface="Arial" pitchFamily="34" charset="0"/>
              </a:rPr>
              <a:t>		Escalation with leadership ensured prompt action by MD 		Anderson and the vendor to resolve the issues.</a:t>
            </a:r>
            <a:endParaRPr lang="en-US" sz="3500" dirty="0">
              <a:latin typeface="Arial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0B1CB1-D7E4-E684-32A5-5151D5ADE6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3837" y="14406555"/>
            <a:ext cx="7479101" cy="7301276"/>
          </a:xfrm>
          <a:prstGeom prst="rect">
            <a:avLst/>
          </a:prstGeom>
        </p:spPr>
      </p:pic>
      <p:pic>
        <p:nvPicPr>
          <p:cNvPr id="31" name="Audio 30">
            <a:hlinkClick r:id="" action="ppaction://media"/>
            <a:extLst>
              <a:ext uri="{FF2B5EF4-FFF2-40B4-BE49-F238E27FC236}">
                <a16:creationId xmlns:a16="http://schemas.microsoft.com/office/drawing/2014/main" id="{3783F0E3-1DA3-4552-128F-F32E03D3D9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490000" t="-490000" r="-490000" b="-490000"/>
          <a:stretch>
            <a:fillRect/>
          </a:stretch>
        </p:blipFill>
        <p:spPr>
          <a:xfrm>
            <a:off x="15098573" y="15098573"/>
            <a:ext cx="6583680" cy="658368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4621"/>
    </mc:Choice>
    <mc:Fallback>
      <p:transition spd="slow" advTm="164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5C7AA4FFD304D94D9BFB334C7C896" ma:contentTypeVersion="2" ma:contentTypeDescription="Create a new document." ma:contentTypeScope="" ma:versionID="29ddffff8aae1de9528edaa34ccb3672">
  <xsd:schema xmlns:xsd="http://www.w3.org/2001/XMLSchema" xmlns:xs="http://www.w3.org/2001/XMLSchema" xmlns:p="http://schemas.microsoft.com/office/2006/metadata/properties" xmlns:ns2="57a0ad08-1a34-47dc-a541-33461e22a38f" targetNamespace="http://schemas.microsoft.com/office/2006/metadata/properties" ma:root="true" ma:fieldsID="3faec424b838358d8ade250682f975bf" ns2:_="">
    <xsd:import namespace="57a0ad08-1a34-47dc-a541-33461e22a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0ad08-1a34-47dc-a541-33461e22a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657B61-9A18-483F-9DCC-5FC4E187A2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FCE4C5-9F9B-42AE-BFC0-D1E6DD85B4B0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DD50EFC2-DD62-41A5-8A30-B2530731A21F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57a0ad08-1a34-47dc-a541-33461e22a38f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2321C447-EB57-4F05-A015-CD990F3719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0ad08-1a34-47dc-a541-33461e22a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700</Words>
  <Application>Microsoft Office PowerPoint</Application>
  <PresentationFormat>Custom</PresentationFormat>
  <Paragraphs>90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Times</vt:lpstr>
      <vt:lpstr>Wingdings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MDACC</dc:creator>
  <cp:lastModifiedBy>Phipps,Ron A</cp:lastModifiedBy>
  <cp:revision>49</cp:revision>
  <dcterms:created xsi:type="dcterms:W3CDTF">2010-05-10T19:56:36Z</dcterms:created>
  <dcterms:modified xsi:type="dcterms:W3CDTF">2024-01-03T18:12:49Z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0x010100A8B5C7AA4FFD304D94D9BFB334C7C896</vt:lpwstr>
  </property>
</Properties>
</file>