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43891200" cy="43891200"/>
  <p:notesSz cx="7315200" cy="9601200"/>
  <p:defaultTextStyle>
    <a:defPPr>
      <a:defRPr lang="en-US"/>
    </a:defPPr>
    <a:lvl1pPr algn="l" rtl="0" eaLnBrk="0" fontAlgn="base" hangingPunct="0">
      <a:spcBef>
        <a:spcPct val="0"/>
      </a:spcBef>
      <a:spcAft>
        <a:spcPct val="0"/>
      </a:spcAft>
      <a:defRPr sz="36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36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36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36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3600" kern="1200">
        <a:solidFill>
          <a:schemeClr val="tx1"/>
        </a:solidFill>
        <a:latin typeface="Arial" panose="020B0604020202020204" pitchFamily="34" charset="0"/>
        <a:ea typeface="+mn-ea"/>
        <a:cs typeface="+mn-cs"/>
      </a:defRPr>
    </a:lvl5pPr>
    <a:lvl6pPr marL="2286000" algn="l" defTabSz="914400" rtl="0" eaLnBrk="1" latinLnBrk="0" hangingPunct="1">
      <a:defRPr sz="3600" kern="1200">
        <a:solidFill>
          <a:schemeClr val="tx1"/>
        </a:solidFill>
        <a:latin typeface="Arial" panose="020B0604020202020204" pitchFamily="34" charset="0"/>
        <a:ea typeface="+mn-ea"/>
        <a:cs typeface="+mn-cs"/>
      </a:defRPr>
    </a:lvl6pPr>
    <a:lvl7pPr marL="2743200" algn="l" defTabSz="914400" rtl="0" eaLnBrk="1" latinLnBrk="0" hangingPunct="1">
      <a:defRPr sz="3600" kern="1200">
        <a:solidFill>
          <a:schemeClr val="tx1"/>
        </a:solidFill>
        <a:latin typeface="Arial" panose="020B0604020202020204" pitchFamily="34" charset="0"/>
        <a:ea typeface="+mn-ea"/>
        <a:cs typeface="+mn-cs"/>
      </a:defRPr>
    </a:lvl7pPr>
    <a:lvl8pPr marL="3200400" algn="l" defTabSz="914400" rtl="0" eaLnBrk="1" latinLnBrk="0" hangingPunct="1">
      <a:defRPr sz="3600" kern="1200">
        <a:solidFill>
          <a:schemeClr val="tx1"/>
        </a:solidFill>
        <a:latin typeface="Arial" panose="020B0604020202020204" pitchFamily="34" charset="0"/>
        <a:ea typeface="+mn-ea"/>
        <a:cs typeface="+mn-cs"/>
      </a:defRPr>
    </a:lvl8pPr>
    <a:lvl9pPr marL="3657600" algn="l" defTabSz="914400" rtl="0" eaLnBrk="1" latinLnBrk="0" hangingPunct="1">
      <a:defRPr sz="36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3824">
          <p15:clr>
            <a:srgbClr val="A4A3A4"/>
          </p15:clr>
        </p15:guide>
        <p15:guide id="2" pos="1382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kovic, Alexander" initials="" lastIdx="10" clrIdx="0"/>
  <p:cmAuthor id="2" name=" "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90033"/>
    <a:srgbClr val="FFE5E5"/>
    <a:srgbClr val="FFCDCD"/>
    <a:srgbClr val="FFF7F7"/>
    <a:srgbClr val="FF99CC"/>
    <a:srgbClr val="640021"/>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471" autoAdjust="0"/>
    <p:restoredTop sz="95226" autoAdjust="0"/>
  </p:normalViewPr>
  <p:slideViewPr>
    <p:cSldViewPr>
      <p:cViewPr>
        <p:scale>
          <a:sx n="30" d="100"/>
          <a:sy n="30" d="100"/>
        </p:scale>
        <p:origin x="1314" y="66"/>
      </p:cViewPr>
      <p:guideLst>
        <p:guide orient="horz" pos="13824"/>
        <p:guide pos="13824"/>
      </p:guideLst>
    </p:cSldViewPr>
  </p:slideViewPr>
  <p:outlineViewPr>
    <p:cViewPr>
      <p:scale>
        <a:sx n="33" d="100"/>
        <a:sy n="33" d="100"/>
      </p:scale>
      <p:origin x="0" y="0"/>
    </p:cViewPr>
  </p:outlineViewPr>
  <p:notesTextViewPr>
    <p:cViewPr>
      <p:scale>
        <a:sx n="3" d="2"/>
        <a:sy n="3" d="2"/>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commentAuthors" Target="commentAuthors.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5" y="13635038"/>
            <a:ext cx="37306250" cy="94075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6583363" y="24871363"/>
            <a:ext cx="30724475" cy="112172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634157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193925" y="1757363"/>
            <a:ext cx="39503350" cy="73152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2193925" y="10240963"/>
            <a:ext cx="39503350" cy="2896711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1193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8" y="1757363"/>
            <a:ext cx="9875837" cy="37450712"/>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5" y="1757363"/>
            <a:ext cx="29475113" cy="3745071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6962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3925" y="1757363"/>
            <a:ext cx="39503350" cy="73152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2193925" y="10240963"/>
            <a:ext cx="39503350" cy="289671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034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0" y="28203525"/>
            <a:ext cx="37307838" cy="8718550"/>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3467100" y="18602325"/>
            <a:ext cx="37307838" cy="96012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37169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93925" y="1757363"/>
            <a:ext cx="39503350" cy="73152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2193925" y="10240963"/>
            <a:ext cx="19675475" cy="289671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0" y="10240963"/>
            <a:ext cx="19675475" cy="289671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8185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3925" y="1757363"/>
            <a:ext cx="39503350" cy="73152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9825038"/>
            <a:ext cx="19392900" cy="40941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193925" y="13919200"/>
            <a:ext cx="19392900" cy="25288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8" y="9825038"/>
            <a:ext cx="19400837" cy="40941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22296438" y="13919200"/>
            <a:ext cx="19400837" cy="25288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4547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93925" y="1757363"/>
            <a:ext cx="39503350" cy="7315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297606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330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5" y="1747838"/>
            <a:ext cx="14439900" cy="7437437"/>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7160875" y="1747838"/>
            <a:ext cx="24536400" cy="374602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5" y="9185275"/>
            <a:ext cx="14439900" cy="300228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78482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3" y="30724475"/>
            <a:ext cx="26335037" cy="3625850"/>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8602663" y="3921125"/>
            <a:ext cx="26335037" cy="263350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602663" y="34350325"/>
            <a:ext cx="26335037" cy="515143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56982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40021"/>
        </a:solidFill>
        <a:effectLst/>
      </p:bgPr>
    </p:bg>
    <p:spTree>
      <p:nvGrpSpPr>
        <p:cNvPr id="1" name=""/>
        <p:cNvGrpSpPr/>
        <p:nvPr/>
      </p:nvGrpSpPr>
      <p:grpSpPr>
        <a:xfrm>
          <a:off x="0" y="0"/>
          <a:ext cx="0" cy="0"/>
          <a:chOff x="0" y="0"/>
          <a:chExt cx="0" cy="0"/>
        </a:xfrm>
      </p:grpSpPr>
      <p:sp>
        <p:nvSpPr>
          <p:cNvPr id="1026" name="Rectangle 7">
            <a:extLst>
              <a:ext uri="{FF2B5EF4-FFF2-40B4-BE49-F238E27FC236}">
                <a16:creationId xmlns:a16="http://schemas.microsoft.com/office/drawing/2014/main" id="{5899E574-F04E-4AE5-B6DE-6412EEE428B5}"/>
              </a:ext>
            </a:extLst>
          </p:cNvPr>
          <p:cNvSpPr>
            <a:spLocks noChangeArrowheads="1"/>
          </p:cNvSpPr>
          <p:nvPr userDrawn="1"/>
        </p:nvSpPr>
        <p:spPr bwMode="auto">
          <a:xfrm>
            <a:off x="0" y="5940425"/>
            <a:ext cx="9140825" cy="37934900"/>
          </a:xfrm>
          <a:prstGeom prst="rect">
            <a:avLst/>
          </a:prstGeom>
          <a:solidFill>
            <a:srgbClr val="990033"/>
          </a:solidFill>
          <a:ln>
            <a:noFill/>
          </a:ln>
        </p:spPr>
        <p:txBody>
          <a:bodyPr wrap="none" lIns="457200" tIns="228600" rIns="457200" bIns="457200"/>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defRPr/>
            </a:pPr>
            <a:endParaRPr lang="en-US" altLang="en-US" sz="4800">
              <a:latin typeface="Impact" panose="020B0806030902050204" pitchFamily="34" charset="0"/>
            </a:endParaRPr>
          </a:p>
        </p:txBody>
      </p:sp>
      <p:sp>
        <p:nvSpPr>
          <p:cNvPr id="1027" name="Rectangle 8">
            <a:extLst>
              <a:ext uri="{FF2B5EF4-FFF2-40B4-BE49-F238E27FC236}">
                <a16:creationId xmlns:a16="http://schemas.microsoft.com/office/drawing/2014/main" id="{C0A57703-08FE-4896-BF21-367D3CCE5001}"/>
              </a:ext>
            </a:extLst>
          </p:cNvPr>
          <p:cNvSpPr>
            <a:spLocks noChangeArrowheads="1"/>
          </p:cNvSpPr>
          <p:nvPr userDrawn="1"/>
        </p:nvSpPr>
        <p:spPr bwMode="auto">
          <a:xfrm>
            <a:off x="9140825" y="0"/>
            <a:ext cx="34736088" cy="5942013"/>
          </a:xfrm>
          <a:prstGeom prst="rect">
            <a:avLst/>
          </a:prstGeom>
          <a:solidFill>
            <a:srgbClr val="990033"/>
          </a:solidFill>
          <a:ln>
            <a:noFill/>
          </a:ln>
        </p:spPr>
        <p:txBody>
          <a:bodyPr wrap="none" lIns="457200" tIns="457200" rIns="457200" bIns="457200"/>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defRPr/>
            </a:pPr>
            <a:endParaRPr lang="en-US" altLang="en-US"/>
          </a:p>
        </p:txBody>
      </p:sp>
      <p:sp>
        <p:nvSpPr>
          <p:cNvPr id="1028" name="Rectangle 9">
            <a:extLst>
              <a:ext uri="{FF2B5EF4-FFF2-40B4-BE49-F238E27FC236}">
                <a16:creationId xmlns:a16="http://schemas.microsoft.com/office/drawing/2014/main" id="{E4488B34-851C-4D6A-90E2-B63618668D15}"/>
              </a:ext>
            </a:extLst>
          </p:cNvPr>
          <p:cNvSpPr>
            <a:spLocks noChangeArrowheads="1"/>
          </p:cNvSpPr>
          <p:nvPr userDrawn="1"/>
        </p:nvSpPr>
        <p:spPr bwMode="auto">
          <a:xfrm>
            <a:off x="9140825" y="5940425"/>
            <a:ext cx="34736088" cy="37934900"/>
          </a:xfrm>
          <a:prstGeom prst="rect">
            <a:avLst/>
          </a:prstGeom>
          <a:solidFill>
            <a:srgbClr val="EAEAEA"/>
          </a:solidFill>
          <a:ln>
            <a:noFill/>
          </a:ln>
        </p:spPr>
        <p:txBody>
          <a:bodyPr wrap="none" lIns="457200" tIns="457200" rIns="457200" bIns="457200"/>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defRPr/>
            </a:pPr>
            <a:endParaRPr lang="en-US" altLang="en-US"/>
          </a:p>
        </p:txBody>
      </p:sp>
      <p:sp>
        <p:nvSpPr>
          <p:cNvPr id="1029" name="Line 11">
            <a:extLst>
              <a:ext uri="{FF2B5EF4-FFF2-40B4-BE49-F238E27FC236}">
                <a16:creationId xmlns:a16="http://schemas.microsoft.com/office/drawing/2014/main" id="{13DE0362-A12C-4E62-ADB6-B094DD339542}"/>
              </a:ext>
            </a:extLst>
          </p:cNvPr>
          <p:cNvSpPr>
            <a:spLocks noChangeShapeType="1"/>
          </p:cNvSpPr>
          <p:nvPr userDrawn="1"/>
        </p:nvSpPr>
        <p:spPr bwMode="auto">
          <a:xfrm>
            <a:off x="9144000" y="0"/>
            <a:ext cx="0" cy="438912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0" name="Line 12">
            <a:extLst>
              <a:ext uri="{FF2B5EF4-FFF2-40B4-BE49-F238E27FC236}">
                <a16:creationId xmlns:a16="http://schemas.microsoft.com/office/drawing/2014/main" id="{1327A4D7-9BEB-46B3-BED0-4D8A84275DCE}"/>
              </a:ext>
            </a:extLst>
          </p:cNvPr>
          <p:cNvSpPr>
            <a:spLocks noChangeShapeType="1"/>
          </p:cNvSpPr>
          <p:nvPr userDrawn="1"/>
        </p:nvSpPr>
        <p:spPr bwMode="auto">
          <a:xfrm>
            <a:off x="0" y="5940425"/>
            <a:ext cx="43876913"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031" name="Picture 15" descr="PosterTemplateCopyright">
            <a:extLst>
              <a:ext uri="{FF2B5EF4-FFF2-40B4-BE49-F238E27FC236}">
                <a16:creationId xmlns:a16="http://schemas.microsoft.com/office/drawing/2014/main" id="{34EE8C33-24CB-4958-927C-92CCEA77098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819400" y="43367325"/>
            <a:ext cx="35020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89438" rtl="0" eaLnBrk="0" fontAlgn="base" hangingPunct="0">
        <a:spcBef>
          <a:spcPct val="0"/>
        </a:spcBef>
        <a:spcAft>
          <a:spcPct val="0"/>
        </a:spcAft>
        <a:defRPr sz="21100">
          <a:solidFill>
            <a:schemeClr val="tx2"/>
          </a:solidFill>
          <a:latin typeface="+mj-lt"/>
          <a:ea typeface="+mj-ea"/>
          <a:cs typeface="+mj-cs"/>
        </a:defRPr>
      </a:lvl1pPr>
      <a:lvl2pPr algn="ctr" defTabSz="4389438" rtl="0" eaLnBrk="0" fontAlgn="base" hangingPunct="0">
        <a:spcBef>
          <a:spcPct val="0"/>
        </a:spcBef>
        <a:spcAft>
          <a:spcPct val="0"/>
        </a:spcAft>
        <a:defRPr sz="21100">
          <a:solidFill>
            <a:schemeClr val="tx2"/>
          </a:solidFill>
          <a:latin typeface="Arial" charset="0"/>
        </a:defRPr>
      </a:lvl2pPr>
      <a:lvl3pPr algn="ctr" defTabSz="4389438" rtl="0" eaLnBrk="0" fontAlgn="base" hangingPunct="0">
        <a:spcBef>
          <a:spcPct val="0"/>
        </a:spcBef>
        <a:spcAft>
          <a:spcPct val="0"/>
        </a:spcAft>
        <a:defRPr sz="21100">
          <a:solidFill>
            <a:schemeClr val="tx2"/>
          </a:solidFill>
          <a:latin typeface="Arial" charset="0"/>
        </a:defRPr>
      </a:lvl3pPr>
      <a:lvl4pPr algn="ctr" defTabSz="4389438" rtl="0" eaLnBrk="0" fontAlgn="base" hangingPunct="0">
        <a:spcBef>
          <a:spcPct val="0"/>
        </a:spcBef>
        <a:spcAft>
          <a:spcPct val="0"/>
        </a:spcAft>
        <a:defRPr sz="21100">
          <a:solidFill>
            <a:schemeClr val="tx2"/>
          </a:solidFill>
          <a:latin typeface="Arial" charset="0"/>
        </a:defRPr>
      </a:lvl4pPr>
      <a:lvl5pPr algn="ctr" defTabSz="4389438" rtl="0" eaLnBrk="0" fontAlgn="base" hangingPunct="0">
        <a:spcBef>
          <a:spcPct val="0"/>
        </a:spcBef>
        <a:spcAft>
          <a:spcPct val="0"/>
        </a:spcAft>
        <a:defRPr sz="21100">
          <a:solidFill>
            <a:schemeClr val="tx2"/>
          </a:solidFill>
          <a:latin typeface="Arial" charset="0"/>
        </a:defRPr>
      </a:lvl5pPr>
      <a:lvl6pPr marL="457200" algn="ctr" defTabSz="4389438" rtl="0" fontAlgn="base">
        <a:spcBef>
          <a:spcPct val="0"/>
        </a:spcBef>
        <a:spcAft>
          <a:spcPct val="0"/>
        </a:spcAft>
        <a:defRPr sz="21100">
          <a:solidFill>
            <a:schemeClr val="tx2"/>
          </a:solidFill>
          <a:latin typeface="Arial" charset="0"/>
        </a:defRPr>
      </a:lvl6pPr>
      <a:lvl7pPr marL="914400" algn="ctr" defTabSz="4389438" rtl="0" fontAlgn="base">
        <a:spcBef>
          <a:spcPct val="0"/>
        </a:spcBef>
        <a:spcAft>
          <a:spcPct val="0"/>
        </a:spcAft>
        <a:defRPr sz="21100">
          <a:solidFill>
            <a:schemeClr val="tx2"/>
          </a:solidFill>
          <a:latin typeface="Arial" charset="0"/>
        </a:defRPr>
      </a:lvl7pPr>
      <a:lvl8pPr marL="1371600" algn="ctr" defTabSz="4389438" rtl="0" fontAlgn="base">
        <a:spcBef>
          <a:spcPct val="0"/>
        </a:spcBef>
        <a:spcAft>
          <a:spcPct val="0"/>
        </a:spcAft>
        <a:defRPr sz="21100">
          <a:solidFill>
            <a:schemeClr val="tx2"/>
          </a:solidFill>
          <a:latin typeface="Arial" charset="0"/>
        </a:defRPr>
      </a:lvl8pPr>
      <a:lvl9pPr marL="1828800" algn="ctr" defTabSz="4389438" rtl="0" fontAlgn="base">
        <a:spcBef>
          <a:spcPct val="0"/>
        </a:spcBef>
        <a:spcAft>
          <a:spcPct val="0"/>
        </a:spcAft>
        <a:defRPr sz="21100">
          <a:solidFill>
            <a:schemeClr val="tx2"/>
          </a:solidFill>
          <a:latin typeface="Arial" charset="0"/>
        </a:defRPr>
      </a:lvl9pPr>
    </p:titleStyle>
    <p:bodyStyle>
      <a:lvl1pPr marL="1646238" indent="-1646238" algn="l" defTabSz="4389438" rtl="0" eaLnBrk="0" fontAlgn="base" hangingPunct="0">
        <a:spcBef>
          <a:spcPct val="20000"/>
        </a:spcBef>
        <a:spcAft>
          <a:spcPct val="0"/>
        </a:spcAft>
        <a:buChar char="•"/>
        <a:defRPr sz="15400">
          <a:solidFill>
            <a:schemeClr val="tx1"/>
          </a:solidFill>
          <a:latin typeface="+mn-lt"/>
          <a:ea typeface="+mn-ea"/>
          <a:cs typeface="+mn-cs"/>
        </a:defRPr>
      </a:lvl1pPr>
      <a:lvl2pPr marL="3565525" indent="-1371600" algn="l" defTabSz="4389438" rtl="0" eaLnBrk="0" fontAlgn="base" hangingPunct="0">
        <a:spcBef>
          <a:spcPct val="20000"/>
        </a:spcBef>
        <a:spcAft>
          <a:spcPct val="0"/>
        </a:spcAft>
        <a:buChar char="–"/>
        <a:defRPr sz="13400">
          <a:solidFill>
            <a:schemeClr val="tx1"/>
          </a:solidFill>
          <a:latin typeface="+mn-lt"/>
        </a:defRPr>
      </a:lvl2pPr>
      <a:lvl3pPr marL="5486400" indent="-1096963" algn="l" defTabSz="4389438" rtl="0" eaLnBrk="0" fontAlgn="base" hangingPunct="0">
        <a:spcBef>
          <a:spcPct val="20000"/>
        </a:spcBef>
        <a:spcAft>
          <a:spcPct val="0"/>
        </a:spcAft>
        <a:buChar char="•"/>
        <a:defRPr sz="11500">
          <a:solidFill>
            <a:schemeClr val="tx1"/>
          </a:solidFill>
          <a:latin typeface="+mn-lt"/>
        </a:defRPr>
      </a:lvl3pPr>
      <a:lvl4pPr marL="7680325" indent="-1096963" algn="l" defTabSz="4389438" rtl="0" eaLnBrk="0" fontAlgn="base" hangingPunct="0">
        <a:spcBef>
          <a:spcPct val="20000"/>
        </a:spcBef>
        <a:spcAft>
          <a:spcPct val="0"/>
        </a:spcAft>
        <a:buChar char="–"/>
        <a:defRPr sz="9600">
          <a:solidFill>
            <a:schemeClr val="tx1"/>
          </a:solidFill>
          <a:latin typeface="+mn-lt"/>
        </a:defRPr>
      </a:lvl4pPr>
      <a:lvl5pPr marL="9875838" indent="-1096963" algn="l" defTabSz="4389438" rtl="0" eaLnBrk="0" fontAlgn="base" hangingPunct="0">
        <a:spcBef>
          <a:spcPct val="20000"/>
        </a:spcBef>
        <a:spcAft>
          <a:spcPct val="0"/>
        </a:spcAft>
        <a:buChar char="»"/>
        <a:defRPr sz="9600">
          <a:solidFill>
            <a:schemeClr val="tx1"/>
          </a:solidFill>
          <a:latin typeface="+mn-lt"/>
        </a:defRPr>
      </a:lvl5pPr>
      <a:lvl6pPr marL="10333038" indent="-1096963" algn="l" defTabSz="4389438" rtl="0" fontAlgn="base">
        <a:spcBef>
          <a:spcPct val="20000"/>
        </a:spcBef>
        <a:spcAft>
          <a:spcPct val="0"/>
        </a:spcAft>
        <a:buChar char="»"/>
        <a:defRPr sz="9600">
          <a:solidFill>
            <a:schemeClr val="tx1"/>
          </a:solidFill>
          <a:latin typeface="+mn-lt"/>
        </a:defRPr>
      </a:lvl6pPr>
      <a:lvl7pPr marL="10790238" indent="-1096963" algn="l" defTabSz="4389438" rtl="0" fontAlgn="base">
        <a:spcBef>
          <a:spcPct val="20000"/>
        </a:spcBef>
        <a:spcAft>
          <a:spcPct val="0"/>
        </a:spcAft>
        <a:buChar char="»"/>
        <a:defRPr sz="9600">
          <a:solidFill>
            <a:schemeClr val="tx1"/>
          </a:solidFill>
          <a:latin typeface="+mn-lt"/>
        </a:defRPr>
      </a:lvl7pPr>
      <a:lvl8pPr marL="11247438" indent="-1096963" algn="l" defTabSz="4389438" rtl="0" fontAlgn="base">
        <a:spcBef>
          <a:spcPct val="20000"/>
        </a:spcBef>
        <a:spcAft>
          <a:spcPct val="0"/>
        </a:spcAft>
        <a:buChar char="»"/>
        <a:defRPr sz="9600">
          <a:solidFill>
            <a:schemeClr val="tx1"/>
          </a:solidFill>
          <a:latin typeface="+mn-lt"/>
        </a:defRPr>
      </a:lvl8pPr>
      <a:lvl9pPr marL="11704638" indent="-1096963" algn="l" defTabSz="4389438" rtl="0" fontAlgn="base">
        <a:spcBef>
          <a:spcPct val="20000"/>
        </a:spcBef>
        <a:spcAft>
          <a:spcPct val="0"/>
        </a:spcAft>
        <a:buChar char="»"/>
        <a:defRPr sz="9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Layout" Target="../slideLayouts/slideLayout1.xml"/><Relationship Id="rId7" Type="http://schemas.openxmlformats.org/officeDocument/2006/relationships/image" Target="../media/image5.emf"/><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050" name="Text Box 240">
            <a:extLst>
              <a:ext uri="{FF2B5EF4-FFF2-40B4-BE49-F238E27FC236}">
                <a16:creationId xmlns:a16="http://schemas.microsoft.com/office/drawing/2014/main" id="{587EAA45-D6BD-4D90-ADB5-256C42ECDE57}"/>
              </a:ext>
            </a:extLst>
          </p:cNvPr>
          <p:cNvSpPr txBox="1">
            <a:spLocks noChangeArrowheads="1"/>
          </p:cNvSpPr>
          <p:nvPr/>
        </p:nvSpPr>
        <p:spPr bwMode="auto">
          <a:xfrm>
            <a:off x="30171071" y="27823816"/>
            <a:ext cx="133333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b="1" dirty="0">
                <a:latin typeface="Calibri" panose="020F0502020204030204" pitchFamily="34" charset="0"/>
                <a:cs typeface="Calibri" panose="020F0502020204030204" pitchFamily="34" charset="0"/>
              </a:rPr>
              <a:t>Figure 2: Student Satisfaction of January 2023 SKY Happiness Retreat</a:t>
            </a:r>
            <a:endParaRPr lang="en-US" altLang="en-US" dirty="0">
              <a:latin typeface="Calibri" panose="020F0502020204030204" pitchFamily="34" charset="0"/>
              <a:cs typeface="Calibri" panose="020F0502020204030204" pitchFamily="34" charset="0"/>
            </a:endParaRPr>
          </a:p>
        </p:txBody>
      </p:sp>
      <p:sp>
        <p:nvSpPr>
          <p:cNvPr id="2051" name="Text Box 241">
            <a:extLst>
              <a:ext uri="{FF2B5EF4-FFF2-40B4-BE49-F238E27FC236}">
                <a16:creationId xmlns:a16="http://schemas.microsoft.com/office/drawing/2014/main" id="{12544BB6-E3CB-451D-A7F1-4F66679C23FC}"/>
              </a:ext>
            </a:extLst>
          </p:cNvPr>
          <p:cNvSpPr txBox="1">
            <a:spLocks noChangeArrowheads="1"/>
          </p:cNvSpPr>
          <p:nvPr/>
        </p:nvSpPr>
        <p:spPr bwMode="auto">
          <a:xfrm>
            <a:off x="16053479" y="30495334"/>
            <a:ext cx="108509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b="1" dirty="0">
                <a:latin typeface="Calibri" panose="020F0502020204030204" pitchFamily="34" charset="0"/>
                <a:cs typeface="Calibri" panose="020F0502020204030204" pitchFamily="34" charset="0"/>
              </a:rPr>
              <a:t>Table 1: The Effectiveness of the SKY Happiness Retreat</a:t>
            </a:r>
            <a:endParaRPr lang="en-US" altLang="en-US" dirty="0">
              <a:latin typeface="Calibri" panose="020F0502020204030204" pitchFamily="34" charset="0"/>
              <a:cs typeface="Calibri" panose="020F0502020204030204" pitchFamily="34" charset="0"/>
            </a:endParaRPr>
          </a:p>
        </p:txBody>
      </p:sp>
      <p:sp>
        <p:nvSpPr>
          <p:cNvPr id="2052" name="Rectangle 1">
            <a:extLst>
              <a:ext uri="{FF2B5EF4-FFF2-40B4-BE49-F238E27FC236}">
                <a16:creationId xmlns:a16="http://schemas.microsoft.com/office/drawing/2014/main" id="{509960FE-6E61-48C3-AC3A-9D5102A6ACBE}"/>
              </a:ext>
            </a:extLst>
          </p:cNvPr>
          <p:cNvSpPr>
            <a:spLocks noChangeArrowheads="1"/>
          </p:cNvSpPr>
          <p:nvPr/>
        </p:nvSpPr>
        <p:spPr bwMode="auto">
          <a:xfrm>
            <a:off x="0" y="0"/>
            <a:ext cx="43891200" cy="5948363"/>
          </a:xfrm>
          <a:prstGeom prst="rect">
            <a:avLst/>
          </a:prstGeom>
          <a:solidFill>
            <a:schemeClr val="tx1"/>
          </a:solidFill>
          <a:ln w="9525" algn="ctr">
            <a:solidFill>
              <a:schemeClr val="tx1"/>
            </a:solidFill>
            <a:round/>
            <a:headEnd/>
            <a:tailEnd/>
          </a:ln>
        </p:spPr>
        <p:txBody>
          <a:bodyPr/>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endParaRPr lang="en-US" altLang="en-US" dirty="0"/>
          </a:p>
        </p:txBody>
      </p:sp>
      <p:pic>
        <p:nvPicPr>
          <p:cNvPr id="2053" name="Picture 2">
            <a:extLst>
              <a:ext uri="{FF2B5EF4-FFF2-40B4-BE49-F238E27FC236}">
                <a16:creationId xmlns:a16="http://schemas.microsoft.com/office/drawing/2014/main" id="{0F5568B4-5022-4D1E-A6C0-C7E5DF4F1C7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86863"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3">
            <a:extLst>
              <a:ext uri="{FF2B5EF4-FFF2-40B4-BE49-F238E27FC236}">
                <a16:creationId xmlns:a16="http://schemas.microsoft.com/office/drawing/2014/main" id="{456E573F-BF4F-4204-A35F-DBF20886D24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149801" y="249664"/>
            <a:ext cx="8328025"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Box 5">
            <a:extLst>
              <a:ext uri="{FF2B5EF4-FFF2-40B4-BE49-F238E27FC236}">
                <a16:creationId xmlns:a16="http://schemas.microsoft.com/office/drawing/2014/main" id="{AB386EAB-385B-43B7-8D7F-B25673EBC13C}"/>
              </a:ext>
            </a:extLst>
          </p:cNvPr>
          <p:cNvSpPr txBox="1">
            <a:spLocks noChangeArrowheads="1"/>
          </p:cNvSpPr>
          <p:nvPr/>
        </p:nvSpPr>
        <p:spPr bwMode="auto">
          <a:xfrm>
            <a:off x="9186863" y="-2328"/>
            <a:ext cx="26051837" cy="5955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spcAft>
                <a:spcPts val="1800"/>
              </a:spcAft>
            </a:pPr>
            <a:r>
              <a:rPr lang="en-US" altLang="en-US" sz="7200" b="1" dirty="0">
                <a:solidFill>
                  <a:schemeClr val="bg1"/>
                </a:solidFill>
                <a:latin typeface="Calibri" panose="020F0502020204030204" pitchFamily="34" charset="0"/>
                <a:cs typeface="Calibri" panose="020F0502020204030204" pitchFamily="34" charset="0"/>
              </a:rPr>
              <a:t>BUILDING RESILIENCE IN THE SCHOOL OF HEALTH PROFESSIONS</a:t>
            </a:r>
          </a:p>
          <a:p>
            <a:pPr eaLnBrk="1" hangingPunct="1">
              <a:spcAft>
                <a:spcPts val="1800"/>
              </a:spcAft>
            </a:pPr>
            <a:r>
              <a:rPr lang="en-US" altLang="en-US" sz="7200" b="1" dirty="0">
                <a:solidFill>
                  <a:schemeClr val="bg1"/>
                </a:solidFill>
                <a:latin typeface="Calibri" panose="020F0502020204030204" pitchFamily="34" charset="0"/>
                <a:cs typeface="Calibri" panose="020F0502020204030204" pitchFamily="34" charset="0"/>
              </a:rPr>
              <a:t>STUDENTS WITH SUDARSHAN KRIYA YOGA (SKY)</a:t>
            </a:r>
            <a:endParaRPr lang="en-US" altLang="en-US" sz="3200" dirty="0">
              <a:solidFill>
                <a:schemeClr val="bg1"/>
              </a:solidFill>
              <a:latin typeface="Calibri" panose="020F0502020204030204" pitchFamily="34" charset="0"/>
              <a:cs typeface="Calibri" panose="020F0502020204030204" pitchFamily="34" charset="0"/>
            </a:endParaRPr>
          </a:p>
          <a:p>
            <a:pPr eaLnBrk="1" hangingPunct="1">
              <a:spcAft>
                <a:spcPts val="600"/>
              </a:spcAft>
            </a:pPr>
            <a:r>
              <a:rPr lang="en-US" altLang="en-US" sz="4800" dirty="0">
                <a:solidFill>
                  <a:schemeClr val="bg1"/>
                </a:solidFill>
                <a:latin typeface="Calibri" panose="020F0502020204030204" pitchFamily="34" charset="0"/>
                <a:cs typeface="Calibri" panose="020F0502020204030204" pitchFamily="34" charset="0"/>
              </a:rPr>
              <a:t>Delores Whiteing, PhD, DHSc, RT(T)</a:t>
            </a:r>
            <a:r>
              <a:rPr lang="en-US" altLang="en-US" sz="4800" baseline="30000" dirty="0">
                <a:solidFill>
                  <a:schemeClr val="bg1"/>
                </a:solidFill>
                <a:latin typeface="Calibri" panose="020F0502020204030204" pitchFamily="34" charset="0"/>
                <a:cs typeface="Calibri" panose="020F0502020204030204" pitchFamily="34" charset="0"/>
              </a:rPr>
              <a:t>1</a:t>
            </a:r>
            <a:r>
              <a:rPr lang="en-US" altLang="en-US" sz="4800" dirty="0">
                <a:solidFill>
                  <a:schemeClr val="bg1"/>
                </a:solidFill>
                <a:latin typeface="Calibri" panose="020F0502020204030204" pitchFamily="34" charset="0"/>
                <a:cs typeface="Calibri" panose="020F0502020204030204" pitchFamily="34" charset="0"/>
              </a:rPr>
              <a:t>, Suprateek Kundu, PhD</a:t>
            </a:r>
            <a:r>
              <a:rPr lang="en-US" altLang="en-US" sz="4800" baseline="30000" dirty="0">
                <a:solidFill>
                  <a:schemeClr val="bg1"/>
                </a:solidFill>
                <a:latin typeface="Calibri" panose="020F0502020204030204" pitchFamily="34" charset="0"/>
                <a:cs typeface="Calibri" panose="020F0502020204030204" pitchFamily="34" charset="0"/>
              </a:rPr>
              <a:t>2</a:t>
            </a:r>
            <a:r>
              <a:rPr lang="en-US" altLang="en-US" sz="4800" dirty="0">
                <a:solidFill>
                  <a:schemeClr val="bg1"/>
                </a:solidFill>
                <a:latin typeface="Calibri" panose="020F0502020204030204" pitchFamily="34" charset="0"/>
                <a:cs typeface="Calibri" panose="020F0502020204030204" pitchFamily="34" charset="0"/>
              </a:rPr>
              <a:t>, Kimberly Hoggatt Krumwiede, PhD, CMI</a:t>
            </a:r>
            <a:r>
              <a:rPr lang="en-US" altLang="en-US" sz="4800" baseline="30000" dirty="0">
                <a:solidFill>
                  <a:schemeClr val="bg1"/>
                </a:solidFill>
                <a:latin typeface="Calibri" panose="020F0502020204030204" pitchFamily="34" charset="0"/>
                <a:cs typeface="Calibri" panose="020F0502020204030204" pitchFamily="34" charset="0"/>
              </a:rPr>
              <a:t>1</a:t>
            </a:r>
          </a:p>
          <a:p>
            <a:pPr eaLnBrk="1" hangingPunct="1">
              <a:spcAft>
                <a:spcPts val="600"/>
              </a:spcAft>
            </a:pPr>
            <a:r>
              <a:rPr lang="en-US" altLang="en-US" sz="4800" baseline="30000" dirty="0">
                <a:solidFill>
                  <a:schemeClr val="bg1"/>
                </a:solidFill>
                <a:latin typeface="Calibri" panose="020F0502020204030204" pitchFamily="34" charset="0"/>
                <a:cs typeface="Calibri" panose="020F0502020204030204" pitchFamily="34" charset="0"/>
              </a:rPr>
              <a:t>1</a:t>
            </a:r>
            <a:r>
              <a:rPr lang="en-US" altLang="en-US" sz="4800" dirty="0">
                <a:solidFill>
                  <a:schemeClr val="bg1"/>
                </a:solidFill>
                <a:latin typeface="Calibri" panose="020F0502020204030204" pitchFamily="34" charset="0"/>
                <a:cs typeface="Calibri" panose="020F0502020204030204" pitchFamily="34" charset="0"/>
              </a:rPr>
              <a:t>School of Health Professions, The University of Texas MD Anderson Cancer Center</a:t>
            </a:r>
          </a:p>
          <a:p>
            <a:pPr eaLnBrk="1" hangingPunct="1">
              <a:spcAft>
                <a:spcPts val="600"/>
              </a:spcAft>
            </a:pPr>
            <a:r>
              <a:rPr lang="en-US" altLang="en-US" sz="4800" baseline="30000" dirty="0">
                <a:solidFill>
                  <a:schemeClr val="bg1"/>
                </a:solidFill>
                <a:latin typeface="Calibri" panose="020F0502020204030204" pitchFamily="34" charset="0"/>
                <a:cs typeface="Calibri" panose="020F0502020204030204" pitchFamily="34" charset="0"/>
              </a:rPr>
              <a:t>2</a:t>
            </a:r>
            <a:r>
              <a:rPr lang="en-US" altLang="en-US" sz="4800" dirty="0">
                <a:solidFill>
                  <a:schemeClr val="bg1"/>
                </a:solidFill>
                <a:latin typeface="Calibri" panose="020F0502020204030204" pitchFamily="34" charset="0"/>
                <a:cs typeface="Calibri" panose="020F0502020204030204" pitchFamily="34" charset="0"/>
              </a:rPr>
              <a:t>Department of Biostatistics, The University of Texas MD Anderson Cancer Center</a:t>
            </a:r>
          </a:p>
          <a:p>
            <a:pPr eaLnBrk="1" hangingPunct="1">
              <a:spcAft>
                <a:spcPts val="600"/>
              </a:spcAft>
            </a:pPr>
            <a:r>
              <a:rPr lang="en-US" altLang="en-US" sz="4800" dirty="0">
                <a:solidFill>
                  <a:schemeClr val="bg1"/>
                </a:solidFill>
                <a:latin typeface="Calibri" panose="020F0502020204030204" pitchFamily="34" charset="0"/>
                <a:cs typeface="Calibri" panose="020F0502020204030204" pitchFamily="34" charset="0"/>
              </a:rPr>
              <a:t>1515 Holcombe Boulevard, Houston, Texas 77030</a:t>
            </a:r>
          </a:p>
        </p:txBody>
      </p:sp>
      <p:cxnSp>
        <p:nvCxnSpPr>
          <p:cNvPr id="17" name="Straight Connector 16">
            <a:extLst>
              <a:ext uri="{FF2B5EF4-FFF2-40B4-BE49-F238E27FC236}">
                <a16:creationId xmlns:a16="http://schemas.microsoft.com/office/drawing/2014/main" id="{C45475FC-E00A-4526-8983-3AE870C3E86E}"/>
              </a:ext>
            </a:extLst>
          </p:cNvPr>
          <p:cNvCxnSpPr>
            <a:cxnSpLocks/>
          </p:cNvCxnSpPr>
          <p:nvPr/>
        </p:nvCxnSpPr>
        <p:spPr bwMode="auto">
          <a:xfrm>
            <a:off x="0" y="5948363"/>
            <a:ext cx="43891200" cy="0"/>
          </a:xfrm>
          <a:prstGeom prst="line">
            <a:avLst/>
          </a:prstGeom>
          <a:ln w="1270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57" name="Group 18">
            <a:extLst>
              <a:ext uri="{FF2B5EF4-FFF2-40B4-BE49-F238E27FC236}">
                <a16:creationId xmlns:a16="http://schemas.microsoft.com/office/drawing/2014/main" id="{4DB8A68E-BD4F-420A-88F0-C41C919619BB}"/>
              </a:ext>
            </a:extLst>
          </p:cNvPr>
          <p:cNvGrpSpPr>
            <a:grpSpLocks/>
          </p:cNvGrpSpPr>
          <p:nvPr/>
        </p:nvGrpSpPr>
        <p:grpSpPr bwMode="auto">
          <a:xfrm>
            <a:off x="399514" y="6061251"/>
            <a:ext cx="13608591" cy="12514039"/>
            <a:chOff x="553066" y="6599621"/>
            <a:chExt cx="13607975" cy="12511540"/>
          </a:xfrm>
        </p:grpSpPr>
        <p:sp>
          <p:nvSpPr>
            <p:cNvPr id="1082" name="Text Box 278">
              <a:extLst>
                <a:ext uri="{FF2B5EF4-FFF2-40B4-BE49-F238E27FC236}">
                  <a16:creationId xmlns:a16="http://schemas.microsoft.com/office/drawing/2014/main" id="{06CFF672-928A-4A83-BDA7-4465C44FC67B}"/>
                </a:ext>
              </a:extLst>
            </p:cNvPr>
            <p:cNvSpPr txBox="1">
              <a:spLocks noChangeArrowheads="1"/>
            </p:cNvSpPr>
            <p:nvPr/>
          </p:nvSpPr>
          <p:spPr bwMode="auto">
            <a:xfrm>
              <a:off x="607580" y="7571845"/>
              <a:ext cx="13553461" cy="11539316"/>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t>College students are under an enormous amount of stress with a greater prevalence of mental health issues than any other age group. The purpose of this training was to investigate the perspectives concerning students’ experiences after participating in the Sudarshan Kriya Yoga (SKY) Happiness Retreat. </a:t>
              </a:r>
              <a:r>
                <a:rPr lang="en-US" dirty="0">
                  <a:effectLst/>
                  <a:latin typeface="Calibri" panose="020F0502020204030204" pitchFamily="34" charset="0"/>
                  <a:ea typeface="Calibri" panose="020F0502020204030204" pitchFamily="34" charset="0"/>
                  <a:cs typeface="Times New Roman" panose="02020603050405020304" pitchFamily="18" charset="0"/>
                </a:rPr>
                <a:t>The SKY Happiness Retreat was offered twice in </a:t>
              </a:r>
              <a:r>
                <a:rPr lang="en-US" dirty="0">
                  <a:ea typeface="Calibri" panose="020F0502020204030204" pitchFamily="34" charset="0"/>
                  <a:cs typeface="Times New Roman" panose="02020603050405020304" pitchFamily="18" charset="0"/>
                </a:rPr>
                <a:t>two cohorts </a:t>
              </a:r>
              <a:r>
                <a:rPr lang="en-US" dirty="0">
                  <a:effectLst/>
                  <a:latin typeface="Calibri" panose="020F0502020204030204" pitchFamily="34" charset="0"/>
                  <a:ea typeface="Calibri" panose="020F0502020204030204" pitchFamily="34" charset="0"/>
                  <a:cs typeface="Times New Roman" panose="02020603050405020304" pitchFamily="18" charset="0"/>
                </a:rPr>
                <a:t>as a virtual, high-impact 9-hour total well-being training for 3 consecutive evenings to </a:t>
              </a:r>
              <a:r>
                <a:rPr lang="en-US" dirty="0">
                  <a:ea typeface="Calibri" panose="020F0502020204030204" pitchFamily="34" charset="0"/>
                  <a:cs typeface="Times New Roman" panose="02020603050405020304" pitchFamily="18" charset="0"/>
                </a:rPr>
                <a:t>17 and 26 School of Health Professions (SHP) </a:t>
              </a:r>
              <a:r>
                <a:rPr lang="en-US" dirty="0">
                  <a:effectLst/>
                  <a:latin typeface="Calibri" panose="020F0502020204030204" pitchFamily="34" charset="0"/>
                  <a:ea typeface="Calibri" panose="020F0502020204030204" pitchFamily="34" charset="0"/>
                  <a:cs typeface="Times New Roman" panose="02020603050405020304" pitchFamily="18" charset="0"/>
                </a:rPr>
                <a:t>students. </a:t>
              </a:r>
              <a:r>
                <a:rPr lang="en-US" dirty="0">
                  <a:ea typeface="Calibri" panose="020F0502020204030204" pitchFamily="34" charset="0"/>
                  <a:cs typeface="Times New Roman" panose="02020603050405020304" pitchFamily="18" charset="0"/>
                </a:rPr>
                <a:t>Two</a:t>
              </a:r>
              <a:r>
                <a:rPr lang="en-US" dirty="0"/>
                <a:t> Likert surveys measured students’ perceptions regarding their experiential nature of this training program in two cohorts. Findings from the Effectiveness survey with 1=Strongly Disagree and 5=Strongly Agree revealed a score 4.93/5 and 4.95/5 respectively, indicated students would recommend the SKY training as part of orientation. Findings from the Student Satisfaction survey with 1=Strongly Disagree and 10=Strongly Agree revealed majority of students, 78.6% and 100% respectively would recommend the SKY training to their peers. </a:t>
              </a:r>
              <a:endParaRPr lang="en-US" i="1" dirty="0"/>
            </a:p>
          </p:txBody>
        </p:sp>
        <p:grpSp>
          <p:nvGrpSpPr>
            <p:cNvPr id="2118" name="Group 9">
              <a:extLst>
                <a:ext uri="{FF2B5EF4-FFF2-40B4-BE49-F238E27FC236}">
                  <a16:creationId xmlns:a16="http://schemas.microsoft.com/office/drawing/2014/main" id="{512CE1B5-9A43-447F-94CD-3BA56C022175}"/>
                </a:ext>
              </a:extLst>
            </p:cNvPr>
            <p:cNvGrpSpPr>
              <a:grpSpLocks/>
            </p:cNvGrpSpPr>
            <p:nvPr/>
          </p:nvGrpSpPr>
          <p:grpSpPr bwMode="auto">
            <a:xfrm>
              <a:off x="553066" y="6599621"/>
              <a:ext cx="4827369" cy="1029322"/>
              <a:chOff x="553066" y="6599621"/>
              <a:chExt cx="4827369" cy="1029322"/>
            </a:xfrm>
          </p:grpSpPr>
          <p:sp>
            <p:nvSpPr>
              <p:cNvPr id="5" name="Arrow: Pentagon 4">
                <a:extLst>
                  <a:ext uri="{FF2B5EF4-FFF2-40B4-BE49-F238E27FC236}">
                    <a16:creationId xmlns:a16="http://schemas.microsoft.com/office/drawing/2014/main" id="{C388AFDF-2B33-47FE-9172-B7E460FE7096}"/>
                  </a:ext>
                </a:extLst>
              </p:cNvPr>
              <p:cNvSpPr/>
              <p:nvPr/>
            </p:nvSpPr>
            <p:spPr bwMode="auto">
              <a:xfrm>
                <a:off x="553066" y="6748393"/>
                <a:ext cx="4827369" cy="843217"/>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a:latin typeface="Arial" charset="0"/>
                </a:endParaRPr>
              </a:p>
            </p:txBody>
          </p:sp>
          <p:sp>
            <p:nvSpPr>
              <p:cNvPr id="2120" name="Text Box 246">
                <a:extLst>
                  <a:ext uri="{FF2B5EF4-FFF2-40B4-BE49-F238E27FC236}">
                    <a16:creationId xmlns:a16="http://schemas.microsoft.com/office/drawing/2014/main" id="{31D82FCC-D07D-4EBE-BB97-4F8B5F956032}"/>
                  </a:ext>
                </a:extLst>
              </p:cNvPr>
              <p:cNvSpPr txBox="1">
                <a:spLocks noChangeArrowheads="1"/>
              </p:cNvSpPr>
              <p:nvPr/>
            </p:nvSpPr>
            <p:spPr bwMode="auto">
              <a:xfrm>
                <a:off x="607446" y="6599621"/>
                <a:ext cx="3985818" cy="102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sz="5400" b="1" dirty="0">
                    <a:solidFill>
                      <a:schemeClr val="bg1"/>
                    </a:solidFill>
                    <a:latin typeface="Helvetica" panose="020B0604020202020204" pitchFamily="34" charset="0"/>
                    <a:cs typeface="Helvetica" panose="020B0604020202020204" pitchFamily="34" charset="0"/>
                  </a:rPr>
                  <a:t>ABSTRACT</a:t>
                </a:r>
              </a:p>
            </p:txBody>
          </p:sp>
        </p:grpSp>
      </p:grpSp>
      <p:grpSp>
        <p:nvGrpSpPr>
          <p:cNvPr id="2058" name="Group 23">
            <a:extLst>
              <a:ext uri="{FF2B5EF4-FFF2-40B4-BE49-F238E27FC236}">
                <a16:creationId xmlns:a16="http://schemas.microsoft.com/office/drawing/2014/main" id="{B4D70561-8B8C-49D1-9143-014840EBD91A}"/>
              </a:ext>
            </a:extLst>
          </p:cNvPr>
          <p:cNvGrpSpPr>
            <a:grpSpLocks/>
          </p:cNvGrpSpPr>
          <p:nvPr/>
        </p:nvGrpSpPr>
        <p:grpSpPr bwMode="auto">
          <a:xfrm>
            <a:off x="-1794313" y="31318200"/>
            <a:ext cx="15779788" cy="12204673"/>
            <a:chOff x="-1643884" y="28762027"/>
            <a:chExt cx="15779254" cy="9628212"/>
          </a:xfrm>
        </p:grpSpPr>
        <p:sp>
          <p:nvSpPr>
            <p:cNvPr id="1085" name="Text Box 281">
              <a:extLst>
                <a:ext uri="{FF2B5EF4-FFF2-40B4-BE49-F238E27FC236}">
                  <a16:creationId xmlns:a16="http://schemas.microsoft.com/office/drawing/2014/main" id="{FBFF364D-E3B2-4BBB-866E-D7B80B1A985C}"/>
                </a:ext>
              </a:extLst>
            </p:cNvPr>
            <p:cNvSpPr txBox="1">
              <a:spLocks noChangeArrowheads="1"/>
            </p:cNvSpPr>
            <p:nvPr/>
          </p:nvSpPr>
          <p:spPr bwMode="auto">
            <a:xfrm>
              <a:off x="702399" y="29770712"/>
              <a:ext cx="13432971" cy="8619527"/>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lvl="1" indent="0">
                <a:defRPr/>
              </a:pPr>
              <a:r>
                <a:rPr lang="en-US" sz="4000" dirty="0">
                  <a:effectLst/>
                  <a:latin typeface="Calibri" panose="020F0502020204030204" pitchFamily="34" charset="0"/>
                  <a:ea typeface="Calibri" panose="020F0502020204030204" pitchFamily="34" charset="0"/>
                  <a:cs typeface="Calibri" panose="020F0502020204030204" pitchFamily="34" charset="0"/>
                </a:rPr>
                <a:t>A nonexperimental research study utilizing a survey approach with a cross-sectional design was implemented to analyze students’ experiences after participating in the Sudarshan Kriya Yoga (SKY) Happiness Retreat. </a:t>
              </a:r>
              <a:r>
                <a:rPr lang="en-US" sz="4000" dirty="0">
                  <a:effectLst/>
                  <a:latin typeface="Calibri" panose="020F0502020204030204" pitchFamily="34" charset="0"/>
                  <a:ea typeface="Calibri" panose="020F0502020204030204" pitchFamily="34" charset="0"/>
                  <a:cs typeface="Times New Roman" panose="02020603050405020304" pitchFamily="18" charset="0"/>
                </a:rPr>
                <a:t>The SKY Happiness Retreat was offered to all students in a virtual setting as high-impact 9-hour well-being training </a:t>
              </a:r>
              <a:r>
                <a:rPr lang="en-US" sz="4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taught over 3 consecutive sessions in the evenings for three hours each. </a:t>
              </a:r>
              <a:r>
                <a:rPr lang="en-US" sz="4000" dirty="0">
                  <a:effectLst/>
                  <a:latin typeface="Calibri" panose="020F0502020204030204" pitchFamily="34" charset="0"/>
                  <a:ea typeface="Calibri" panose="020F0502020204030204" pitchFamily="34" charset="0"/>
                  <a:cs typeface="Calibri" panose="020F0502020204030204" pitchFamily="34" charset="0"/>
                </a:rPr>
                <a:t>There were 2 cohorts. The SKY Retreat was offered as a voluntary introductory pilot workshop </a:t>
              </a:r>
              <a:r>
                <a:rPr lang="en-US" sz="4000" dirty="0">
                  <a:latin typeface="Calibri" panose="020F0502020204030204" pitchFamily="34" charset="0"/>
                  <a:ea typeface="Calibri" panose="020F0502020204030204" pitchFamily="34" charset="0"/>
                  <a:cs typeface="Calibri" panose="020F0502020204030204" pitchFamily="34" charset="0"/>
                </a:rPr>
                <a:t>in </a:t>
              </a:r>
              <a:r>
                <a:rPr lang="en-US" sz="4000" dirty="0">
                  <a:effectLst/>
                  <a:latin typeface="Calibri" panose="020F0502020204030204" pitchFamily="34" charset="0"/>
                  <a:ea typeface="Calibri" panose="020F0502020204030204" pitchFamily="34" charset="0"/>
                  <a:cs typeface="Calibri" panose="020F0502020204030204" pitchFamily="34" charset="0"/>
                </a:rPr>
                <a:t>fall 2022. A </a:t>
              </a:r>
              <a:r>
                <a:rPr lang="en-US" sz="4000" dirty="0">
                  <a:latin typeface="Calibri" panose="020F0502020204030204" pitchFamily="34" charset="0"/>
                  <a:ea typeface="Calibri" panose="020F0502020204030204" pitchFamily="34" charset="0"/>
                  <a:cs typeface="Calibri" panose="020F0502020204030204" pitchFamily="34" charset="0"/>
                </a:rPr>
                <a:t>second</a:t>
              </a:r>
              <a:r>
                <a:rPr lang="en-US" sz="4000" dirty="0">
                  <a:effectLst/>
                  <a:latin typeface="Calibri" panose="020F0502020204030204" pitchFamily="34" charset="0"/>
                  <a:ea typeface="Calibri" panose="020F0502020204030204" pitchFamily="34" charset="0"/>
                  <a:cs typeface="Calibri" panose="020F0502020204030204" pitchFamily="34" charset="0"/>
                </a:rPr>
                <a:t> retrea</a:t>
              </a:r>
              <a:r>
                <a:rPr lang="en-US" sz="4000" dirty="0">
                  <a:latin typeface="Calibri" panose="020F0502020204030204" pitchFamily="34" charset="0"/>
                  <a:ea typeface="Calibri" panose="020F0502020204030204" pitchFamily="34" charset="0"/>
                  <a:cs typeface="Calibri" panose="020F0502020204030204" pitchFamily="34" charset="0"/>
                </a:rPr>
                <a:t>t was held in spring 2023. Participants</a:t>
              </a:r>
              <a:r>
                <a:rPr lang="en-US" sz="4000" dirty="0">
                  <a:effectLst/>
                  <a:latin typeface="Calibri" panose="020F0502020204030204" pitchFamily="34" charset="0"/>
                  <a:ea typeface="Calibri" panose="020F0502020204030204" pitchFamily="34" charset="0"/>
                  <a:cs typeface="Calibri" panose="020F0502020204030204" pitchFamily="34" charset="0"/>
                </a:rPr>
                <a:t> were notified through email with a link to register and complete a pre-retreat orientation session. An anonymous satisfaction survey was sent to the participants.</a:t>
              </a:r>
            </a:p>
            <a:p>
              <a:pPr marL="0" lvl="1" indent="0">
                <a:defRPr/>
              </a:pPr>
              <a:r>
                <a:rPr lang="en-US" sz="4000" dirty="0">
                  <a:effectLst/>
                  <a:latin typeface="Calibri" panose="020F0502020204030204" pitchFamily="34" charset="0"/>
                  <a:ea typeface="Calibri" panose="020F0502020204030204" pitchFamily="34" charset="0"/>
                  <a:cs typeface="Calibri" panose="020F0502020204030204" pitchFamily="34" charset="0"/>
                </a:rPr>
                <a:t>A quantitative approach was implemented with a 5-point and 10-point Likert scale survey instrument to measure students’ perceptions regarding their experiences of the SKY Happiness Retreat. </a:t>
              </a:r>
              <a:r>
                <a:rPr lang="en-US" sz="4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All participants received a </a:t>
              </a:r>
              <a:r>
                <a:rPr lang="en-US" sz="40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Certificate of Excellence</a:t>
              </a:r>
              <a:r>
                <a:rPr lang="en-US" sz="4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upon successfully completing the SKY Retreat. </a:t>
              </a:r>
              <a:endParaRPr lang="en-US" sz="4000" dirty="0">
                <a:latin typeface="Calibri" panose="020F0502020204030204" pitchFamily="34" charset="0"/>
                <a:cs typeface="Calibri" panose="020F0502020204030204" pitchFamily="34" charset="0"/>
              </a:endParaRPr>
            </a:p>
          </p:txBody>
        </p:sp>
        <p:grpSp>
          <p:nvGrpSpPr>
            <p:cNvPr id="2114" name="Group 10">
              <a:extLst>
                <a:ext uri="{FF2B5EF4-FFF2-40B4-BE49-F238E27FC236}">
                  <a16:creationId xmlns:a16="http://schemas.microsoft.com/office/drawing/2014/main" id="{E5FC0EA1-AA62-4994-903A-1977050966E5}"/>
                </a:ext>
              </a:extLst>
            </p:cNvPr>
            <p:cNvGrpSpPr>
              <a:grpSpLocks/>
            </p:cNvGrpSpPr>
            <p:nvPr/>
          </p:nvGrpSpPr>
          <p:grpSpPr bwMode="auto">
            <a:xfrm>
              <a:off x="-1643884" y="28762027"/>
              <a:ext cx="13464622" cy="1371600"/>
              <a:chOff x="-1643884" y="28762027"/>
              <a:chExt cx="13464622" cy="1371600"/>
            </a:xfrm>
          </p:grpSpPr>
          <p:sp>
            <p:nvSpPr>
              <p:cNvPr id="36" name="Arrow: Pentagon 35">
                <a:extLst>
                  <a:ext uri="{FF2B5EF4-FFF2-40B4-BE49-F238E27FC236}">
                    <a16:creationId xmlns:a16="http://schemas.microsoft.com/office/drawing/2014/main" id="{CDE9C7FD-F610-474D-B7D8-AC7C4B41FB3A}"/>
                  </a:ext>
                </a:extLst>
              </p:cNvPr>
              <p:cNvSpPr/>
              <p:nvPr/>
            </p:nvSpPr>
            <p:spPr bwMode="auto">
              <a:xfrm>
                <a:off x="664165" y="28942371"/>
                <a:ext cx="11156573" cy="857143"/>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a:latin typeface="Arial" charset="0"/>
                </a:endParaRPr>
              </a:p>
            </p:txBody>
          </p:sp>
          <p:sp>
            <p:nvSpPr>
              <p:cNvPr id="2116" name="Text Box 194">
                <a:extLst>
                  <a:ext uri="{FF2B5EF4-FFF2-40B4-BE49-F238E27FC236}">
                    <a16:creationId xmlns:a16="http://schemas.microsoft.com/office/drawing/2014/main" id="{0DA709FE-BE99-42E0-929E-F5BB6DE63B77}"/>
                  </a:ext>
                </a:extLst>
              </p:cNvPr>
              <p:cNvSpPr txBox="1">
                <a:spLocks noChangeArrowheads="1"/>
              </p:cNvSpPr>
              <p:nvPr/>
            </p:nvSpPr>
            <p:spPr bwMode="auto">
              <a:xfrm>
                <a:off x="-1643884" y="28762027"/>
                <a:ext cx="883309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r" eaLnBrk="1" hangingPunct="1"/>
                <a:r>
                  <a:rPr lang="en-US" altLang="en-US" sz="5400" b="1" dirty="0">
                    <a:solidFill>
                      <a:schemeClr val="bg1"/>
                    </a:solidFill>
                    <a:latin typeface="Helvetica" panose="020B0604020202020204" pitchFamily="34" charset="0"/>
                    <a:cs typeface="Helvetica" panose="020B0604020202020204" pitchFamily="34" charset="0"/>
                  </a:rPr>
                  <a:t>METHODS</a:t>
                </a:r>
              </a:p>
            </p:txBody>
          </p:sp>
        </p:grpSp>
      </p:grpSp>
      <p:grpSp>
        <p:nvGrpSpPr>
          <p:cNvPr id="2059" name="Group 25">
            <a:extLst>
              <a:ext uri="{FF2B5EF4-FFF2-40B4-BE49-F238E27FC236}">
                <a16:creationId xmlns:a16="http://schemas.microsoft.com/office/drawing/2014/main" id="{12A590BC-B6AE-44E6-BB3E-89F44FA01EC7}"/>
              </a:ext>
            </a:extLst>
          </p:cNvPr>
          <p:cNvGrpSpPr>
            <a:grpSpLocks/>
          </p:cNvGrpSpPr>
          <p:nvPr/>
        </p:nvGrpSpPr>
        <p:grpSpPr bwMode="auto">
          <a:xfrm>
            <a:off x="14054741" y="6102351"/>
            <a:ext cx="15042870" cy="9159334"/>
            <a:chOff x="14728819" y="4186322"/>
            <a:chExt cx="13741981" cy="46555379"/>
          </a:xfrm>
        </p:grpSpPr>
        <p:sp>
          <p:nvSpPr>
            <p:cNvPr id="1083" name="Text Box 279">
              <a:extLst>
                <a:ext uri="{FF2B5EF4-FFF2-40B4-BE49-F238E27FC236}">
                  <a16:creationId xmlns:a16="http://schemas.microsoft.com/office/drawing/2014/main" id="{3E96FA12-E0E6-44E1-B176-BCCF198ECC2E}"/>
                </a:ext>
              </a:extLst>
            </p:cNvPr>
            <p:cNvSpPr txBox="1">
              <a:spLocks noChangeArrowheads="1"/>
            </p:cNvSpPr>
            <p:nvPr/>
          </p:nvSpPr>
          <p:spPr bwMode="auto">
            <a:xfrm>
              <a:off x="15036010" y="8156260"/>
              <a:ext cx="13434790" cy="42585441"/>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wrap="square"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solidFill>
                    <a:srgbClr val="000000"/>
                  </a:solidFill>
                  <a:effectLst/>
                  <a:ea typeface="Calibri" panose="020F0502020204030204" pitchFamily="34" charset="0"/>
                </a:rPr>
                <a:t>17 students representing science programs attended the retreat in 2022. 26 students attended a 2nd retreat as a follow-up workshop in 2023. Survey was conducted at the end with positive responses.</a:t>
              </a:r>
              <a:endParaRPr lang="en-US" dirty="0"/>
            </a:p>
            <a:p>
              <a:pPr>
                <a:defRPr/>
              </a:pPr>
              <a:r>
                <a:rPr lang="en-US" sz="4000" dirty="0"/>
                <a:t>Table 1 shows most students were satisfied with the retreat with positive responses. Students were asked five questions based on their overall experience of the SKY retreat using a Likert scale with 1=Strongly </a:t>
              </a:r>
              <a:r>
                <a:rPr lang="en-US" dirty="0"/>
                <a:t>Disag</a:t>
              </a:r>
              <a:r>
                <a:rPr lang="en-US" sz="4000" dirty="0"/>
                <a:t>ree and 5=Strongly Agree. On a scale of 1 to 10 with 10 being the highest, Figure 1 reveals most students (78.6%) from the August retreat strongly recommend the retreat to their peers. Figure 2 shows 100% respondents from the January retreat recommend the retreat to their peers.</a:t>
              </a:r>
            </a:p>
            <a:p>
              <a:pPr>
                <a:defRPr/>
              </a:pPr>
              <a:endParaRPr lang="en-US" dirty="0"/>
            </a:p>
            <a:p>
              <a:pPr>
                <a:defRPr/>
              </a:pPr>
              <a:endParaRPr lang="en-US" dirty="0"/>
            </a:p>
            <a:p>
              <a:pPr>
                <a:defRPr/>
              </a:pPr>
              <a:endParaRPr lang="en-US" dirty="0"/>
            </a:p>
            <a:p>
              <a:pPr>
                <a:defRPr/>
              </a:pPr>
              <a:endParaRPr lang="en-US" dirty="0"/>
            </a:p>
          </p:txBody>
        </p:sp>
        <p:grpSp>
          <p:nvGrpSpPr>
            <p:cNvPr id="2110" name="Group 11">
              <a:extLst>
                <a:ext uri="{FF2B5EF4-FFF2-40B4-BE49-F238E27FC236}">
                  <a16:creationId xmlns:a16="http://schemas.microsoft.com/office/drawing/2014/main" id="{E6DC8CD2-91A3-45FB-894E-B3DB3FCCB9DE}"/>
                </a:ext>
              </a:extLst>
            </p:cNvPr>
            <p:cNvGrpSpPr>
              <a:grpSpLocks/>
            </p:cNvGrpSpPr>
            <p:nvPr/>
          </p:nvGrpSpPr>
          <p:grpSpPr bwMode="auto">
            <a:xfrm>
              <a:off x="14728819" y="4186322"/>
              <a:ext cx="4936603" cy="4073582"/>
              <a:chOff x="14744003" y="4140554"/>
              <a:chExt cx="4936603" cy="4073582"/>
            </a:xfrm>
          </p:grpSpPr>
          <p:sp>
            <p:nvSpPr>
              <p:cNvPr id="39" name="Arrow: Pentagon 38">
                <a:extLst>
                  <a:ext uri="{FF2B5EF4-FFF2-40B4-BE49-F238E27FC236}">
                    <a16:creationId xmlns:a16="http://schemas.microsoft.com/office/drawing/2014/main" id="{60F4B371-44A8-4908-95C7-A0EE549E4109}"/>
                  </a:ext>
                </a:extLst>
              </p:cNvPr>
              <p:cNvSpPr/>
              <p:nvPr/>
            </p:nvSpPr>
            <p:spPr bwMode="auto">
              <a:xfrm>
                <a:off x="15041370" y="4140554"/>
                <a:ext cx="4639236" cy="4073582"/>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a:latin typeface="Arial" charset="0"/>
                </a:endParaRPr>
              </a:p>
            </p:txBody>
          </p:sp>
          <p:sp>
            <p:nvSpPr>
              <p:cNvPr id="2112" name="Text Box 194">
                <a:extLst>
                  <a:ext uri="{FF2B5EF4-FFF2-40B4-BE49-F238E27FC236}">
                    <a16:creationId xmlns:a16="http://schemas.microsoft.com/office/drawing/2014/main" id="{10F447F8-888E-43AF-9E1E-7DC8EC72BA64}"/>
                  </a:ext>
                </a:extLst>
              </p:cNvPr>
              <p:cNvSpPr txBox="1">
                <a:spLocks noChangeArrowheads="1"/>
              </p:cNvSpPr>
              <p:nvPr/>
            </p:nvSpPr>
            <p:spPr bwMode="auto">
              <a:xfrm>
                <a:off x="14744003" y="4364158"/>
                <a:ext cx="3723326" cy="36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r" eaLnBrk="1" hangingPunct="1"/>
                <a:r>
                  <a:rPr lang="en-US" altLang="en-US" sz="5400" b="1" dirty="0">
                    <a:solidFill>
                      <a:schemeClr val="bg1"/>
                    </a:solidFill>
                    <a:latin typeface="Helvetica" panose="020B0604020202020204" pitchFamily="34" charset="0"/>
                    <a:cs typeface="Helvetica" panose="020B0604020202020204" pitchFamily="34" charset="0"/>
                  </a:rPr>
                  <a:t>RESULTS</a:t>
                </a:r>
              </a:p>
            </p:txBody>
          </p:sp>
        </p:grpSp>
      </p:grpSp>
      <p:grpSp>
        <p:nvGrpSpPr>
          <p:cNvPr id="2060" name="Group 26">
            <a:extLst>
              <a:ext uri="{FF2B5EF4-FFF2-40B4-BE49-F238E27FC236}">
                <a16:creationId xmlns:a16="http://schemas.microsoft.com/office/drawing/2014/main" id="{45142238-D4F9-4756-B354-AD6F7C834FE7}"/>
              </a:ext>
            </a:extLst>
          </p:cNvPr>
          <p:cNvGrpSpPr>
            <a:grpSpLocks/>
          </p:cNvGrpSpPr>
          <p:nvPr/>
        </p:nvGrpSpPr>
        <p:grpSpPr bwMode="auto">
          <a:xfrm>
            <a:off x="29422758" y="28365141"/>
            <a:ext cx="13488987" cy="9621598"/>
            <a:chOff x="29783311" y="6455878"/>
            <a:chExt cx="13488830" cy="9621541"/>
          </a:xfrm>
        </p:grpSpPr>
        <p:sp>
          <p:nvSpPr>
            <p:cNvPr id="1084" name="Text Box 280">
              <a:extLst>
                <a:ext uri="{FF2B5EF4-FFF2-40B4-BE49-F238E27FC236}">
                  <a16:creationId xmlns:a16="http://schemas.microsoft.com/office/drawing/2014/main" id="{98A69ADB-1B7A-4C85-B1D8-04135A51DE67}"/>
                </a:ext>
              </a:extLst>
            </p:cNvPr>
            <p:cNvSpPr txBox="1">
              <a:spLocks noChangeArrowheads="1"/>
            </p:cNvSpPr>
            <p:nvPr/>
          </p:nvSpPr>
          <p:spPr bwMode="auto">
            <a:xfrm>
              <a:off x="29838872" y="7613615"/>
              <a:ext cx="13433269" cy="8463804"/>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effectLst/>
                  <a:latin typeface="Calibri" panose="020F0502020204030204" pitchFamily="34" charset="0"/>
                  <a:ea typeface="Calibri" panose="020F0502020204030204" pitchFamily="34" charset="0"/>
                  <a:cs typeface="Times New Roman" panose="02020603050405020304" pitchFamily="18" charset="0"/>
                </a:rPr>
                <a:t>The SKY Retreat provided students with the opportunity to start the new school semester on a more relaxed note and gain powerful self-care tools that they would be able to use daily. </a:t>
              </a:r>
              <a:r>
                <a:rPr lang="en-US" dirty="0">
                  <a:effectLst/>
                  <a:ea typeface="Calibri" panose="020F0502020204030204" pitchFamily="34" charset="0"/>
                </a:rPr>
                <a:t>Students gained foundational stress-management and leadership skills, develop a personal daily breathing practice, develop strategies for social connection, and engage in peer-driven service initiatives.</a:t>
              </a:r>
            </a:p>
            <a:p>
              <a:pPr>
                <a:defRPr/>
              </a:pPr>
              <a:endParaRPr lang="en-US" dirty="0"/>
            </a:p>
            <a:p>
              <a:pPr>
                <a:defRPr/>
              </a:pPr>
              <a:r>
                <a:rPr lang="en-US" sz="4000" dirty="0"/>
                <a:t>The SKY retreat is unique in teaching evidence based breathing practices specifically designed to reduce stress on a sustainable basis, which can be seamlessly integrated in the campus life community. Plans are to incorporate the SKY retreat as part of New Student Orientation for fall 2023.</a:t>
              </a:r>
              <a:endParaRPr lang="en-US" altLang="en-US" dirty="0"/>
            </a:p>
          </p:txBody>
        </p:sp>
        <p:grpSp>
          <p:nvGrpSpPr>
            <p:cNvPr id="2106" name="Group 13">
              <a:extLst>
                <a:ext uri="{FF2B5EF4-FFF2-40B4-BE49-F238E27FC236}">
                  <a16:creationId xmlns:a16="http://schemas.microsoft.com/office/drawing/2014/main" id="{E5751F50-60EC-437E-B7C1-78C1E918BF3F}"/>
                </a:ext>
              </a:extLst>
            </p:cNvPr>
            <p:cNvGrpSpPr>
              <a:grpSpLocks/>
            </p:cNvGrpSpPr>
            <p:nvPr/>
          </p:nvGrpSpPr>
          <p:grpSpPr bwMode="auto">
            <a:xfrm>
              <a:off x="29783311" y="6455878"/>
              <a:ext cx="5918084" cy="1371600"/>
              <a:chOff x="29783311" y="6455878"/>
              <a:chExt cx="5918084" cy="1371600"/>
            </a:xfrm>
          </p:grpSpPr>
          <p:sp>
            <p:nvSpPr>
              <p:cNvPr id="43" name="Arrow: Pentagon 42">
                <a:extLst>
                  <a:ext uri="{FF2B5EF4-FFF2-40B4-BE49-F238E27FC236}">
                    <a16:creationId xmlns:a16="http://schemas.microsoft.com/office/drawing/2014/main" id="{7681F962-0D2D-4172-823E-3CB75D8FB724}"/>
                  </a:ext>
                </a:extLst>
              </p:cNvPr>
              <p:cNvSpPr/>
              <p:nvPr/>
            </p:nvSpPr>
            <p:spPr bwMode="auto">
              <a:xfrm>
                <a:off x="29783311" y="6665889"/>
                <a:ext cx="5918084" cy="933439"/>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a:latin typeface="Arial" charset="0"/>
                </a:endParaRPr>
              </a:p>
            </p:txBody>
          </p:sp>
          <p:sp>
            <p:nvSpPr>
              <p:cNvPr id="2108" name="Text Box 194">
                <a:extLst>
                  <a:ext uri="{FF2B5EF4-FFF2-40B4-BE49-F238E27FC236}">
                    <a16:creationId xmlns:a16="http://schemas.microsoft.com/office/drawing/2014/main" id="{839F7570-E819-4829-96D8-537ED919F5B8}"/>
                  </a:ext>
                </a:extLst>
              </p:cNvPr>
              <p:cNvSpPr txBox="1">
                <a:spLocks noChangeArrowheads="1"/>
              </p:cNvSpPr>
              <p:nvPr/>
            </p:nvSpPr>
            <p:spPr bwMode="auto">
              <a:xfrm>
                <a:off x="29961063" y="6455878"/>
                <a:ext cx="5031806"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r" eaLnBrk="1" hangingPunct="1"/>
                <a:r>
                  <a:rPr lang="en-US" altLang="en-US" sz="5400" b="1" dirty="0">
                    <a:solidFill>
                      <a:schemeClr val="bg1"/>
                    </a:solidFill>
                    <a:latin typeface="Helvetica" panose="020B0604020202020204" pitchFamily="34" charset="0"/>
                    <a:cs typeface="Helvetica" panose="020B0604020202020204" pitchFamily="34" charset="0"/>
                  </a:rPr>
                  <a:t>FUTURE PLANS</a:t>
                </a:r>
              </a:p>
            </p:txBody>
          </p:sp>
        </p:grpSp>
      </p:grpSp>
      <p:grpSp>
        <p:nvGrpSpPr>
          <p:cNvPr id="2061" name="Group 27">
            <a:extLst>
              <a:ext uri="{FF2B5EF4-FFF2-40B4-BE49-F238E27FC236}">
                <a16:creationId xmlns:a16="http://schemas.microsoft.com/office/drawing/2014/main" id="{E0CB2357-F60C-43C8-99B8-491A6D307B22}"/>
              </a:ext>
            </a:extLst>
          </p:cNvPr>
          <p:cNvGrpSpPr>
            <a:grpSpLocks/>
          </p:cNvGrpSpPr>
          <p:nvPr/>
        </p:nvGrpSpPr>
        <p:grpSpPr bwMode="auto">
          <a:xfrm>
            <a:off x="14738238" y="31253778"/>
            <a:ext cx="13476288" cy="8913514"/>
            <a:chOff x="29794198" y="23994354"/>
            <a:chExt cx="13476304" cy="8911654"/>
          </a:xfrm>
        </p:grpSpPr>
        <p:sp>
          <p:nvSpPr>
            <p:cNvPr id="1086" name="Text Box 282">
              <a:extLst>
                <a:ext uri="{FF2B5EF4-FFF2-40B4-BE49-F238E27FC236}">
                  <a16:creationId xmlns:a16="http://schemas.microsoft.com/office/drawing/2014/main" id="{789B58B1-5789-449E-8083-BAE20CC64C49}"/>
                </a:ext>
              </a:extLst>
            </p:cNvPr>
            <p:cNvSpPr txBox="1">
              <a:spLocks noChangeArrowheads="1"/>
            </p:cNvSpPr>
            <p:nvPr/>
          </p:nvSpPr>
          <p:spPr bwMode="auto">
            <a:xfrm>
              <a:off x="29838648" y="25059343"/>
              <a:ext cx="13431854" cy="7846665"/>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sz="4000" dirty="0"/>
                <a:t>The SKY Retreat was offered as an introductory workshop to SHP in August and received rave reviews. Overall, feedback from the SKY retreat was positive. The participants enjoyed the SKY Happiness Retreat. In addition to the SKY retreat being offered online, the students who participated in the retreat were to engage in bonding techniques with their peers from other academic programs. This retreat teaches students evidence-based holistic tools to unlock the secrets of well-being and productivity by managing stress. Leaning simple, evidence-based breathing and meditation techniques can help students cope with stress. </a:t>
              </a:r>
            </a:p>
            <a:p>
              <a:pPr>
                <a:defRPr/>
              </a:pPr>
              <a:endParaRPr lang="en-US" altLang="en-US" dirty="0"/>
            </a:p>
          </p:txBody>
        </p:sp>
        <p:grpSp>
          <p:nvGrpSpPr>
            <p:cNvPr id="2102" name="Group 15">
              <a:extLst>
                <a:ext uri="{FF2B5EF4-FFF2-40B4-BE49-F238E27FC236}">
                  <a16:creationId xmlns:a16="http://schemas.microsoft.com/office/drawing/2014/main" id="{E4B25C61-7DE1-49E3-AF0E-91164DECA4FE}"/>
                </a:ext>
              </a:extLst>
            </p:cNvPr>
            <p:cNvGrpSpPr>
              <a:grpSpLocks/>
            </p:cNvGrpSpPr>
            <p:nvPr/>
          </p:nvGrpSpPr>
          <p:grpSpPr bwMode="auto">
            <a:xfrm>
              <a:off x="29794198" y="23994354"/>
              <a:ext cx="5765807" cy="1371600"/>
              <a:chOff x="29794198" y="23994354"/>
              <a:chExt cx="5765807" cy="1371600"/>
            </a:xfrm>
          </p:grpSpPr>
          <p:sp>
            <p:nvSpPr>
              <p:cNvPr id="46" name="Arrow: Pentagon 45">
                <a:extLst>
                  <a:ext uri="{FF2B5EF4-FFF2-40B4-BE49-F238E27FC236}">
                    <a16:creationId xmlns:a16="http://schemas.microsoft.com/office/drawing/2014/main" id="{54D434AD-28E3-4661-ABA0-051FBF092700}"/>
                  </a:ext>
                </a:extLst>
              </p:cNvPr>
              <p:cNvSpPr/>
              <p:nvPr/>
            </p:nvSpPr>
            <p:spPr bwMode="auto">
              <a:xfrm>
                <a:off x="29794198" y="24148310"/>
                <a:ext cx="5765807" cy="990393"/>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dirty="0">
                  <a:latin typeface="Arial" charset="0"/>
                </a:endParaRPr>
              </a:p>
            </p:txBody>
          </p:sp>
          <p:sp>
            <p:nvSpPr>
              <p:cNvPr id="2104" name="Text Box 194">
                <a:extLst>
                  <a:ext uri="{FF2B5EF4-FFF2-40B4-BE49-F238E27FC236}">
                    <a16:creationId xmlns:a16="http://schemas.microsoft.com/office/drawing/2014/main" id="{59B2599A-C170-4C7E-901C-6361D6C719F7}"/>
                  </a:ext>
                </a:extLst>
              </p:cNvPr>
              <p:cNvSpPr txBox="1">
                <a:spLocks noChangeArrowheads="1"/>
              </p:cNvSpPr>
              <p:nvPr/>
            </p:nvSpPr>
            <p:spPr bwMode="auto">
              <a:xfrm>
                <a:off x="29991838" y="23994354"/>
                <a:ext cx="456516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r" eaLnBrk="1" hangingPunct="1"/>
                <a:r>
                  <a:rPr lang="en-US" altLang="en-US" sz="5400" b="1" dirty="0">
                    <a:solidFill>
                      <a:schemeClr val="bg1"/>
                    </a:solidFill>
                    <a:latin typeface="Helvetica" panose="020B0604020202020204" pitchFamily="34" charset="0"/>
                    <a:cs typeface="Helvetica" panose="020B0604020202020204" pitchFamily="34" charset="0"/>
                  </a:rPr>
                  <a:t>CONCLUSION</a:t>
                </a:r>
              </a:p>
            </p:txBody>
          </p:sp>
        </p:grpSp>
      </p:grpSp>
      <p:grpSp>
        <p:nvGrpSpPr>
          <p:cNvPr id="2062" name="Group 28">
            <a:extLst>
              <a:ext uri="{FF2B5EF4-FFF2-40B4-BE49-F238E27FC236}">
                <a16:creationId xmlns:a16="http://schemas.microsoft.com/office/drawing/2014/main" id="{3CE6A41C-E723-41B7-8DE4-87B836A9EC9B}"/>
              </a:ext>
            </a:extLst>
          </p:cNvPr>
          <p:cNvGrpSpPr>
            <a:grpSpLocks/>
          </p:cNvGrpSpPr>
          <p:nvPr/>
        </p:nvGrpSpPr>
        <p:grpSpPr bwMode="auto">
          <a:xfrm>
            <a:off x="12399664" y="40432847"/>
            <a:ext cx="30672163" cy="3034560"/>
            <a:chOff x="28697090" y="35583996"/>
            <a:chExt cx="14529644" cy="2547907"/>
          </a:xfrm>
        </p:grpSpPr>
        <p:sp>
          <p:nvSpPr>
            <p:cNvPr id="1088" name="Text Box 284">
              <a:extLst>
                <a:ext uri="{FF2B5EF4-FFF2-40B4-BE49-F238E27FC236}">
                  <a16:creationId xmlns:a16="http://schemas.microsoft.com/office/drawing/2014/main" id="{BC5463D7-B4BD-4FCC-B95D-41C6E6CA7A76}"/>
                </a:ext>
              </a:extLst>
            </p:cNvPr>
            <p:cNvSpPr txBox="1">
              <a:spLocks noChangeArrowheads="1"/>
            </p:cNvSpPr>
            <p:nvPr/>
          </p:nvSpPr>
          <p:spPr bwMode="auto">
            <a:xfrm>
              <a:off x="29794975" y="36710602"/>
              <a:ext cx="13431759" cy="1421301"/>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342900" indent="-342900" algn="just">
                <a:buAutoNum type="arabicPeriod"/>
                <a:defRPr/>
              </a:pPr>
              <a:r>
                <a:rPr lang="en-US" sz="2000" dirty="0">
                  <a:effectLst/>
                  <a:ea typeface="Calibri" panose="020F0502020204030204" pitchFamily="34" charset="0"/>
                </a:rPr>
                <a:t>Art of Living. (2023). SKY campus happiness. https://www.skycampushappiness.org/. Accessed January 01, 2023.</a:t>
              </a:r>
            </a:p>
            <a:p>
              <a:pPr marL="342900" indent="-342900" algn="just">
                <a:buAutoNum type="arabicPeriod"/>
                <a:defRPr/>
              </a:pPr>
              <a:r>
                <a:rPr lang="en-US" sz="2000" dirty="0">
                  <a:effectLst/>
                  <a:ea typeface="Calibri" panose="020F0502020204030204" pitchFamily="34" charset="0"/>
                </a:rPr>
                <a:t>Seppälä EM, Bradley C, Moeller J, Harouni L, Nandamudi D, Brackett MA. Promoting mental health and psychological thriving in university students: A randomized controlled trial of three well-being interventions. </a:t>
              </a:r>
              <a:r>
                <a:rPr lang="en-US" sz="2000" i="1" dirty="0">
                  <a:effectLst/>
                  <a:ea typeface="Calibri" panose="020F0502020204030204" pitchFamily="34" charset="0"/>
                </a:rPr>
                <a:t>Front Psychiatry. </a:t>
              </a:r>
              <a:r>
                <a:rPr lang="en-US" sz="2000" dirty="0">
                  <a:effectLst/>
                  <a:ea typeface="Calibri" panose="020F0502020204030204" pitchFamily="34" charset="0"/>
                </a:rPr>
                <a:t>2020;11. doi:10.3389/fpsyt.2020.00590</a:t>
              </a:r>
            </a:p>
            <a:p>
              <a:pPr marL="342900" indent="-342900" algn="just">
                <a:buAutoNum type="arabicPeriod"/>
                <a:defRPr/>
              </a:pPr>
              <a:r>
                <a:rPr lang="en-US" sz="2000" dirty="0">
                  <a:effectLst/>
                  <a:ea typeface="Calibri" panose="020F0502020204030204" pitchFamily="34" charset="0"/>
                </a:rPr>
                <a:t>School of Health Professions. (2022). University of Texas MD Anderson Cancer Center.  https://www.mdanderson.org/education-training/degrees-programs/school-of-health-professions.html. Accessed January 01, 2023.</a:t>
              </a:r>
              <a:endParaRPr lang="en-US" sz="2000" dirty="0">
                <a:ea typeface="Calibri" panose="020F0502020204030204" pitchFamily="34" charset="0"/>
              </a:endParaRPr>
            </a:p>
          </p:txBody>
        </p:sp>
        <p:grpSp>
          <p:nvGrpSpPr>
            <p:cNvPr id="2098" name="Group 17">
              <a:extLst>
                <a:ext uri="{FF2B5EF4-FFF2-40B4-BE49-F238E27FC236}">
                  <a16:creationId xmlns:a16="http://schemas.microsoft.com/office/drawing/2014/main" id="{2DB07F33-B046-42CB-A4DF-A593B9DF01F7}"/>
                </a:ext>
              </a:extLst>
            </p:cNvPr>
            <p:cNvGrpSpPr>
              <a:grpSpLocks/>
            </p:cNvGrpSpPr>
            <p:nvPr/>
          </p:nvGrpSpPr>
          <p:grpSpPr bwMode="auto">
            <a:xfrm>
              <a:off x="28697090" y="35583996"/>
              <a:ext cx="6889051" cy="1371600"/>
              <a:chOff x="28660740" y="35583996"/>
              <a:chExt cx="6889051" cy="1371600"/>
            </a:xfrm>
          </p:grpSpPr>
          <p:sp>
            <p:nvSpPr>
              <p:cNvPr id="50" name="Arrow: Pentagon 49">
                <a:extLst>
                  <a:ext uri="{FF2B5EF4-FFF2-40B4-BE49-F238E27FC236}">
                    <a16:creationId xmlns:a16="http://schemas.microsoft.com/office/drawing/2014/main" id="{B477CFEA-4755-45E6-901F-4A45746C0B51}"/>
                  </a:ext>
                </a:extLst>
              </p:cNvPr>
              <p:cNvSpPr/>
              <p:nvPr/>
            </p:nvSpPr>
            <p:spPr bwMode="auto">
              <a:xfrm>
                <a:off x="29703062" y="35810886"/>
                <a:ext cx="5846729" cy="990353"/>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a:latin typeface="Arial" charset="0"/>
                </a:endParaRPr>
              </a:p>
            </p:txBody>
          </p:sp>
          <p:sp>
            <p:nvSpPr>
              <p:cNvPr id="2100" name="Text Box 194">
                <a:extLst>
                  <a:ext uri="{FF2B5EF4-FFF2-40B4-BE49-F238E27FC236}">
                    <a16:creationId xmlns:a16="http://schemas.microsoft.com/office/drawing/2014/main" id="{E6BA4459-7C72-4BBC-A5C9-562D4DA38F70}"/>
                  </a:ext>
                </a:extLst>
              </p:cNvPr>
              <p:cNvSpPr txBox="1">
                <a:spLocks noChangeArrowheads="1"/>
              </p:cNvSpPr>
              <p:nvPr/>
            </p:nvSpPr>
            <p:spPr bwMode="auto">
              <a:xfrm>
                <a:off x="28660740" y="35583996"/>
                <a:ext cx="4628701"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r" eaLnBrk="1" hangingPunct="1"/>
                <a:r>
                  <a:rPr lang="en-US" altLang="en-US" sz="5400" b="1" dirty="0">
                    <a:solidFill>
                      <a:schemeClr val="bg1"/>
                    </a:solidFill>
                    <a:latin typeface="Helvetica" panose="020B0604020202020204" pitchFamily="34" charset="0"/>
                    <a:cs typeface="Helvetica" panose="020B0604020202020204" pitchFamily="34" charset="0"/>
                  </a:rPr>
                  <a:t>REFERENCES</a:t>
                </a:r>
              </a:p>
            </p:txBody>
          </p:sp>
        </p:grpSp>
      </p:grpSp>
      <p:sp>
        <p:nvSpPr>
          <p:cNvPr id="41" name="TextBox 40">
            <a:extLst>
              <a:ext uri="{FF2B5EF4-FFF2-40B4-BE49-F238E27FC236}">
                <a16:creationId xmlns:a16="http://schemas.microsoft.com/office/drawing/2014/main" id="{4DC713B0-7097-458F-B90B-3D55870363E5}"/>
              </a:ext>
            </a:extLst>
          </p:cNvPr>
          <p:cNvSpPr txBox="1"/>
          <p:nvPr/>
        </p:nvSpPr>
        <p:spPr>
          <a:xfrm>
            <a:off x="29382407" y="38307685"/>
            <a:ext cx="13464188" cy="3293209"/>
          </a:xfrm>
          <a:prstGeom prst="rect">
            <a:avLst/>
          </a:prstGeom>
          <a:solidFill>
            <a:schemeClr val="accent1"/>
          </a:solidFill>
          <a:ln w="76200">
            <a:solidFill>
              <a:schemeClr val="accent1">
                <a:lumMod val="75000"/>
              </a:schemeClr>
            </a:solidFill>
          </a:ln>
        </p:spPr>
        <p:txBody>
          <a:bodyPr wrap="square">
            <a:spAutoFit/>
          </a:bodyPr>
          <a:lstStyle/>
          <a:p>
            <a:pPr eaLnBrk="1" hangingPunct="1">
              <a:defRPr/>
            </a:pPr>
            <a:r>
              <a:rPr lang="en-US" sz="4800" b="1" u="sng" dirty="0">
                <a:latin typeface="Calibri" panose="020F0502020204030204" pitchFamily="34" charset="0"/>
                <a:cs typeface="Calibri" panose="020F0502020204030204" pitchFamily="34" charset="0"/>
              </a:rPr>
              <a:t>Acknowledgments</a:t>
            </a:r>
          </a:p>
          <a:p>
            <a:pPr fontAlgn="base"/>
            <a:r>
              <a:rPr lang="en-US" sz="4000" dirty="0">
                <a:latin typeface="Arial" panose="020B0604020202020204" pitchFamily="34" charset="0"/>
                <a:cs typeface="Arial" panose="020B0604020202020204" pitchFamily="34" charset="0"/>
              </a:rPr>
              <a:t>Special thanks to the following individuals for their support: Dean Kimberly Hoggatt Krumwiede and the SHP Leadership Team, The International Association for Human Values (IAHV), and Suprateek Kundu, PhD. </a:t>
            </a:r>
          </a:p>
        </p:txBody>
      </p:sp>
      <p:sp>
        <p:nvSpPr>
          <p:cNvPr id="2067" name="Rectangle 10">
            <a:extLst>
              <a:ext uri="{FF2B5EF4-FFF2-40B4-BE49-F238E27FC236}">
                <a16:creationId xmlns:a16="http://schemas.microsoft.com/office/drawing/2014/main" id="{586A09B8-6E22-4270-B3FB-3CFED3452070}"/>
              </a:ext>
            </a:extLst>
          </p:cNvPr>
          <p:cNvSpPr>
            <a:spLocks noChangeArrowheads="1"/>
          </p:cNvSpPr>
          <p:nvPr/>
        </p:nvSpPr>
        <p:spPr bwMode="auto">
          <a:xfrm>
            <a:off x="30171071" y="20123421"/>
            <a:ext cx="133067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r>
              <a:rPr lang="en-US" altLang="en-US" b="1" dirty="0">
                <a:latin typeface="Calibri" panose="020F0502020204030204" pitchFamily="34" charset="0"/>
                <a:cs typeface="Calibri" panose="020F0502020204030204" pitchFamily="34" charset="0"/>
              </a:rPr>
              <a:t>Figure 1: Student Satisfaction of August 2022 SKY Happiness Retreat </a:t>
            </a:r>
          </a:p>
        </p:txBody>
      </p:sp>
      <p:grpSp>
        <p:nvGrpSpPr>
          <p:cNvPr id="2092" name="Group 23">
            <a:extLst>
              <a:ext uri="{FF2B5EF4-FFF2-40B4-BE49-F238E27FC236}">
                <a16:creationId xmlns:a16="http://schemas.microsoft.com/office/drawing/2014/main" id="{935DE08B-3F12-43B0-870C-F7A4D1F1CAA6}"/>
              </a:ext>
            </a:extLst>
          </p:cNvPr>
          <p:cNvGrpSpPr>
            <a:grpSpLocks/>
          </p:cNvGrpSpPr>
          <p:nvPr/>
        </p:nvGrpSpPr>
        <p:grpSpPr bwMode="auto">
          <a:xfrm>
            <a:off x="-1103688" y="18645770"/>
            <a:ext cx="15158429" cy="12672429"/>
            <a:chOff x="-922245" y="28946054"/>
            <a:chExt cx="15157916" cy="15184621"/>
          </a:xfrm>
        </p:grpSpPr>
        <p:sp>
          <p:nvSpPr>
            <p:cNvPr id="57" name="Text Box 281">
              <a:extLst>
                <a:ext uri="{FF2B5EF4-FFF2-40B4-BE49-F238E27FC236}">
                  <a16:creationId xmlns:a16="http://schemas.microsoft.com/office/drawing/2014/main" id="{65218A09-ED5C-4D8C-ADF4-7C911E624F62}"/>
                </a:ext>
              </a:extLst>
            </p:cNvPr>
            <p:cNvSpPr txBox="1">
              <a:spLocks noChangeArrowheads="1"/>
            </p:cNvSpPr>
            <p:nvPr/>
          </p:nvSpPr>
          <p:spPr bwMode="auto">
            <a:xfrm>
              <a:off x="802700" y="30083628"/>
              <a:ext cx="13432971" cy="14047047"/>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effectLst/>
                  <a:latin typeface="Calibri" panose="020F0502020204030204" pitchFamily="34" charset="0"/>
                  <a:ea typeface="Calibri" panose="020F0502020204030204" pitchFamily="34" charset="0"/>
                  <a:cs typeface="Times New Roman" panose="02020603050405020304" pitchFamily="18" charset="0"/>
                </a:rPr>
                <a:t>SKY has a profound impact on individuals, fostering a sense of inner calm and mental clarity. </a:t>
              </a:r>
              <a:r>
                <a:rPr lang="en-US" dirty="0">
                  <a:ea typeface="Calibri" panose="020F0502020204030204" pitchFamily="34" charset="0"/>
                  <a:cs typeface="Times New Roman" panose="02020603050405020304" pitchFamily="18" charset="0"/>
                </a:rPr>
                <a:t>O</a:t>
              </a:r>
              <a:r>
                <a:rPr lang="en-US" dirty="0">
                  <a:effectLst/>
                  <a:latin typeface="Calibri" panose="020F0502020204030204" pitchFamily="34" charset="0"/>
                  <a:ea typeface="Calibri" panose="020F0502020204030204" pitchFamily="34" charset="0"/>
                  <a:cs typeface="Times New Roman" panose="02020603050405020304" pitchFamily="18" charset="0"/>
                </a:rPr>
                <a:t>ffered to thousands of university students, faculty, and staff on over 140 campuses in the U.S., SKY involves a rhythmic breathing technique that alleviates stress, anxiety, and depression, and promotes emotional well-being. </a:t>
              </a:r>
              <a:r>
                <a:rPr lang="en-US" dirty="0"/>
                <a:t>SHP is made up of rigorous allied health programs and provides a stellar academic and clinic education in a broad spectrum that can only be found at a major medical care and academic research hospital. The pathway to </a:t>
              </a:r>
              <a:r>
                <a:rPr lang="en-US" dirty="0">
                  <a:effectLst/>
                  <a:ea typeface="Calibri" panose="020F0502020204030204" pitchFamily="34" charset="0"/>
                </a:rPr>
                <a:t>obtaining a degree from </a:t>
              </a:r>
              <a:r>
                <a:rPr lang="en-US" dirty="0">
                  <a:ea typeface="Calibri" panose="020F0502020204030204" pitchFamily="34" charset="0"/>
                </a:rPr>
                <a:t>SHP </a:t>
              </a:r>
              <a:r>
                <a:rPr lang="en-US" dirty="0">
                  <a:effectLst/>
                  <a:ea typeface="Calibri" panose="020F0502020204030204" pitchFamily="34" charset="0"/>
                </a:rPr>
                <a:t>is no easy feat for students. There is a concrete and consistent need for activities and opportunities to support mental wellness on college campuses. </a:t>
              </a:r>
              <a:r>
                <a:rPr lang="en-US" dirty="0">
                  <a:solidFill>
                    <a:srgbClr val="000000"/>
                  </a:solidFill>
                  <a:effectLst/>
                  <a:ea typeface="Calibri" panose="020F0502020204030204" pitchFamily="34" charset="0"/>
                </a:rPr>
                <a:t>Learning yoga and breathwork techniques to bring about inner and outer peace and resilience is a tool students at colleges and universities can turn into a lifelong beneficial skill. All SHP students had the opportunity to learn best practices and be equipped with tools </a:t>
              </a:r>
              <a:r>
                <a:rPr lang="en-US" dirty="0">
                  <a:solidFill>
                    <a:srgbClr val="000000"/>
                  </a:solidFill>
                  <a:ea typeface="Calibri" panose="020F0502020204030204" pitchFamily="34" charset="0"/>
                </a:rPr>
                <a:t>on how to </a:t>
              </a:r>
              <a:r>
                <a:rPr lang="en-US" dirty="0">
                  <a:solidFill>
                    <a:srgbClr val="000000"/>
                  </a:solidFill>
                  <a:effectLst/>
                  <a:ea typeface="Calibri" panose="020F0502020204030204" pitchFamily="34" charset="0"/>
                </a:rPr>
                <a:t>cope with campus life’s stress and anxiety. </a:t>
              </a:r>
              <a:r>
                <a:rPr lang="en-US" dirty="0">
                  <a:effectLst/>
                  <a:latin typeface="Calibri" panose="020F0502020204030204" pitchFamily="34" charset="0"/>
                  <a:ea typeface="Calibri" panose="020F0502020204030204" pitchFamily="34" charset="0"/>
                </a:rPr>
                <a:t>The SKY techniques are evidence-based and yet experiential in nature.</a:t>
              </a:r>
            </a:p>
            <a:p>
              <a:pPr>
                <a:defRPr/>
              </a:pPr>
              <a:endParaRPr lang="en-US" dirty="0"/>
            </a:p>
          </p:txBody>
        </p:sp>
        <p:grpSp>
          <p:nvGrpSpPr>
            <p:cNvPr id="2094" name="Group 10">
              <a:extLst>
                <a:ext uri="{FF2B5EF4-FFF2-40B4-BE49-F238E27FC236}">
                  <a16:creationId xmlns:a16="http://schemas.microsoft.com/office/drawing/2014/main" id="{97CCFCBF-1123-4325-BAF3-C015D171B7C5}"/>
                </a:ext>
              </a:extLst>
            </p:cNvPr>
            <p:cNvGrpSpPr>
              <a:grpSpLocks/>
            </p:cNvGrpSpPr>
            <p:nvPr/>
          </p:nvGrpSpPr>
          <p:grpSpPr bwMode="auto">
            <a:xfrm>
              <a:off x="-922245" y="28946054"/>
              <a:ext cx="12774021" cy="1371601"/>
              <a:chOff x="-922245" y="28946054"/>
              <a:chExt cx="12774021" cy="1371601"/>
            </a:xfrm>
          </p:grpSpPr>
          <p:sp>
            <p:nvSpPr>
              <p:cNvPr id="59" name="Arrow: Pentagon 35">
                <a:extLst>
                  <a:ext uri="{FF2B5EF4-FFF2-40B4-BE49-F238E27FC236}">
                    <a16:creationId xmlns:a16="http://schemas.microsoft.com/office/drawing/2014/main" id="{E434EFFF-307E-48D0-B845-2F24F93B6239}"/>
                  </a:ext>
                </a:extLst>
              </p:cNvPr>
              <p:cNvSpPr/>
              <p:nvPr/>
            </p:nvSpPr>
            <p:spPr bwMode="auto">
              <a:xfrm>
                <a:off x="695203" y="29135522"/>
                <a:ext cx="11156573" cy="992666"/>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a:latin typeface="Arial" charset="0"/>
                </a:endParaRPr>
              </a:p>
            </p:txBody>
          </p:sp>
          <p:sp>
            <p:nvSpPr>
              <p:cNvPr id="2096" name="Text Box 194">
                <a:extLst>
                  <a:ext uri="{FF2B5EF4-FFF2-40B4-BE49-F238E27FC236}">
                    <a16:creationId xmlns:a16="http://schemas.microsoft.com/office/drawing/2014/main" id="{8EB301B0-BE76-48AF-910F-6EEEC0DD7A77}"/>
                  </a:ext>
                </a:extLst>
              </p:cNvPr>
              <p:cNvSpPr txBox="1">
                <a:spLocks noChangeArrowheads="1"/>
              </p:cNvSpPr>
              <p:nvPr/>
            </p:nvSpPr>
            <p:spPr bwMode="auto">
              <a:xfrm>
                <a:off x="-922245" y="28946054"/>
                <a:ext cx="8833093" cy="137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r" eaLnBrk="1" hangingPunct="1"/>
                <a:r>
                  <a:rPr lang="en-US" altLang="en-US" sz="5400" b="1" dirty="0">
                    <a:solidFill>
                      <a:schemeClr val="bg1"/>
                    </a:solidFill>
                    <a:latin typeface="Helvetica" panose="020B0604020202020204" pitchFamily="34" charset="0"/>
                    <a:cs typeface="Helvetica" panose="020B0604020202020204" pitchFamily="34" charset="0"/>
                  </a:rPr>
                  <a:t>INTRODUCTION</a:t>
                </a:r>
              </a:p>
            </p:txBody>
          </p:sp>
        </p:grpSp>
      </p:grpSp>
      <p:pic>
        <p:nvPicPr>
          <p:cNvPr id="2" name="Picture 1">
            <a:extLst>
              <a:ext uri="{FF2B5EF4-FFF2-40B4-BE49-F238E27FC236}">
                <a16:creationId xmlns:a16="http://schemas.microsoft.com/office/drawing/2014/main" id="{871D6784-2279-4405-AF76-EAB2B74CDEC1}"/>
              </a:ext>
            </a:extLst>
          </p:cNvPr>
          <p:cNvPicPr>
            <a:picLocks noChangeAspect="1"/>
          </p:cNvPicPr>
          <p:nvPr/>
        </p:nvPicPr>
        <p:blipFill>
          <a:blip r:embed="rId6"/>
          <a:stretch>
            <a:fillRect/>
          </a:stretch>
        </p:blipFill>
        <p:spPr>
          <a:xfrm>
            <a:off x="14391012" y="15169431"/>
            <a:ext cx="14834106" cy="15098605"/>
          </a:xfrm>
          <a:prstGeom prst="rect">
            <a:avLst/>
          </a:prstGeom>
        </p:spPr>
      </p:pic>
      <p:pic>
        <p:nvPicPr>
          <p:cNvPr id="54" name="Picture 53">
            <a:extLst>
              <a:ext uri="{FF2B5EF4-FFF2-40B4-BE49-F238E27FC236}">
                <a16:creationId xmlns:a16="http://schemas.microsoft.com/office/drawing/2014/main" id="{D10D2B59-DE6F-408D-AC92-7FBFC6735159}"/>
              </a:ext>
            </a:extLst>
          </p:cNvPr>
          <p:cNvPicPr>
            <a:picLocks noChangeAspect="1"/>
          </p:cNvPicPr>
          <p:nvPr/>
        </p:nvPicPr>
        <p:blipFill>
          <a:blip r:embed="rId7"/>
          <a:stretch>
            <a:fillRect/>
          </a:stretch>
        </p:blipFill>
        <p:spPr>
          <a:xfrm>
            <a:off x="30064682" y="12135467"/>
            <a:ext cx="13129337" cy="7799363"/>
          </a:xfrm>
          <a:prstGeom prst="rect">
            <a:avLst/>
          </a:prstGeom>
        </p:spPr>
      </p:pic>
      <p:pic>
        <p:nvPicPr>
          <p:cNvPr id="55" name="Picture 54">
            <a:extLst>
              <a:ext uri="{FF2B5EF4-FFF2-40B4-BE49-F238E27FC236}">
                <a16:creationId xmlns:a16="http://schemas.microsoft.com/office/drawing/2014/main" id="{E30FA491-2109-409C-B64B-E4B307941507}"/>
              </a:ext>
            </a:extLst>
          </p:cNvPr>
          <p:cNvPicPr>
            <a:picLocks noChangeAspect="1"/>
          </p:cNvPicPr>
          <p:nvPr/>
        </p:nvPicPr>
        <p:blipFill>
          <a:blip r:embed="rId8"/>
          <a:stretch>
            <a:fillRect/>
          </a:stretch>
        </p:blipFill>
        <p:spPr>
          <a:xfrm>
            <a:off x="30376404" y="20918208"/>
            <a:ext cx="12505891" cy="7032743"/>
          </a:xfrm>
          <a:prstGeom prst="rect">
            <a:avLst/>
          </a:prstGeom>
        </p:spPr>
      </p:pic>
      <p:grpSp>
        <p:nvGrpSpPr>
          <p:cNvPr id="64" name="Group 26">
            <a:extLst>
              <a:ext uri="{FF2B5EF4-FFF2-40B4-BE49-F238E27FC236}">
                <a16:creationId xmlns:a16="http://schemas.microsoft.com/office/drawing/2014/main" id="{C90469F0-8F6B-41BF-B371-B7A59B6B2457}"/>
              </a:ext>
            </a:extLst>
          </p:cNvPr>
          <p:cNvGrpSpPr>
            <a:grpSpLocks/>
          </p:cNvGrpSpPr>
          <p:nvPr/>
        </p:nvGrpSpPr>
        <p:grpSpPr bwMode="auto">
          <a:xfrm>
            <a:off x="29721910" y="6272444"/>
            <a:ext cx="13472109" cy="5887391"/>
            <a:chOff x="29770028" y="6402592"/>
            <a:chExt cx="13471953" cy="6091762"/>
          </a:xfrm>
        </p:grpSpPr>
        <p:sp>
          <p:nvSpPr>
            <p:cNvPr id="65" name="Text Box 280">
              <a:extLst>
                <a:ext uri="{FF2B5EF4-FFF2-40B4-BE49-F238E27FC236}">
                  <a16:creationId xmlns:a16="http://schemas.microsoft.com/office/drawing/2014/main" id="{151D7601-822E-4093-A1AD-A4A3FF1E5188}"/>
                </a:ext>
              </a:extLst>
            </p:cNvPr>
            <p:cNvSpPr txBox="1">
              <a:spLocks noChangeArrowheads="1"/>
            </p:cNvSpPr>
            <p:nvPr/>
          </p:nvSpPr>
          <p:spPr bwMode="auto">
            <a:xfrm>
              <a:off x="29808712" y="7558215"/>
              <a:ext cx="13433269" cy="4936139"/>
            </a:xfrm>
            <a:prstGeom prst="rect">
              <a:avLst/>
            </a:prstGeom>
            <a:solidFill>
              <a:schemeClr val="accent5"/>
            </a:solidFill>
            <a:ln w="38100">
              <a:noFill/>
              <a:prstDash val="solid"/>
              <a:miter lim="800000"/>
              <a:headEnd/>
              <a:tailEnd/>
            </a:ln>
            <a:effectLst>
              <a:outerShdw blurRad="50800" dist="76200" dir="8100000" algn="tr" rotWithShape="0">
                <a:schemeClr val="accent1">
                  <a:lumMod val="50000"/>
                </a:schemeClr>
              </a:outerShdw>
            </a:effectLst>
          </p:spPr>
          <p:txBody>
            <a:bodyPr lIns="228600" tIns="228600" rIns="228600" bIns="228600">
              <a:spAutoFit/>
            </a:bodyPr>
            <a:lstStyle>
              <a:defPPr>
                <a:defRPr lang="en-US"/>
              </a:defPPr>
              <a:lvl1pPr eaLnBrk="1" hangingPunct="1">
                <a:defRPr sz="4000">
                  <a:latin typeface="Calibri" panose="020F0502020204030204" pitchFamily="34" charset="0"/>
                  <a:cs typeface="Calibri" panose="020F0502020204030204"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dirty="0">
                  <a:ea typeface="Calibri" panose="020F0502020204030204" pitchFamily="34" charset="0"/>
                  <a:cs typeface="Times New Roman" panose="02020603050405020304" pitchFamily="18" charset="0"/>
                </a:rPr>
                <a:t>R</a:t>
              </a:r>
              <a:r>
                <a:rPr lang="en-US" dirty="0">
                  <a:effectLst/>
                  <a:latin typeface="Calibri" panose="020F0502020204030204" pitchFamily="34" charset="0"/>
                  <a:ea typeface="Calibri" panose="020F0502020204030204" pitchFamily="34" charset="0"/>
                  <a:cs typeface="Times New Roman" panose="02020603050405020304" pitchFamily="18" charset="0"/>
                </a:rPr>
                <a:t>esearch supports a growing scientific literature on the effects of SKY on the human body and the psyche. The scientific evidence by backed by anecdotal and experiential evidence from hundreds of thousands of SKY participants form across 160 countries, who have harnessed the power of SKY breathing to prevent burnout, boost mental resilience, and thrive in competitive and even adverse environments.</a:t>
              </a:r>
              <a:endParaRPr lang="en-US" altLang="en-US" dirty="0"/>
            </a:p>
          </p:txBody>
        </p:sp>
        <p:grpSp>
          <p:nvGrpSpPr>
            <p:cNvPr id="66" name="Group 13">
              <a:extLst>
                <a:ext uri="{FF2B5EF4-FFF2-40B4-BE49-F238E27FC236}">
                  <a16:creationId xmlns:a16="http://schemas.microsoft.com/office/drawing/2014/main" id="{90D0EECF-FB5E-44A1-8D6A-1EFC58EE166A}"/>
                </a:ext>
              </a:extLst>
            </p:cNvPr>
            <p:cNvGrpSpPr>
              <a:grpSpLocks/>
            </p:cNvGrpSpPr>
            <p:nvPr/>
          </p:nvGrpSpPr>
          <p:grpSpPr bwMode="auto">
            <a:xfrm>
              <a:off x="29770028" y="6402592"/>
              <a:ext cx="5779017" cy="1259377"/>
              <a:chOff x="29770028" y="6402592"/>
              <a:chExt cx="5779017" cy="1259377"/>
            </a:xfrm>
          </p:grpSpPr>
          <p:sp>
            <p:nvSpPr>
              <p:cNvPr id="67" name="Arrow: Pentagon 66">
                <a:extLst>
                  <a:ext uri="{FF2B5EF4-FFF2-40B4-BE49-F238E27FC236}">
                    <a16:creationId xmlns:a16="http://schemas.microsoft.com/office/drawing/2014/main" id="{283AA6D6-A403-4B67-8459-F0583A0ADDE6}"/>
                  </a:ext>
                </a:extLst>
              </p:cNvPr>
              <p:cNvSpPr/>
              <p:nvPr/>
            </p:nvSpPr>
            <p:spPr bwMode="auto">
              <a:xfrm>
                <a:off x="29770028" y="6402592"/>
                <a:ext cx="5779017" cy="1196734"/>
              </a:xfrm>
              <a:prstGeom prst="homePlate">
                <a:avLst/>
              </a:prstGeom>
              <a:solidFill>
                <a:schemeClr val="accent1">
                  <a:lumMod val="50000"/>
                </a:schemeClr>
              </a:solidFill>
              <a:ln w="9525" cap="flat" cmpd="sng" algn="ctr">
                <a:noFill/>
                <a:prstDash val="solid"/>
                <a:round/>
                <a:headEnd type="none" w="med" len="med"/>
                <a:tailEnd type="none" w="med" len="med"/>
              </a:ln>
              <a:effectLst/>
            </p:spPr>
            <p:txBody>
              <a:bodyPr/>
              <a:lstStyle/>
              <a:p>
                <a:pPr defTabSz="4389438" eaLnBrk="1" hangingPunct="1">
                  <a:defRPr/>
                </a:pPr>
                <a:endParaRPr lang="en-US">
                  <a:latin typeface="Arial" charset="0"/>
                </a:endParaRPr>
              </a:p>
            </p:txBody>
          </p:sp>
          <p:sp>
            <p:nvSpPr>
              <p:cNvPr id="68" name="Text Box 194">
                <a:extLst>
                  <a:ext uri="{FF2B5EF4-FFF2-40B4-BE49-F238E27FC236}">
                    <a16:creationId xmlns:a16="http://schemas.microsoft.com/office/drawing/2014/main" id="{DEDADBEA-4AD3-4259-9391-48FF0EFB13A4}"/>
                  </a:ext>
                </a:extLst>
              </p:cNvPr>
              <p:cNvSpPr txBox="1">
                <a:spLocks noChangeArrowheads="1"/>
              </p:cNvSpPr>
              <p:nvPr/>
            </p:nvSpPr>
            <p:spPr bwMode="auto">
              <a:xfrm>
                <a:off x="29808712" y="6407543"/>
                <a:ext cx="4565161" cy="125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txBody>
              <a:bodyPr wrap="none" lIns="228600" tIns="228600" rIns="228600" bIns="228600" anchor="ctr" anchorCtr="1"/>
              <a:lstStyle>
                <a:lvl1pPr defTabSz="4389438">
                  <a:defRPr sz="3600">
                    <a:solidFill>
                      <a:schemeClr val="tx1"/>
                    </a:solidFill>
                    <a:latin typeface="Arial" panose="020B0604020202020204" pitchFamily="34" charset="0"/>
                  </a:defRPr>
                </a:lvl1pPr>
                <a:lvl2pPr marL="742950" indent="-285750" defTabSz="4389438">
                  <a:defRPr sz="3600">
                    <a:solidFill>
                      <a:schemeClr val="tx1"/>
                    </a:solidFill>
                    <a:latin typeface="Arial" panose="020B0604020202020204" pitchFamily="34" charset="0"/>
                  </a:defRPr>
                </a:lvl2pPr>
                <a:lvl3pPr marL="1143000" indent="-228600" defTabSz="4389438">
                  <a:defRPr sz="3600">
                    <a:solidFill>
                      <a:schemeClr val="tx1"/>
                    </a:solidFill>
                    <a:latin typeface="Arial" panose="020B0604020202020204" pitchFamily="34" charset="0"/>
                  </a:defRPr>
                </a:lvl3pPr>
                <a:lvl4pPr marL="1600200" indent="-228600" defTabSz="4389438">
                  <a:defRPr sz="3600">
                    <a:solidFill>
                      <a:schemeClr val="tx1"/>
                    </a:solidFill>
                    <a:latin typeface="Arial" panose="020B0604020202020204" pitchFamily="34" charset="0"/>
                  </a:defRPr>
                </a:lvl4pPr>
                <a:lvl5pPr marL="2057400" indent="-228600" defTabSz="4389438">
                  <a:defRPr sz="3600">
                    <a:solidFill>
                      <a:schemeClr val="tx1"/>
                    </a:solidFill>
                    <a:latin typeface="Arial" panose="020B0604020202020204" pitchFamily="34" charset="0"/>
                  </a:defRPr>
                </a:lvl5pPr>
                <a:lvl6pPr marL="2514600" indent="-228600" defTabSz="4389438" eaLnBrk="0" fontAlgn="base" hangingPunct="0">
                  <a:spcBef>
                    <a:spcPct val="0"/>
                  </a:spcBef>
                  <a:spcAft>
                    <a:spcPct val="0"/>
                  </a:spcAft>
                  <a:defRPr sz="3600">
                    <a:solidFill>
                      <a:schemeClr val="tx1"/>
                    </a:solidFill>
                    <a:latin typeface="Arial" panose="020B0604020202020204" pitchFamily="34" charset="0"/>
                  </a:defRPr>
                </a:lvl6pPr>
                <a:lvl7pPr marL="2971800" indent="-228600" defTabSz="4389438" eaLnBrk="0" fontAlgn="base" hangingPunct="0">
                  <a:spcBef>
                    <a:spcPct val="0"/>
                  </a:spcBef>
                  <a:spcAft>
                    <a:spcPct val="0"/>
                  </a:spcAft>
                  <a:defRPr sz="3600">
                    <a:solidFill>
                      <a:schemeClr val="tx1"/>
                    </a:solidFill>
                    <a:latin typeface="Arial" panose="020B0604020202020204" pitchFamily="34" charset="0"/>
                  </a:defRPr>
                </a:lvl7pPr>
                <a:lvl8pPr marL="3429000" indent="-228600" defTabSz="4389438" eaLnBrk="0" fontAlgn="base" hangingPunct="0">
                  <a:spcBef>
                    <a:spcPct val="0"/>
                  </a:spcBef>
                  <a:spcAft>
                    <a:spcPct val="0"/>
                  </a:spcAft>
                  <a:defRPr sz="3600">
                    <a:solidFill>
                      <a:schemeClr val="tx1"/>
                    </a:solidFill>
                    <a:latin typeface="Arial" panose="020B0604020202020204" pitchFamily="34" charset="0"/>
                  </a:defRPr>
                </a:lvl8pPr>
                <a:lvl9pPr marL="3886200" indent="-228600" defTabSz="4389438" eaLnBrk="0" fontAlgn="base" hangingPunct="0">
                  <a:spcBef>
                    <a:spcPct val="0"/>
                  </a:spcBef>
                  <a:spcAft>
                    <a:spcPct val="0"/>
                  </a:spcAft>
                  <a:defRPr sz="3600">
                    <a:solidFill>
                      <a:schemeClr val="tx1"/>
                    </a:solidFill>
                    <a:latin typeface="Arial" panose="020B0604020202020204" pitchFamily="34" charset="0"/>
                  </a:defRPr>
                </a:lvl9pPr>
              </a:lstStyle>
              <a:p>
                <a:pPr algn="r" eaLnBrk="1" hangingPunct="1"/>
                <a:r>
                  <a:rPr lang="en-US" altLang="en-US" sz="5400" b="1" dirty="0">
                    <a:solidFill>
                      <a:schemeClr val="bg1"/>
                    </a:solidFill>
                    <a:latin typeface="Helvetica" panose="020B0604020202020204" pitchFamily="34" charset="0"/>
                    <a:cs typeface="Helvetica" panose="020B0604020202020204" pitchFamily="34" charset="0"/>
                  </a:rPr>
                  <a:t>DISCUSSION</a:t>
                </a:r>
              </a:p>
            </p:txBody>
          </p:sp>
        </p:grpSp>
      </p:grpSp>
      <p:sp>
        <p:nvSpPr>
          <p:cNvPr id="7" name="Rectangle 6">
            <a:extLst>
              <a:ext uri="{FF2B5EF4-FFF2-40B4-BE49-F238E27FC236}">
                <a16:creationId xmlns:a16="http://schemas.microsoft.com/office/drawing/2014/main" id="{1C2328FA-34D9-44FA-8102-809804E02A00}"/>
              </a:ext>
            </a:extLst>
          </p:cNvPr>
          <p:cNvSpPr/>
          <p:nvPr/>
        </p:nvSpPr>
        <p:spPr bwMode="auto">
          <a:xfrm>
            <a:off x="39928800" y="17790159"/>
            <a:ext cx="1219200" cy="55505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389438"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solidFill>
                <a:srgbClr val="FFFFFF"/>
              </a:solidFill>
              <a:effectLst/>
              <a:latin typeface="Arial" charset="0"/>
            </a:endParaRPr>
          </a:p>
        </p:txBody>
      </p:sp>
      <p:sp>
        <p:nvSpPr>
          <p:cNvPr id="3" name="Rectangle 2">
            <a:extLst>
              <a:ext uri="{FF2B5EF4-FFF2-40B4-BE49-F238E27FC236}">
                <a16:creationId xmlns:a16="http://schemas.microsoft.com/office/drawing/2014/main" id="{550F2BE9-564A-4A55-8DD8-B9922535CE09}"/>
              </a:ext>
            </a:extLst>
          </p:cNvPr>
          <p:cNvSpPr/>
          <p:nvPr/>
        </p:nvSpPr>
        <p:spPr bwMode="auto">
          <a:xfrm>
            <a:off x="41376600" y="13600768"/>
            <a:ext cx="1219200" cy="64633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389438"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pic>
        <p:nvPicPr>
          <p:cNvPr id="72" name="Audio 71">
            <a:hlinkClick r:id="" action="ppaction://media"/>
            <a:extLst>
              <a:ext uri="{FF2B5EF4-FFF2-40B4-BE49-F238E27FC236}">
                <a16:creationId xmlns:a16="http://schemas.microsoft.com/office/drawing/2014/main" id="{8E112EE9-5F10-DF9E-084B-A2996BB7DD60}"/>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1570000" t="-1570000" r="-1570000" b="-1570000"/>
          <a:stretch>
            <a:fillRect/>
          </a:stretch>
        </p:blipFill>
        <p:spPr>
          <a:xfrm>
            <a:off x="30197146" y="30197146"/>
            <a:ext cx="13167360" cy="1316736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180682"/>
    </mc:Choice>
    <mc:Fallback xmlns="">
      <p:transition spd="slow" advTm="1806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2"/>
                </p:tgtEl>
              </p:cMediaNode>
            </p:audio>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3857</TotalTime>
  <Words>1200</Words>
  <Application>Microsoft Office PowerPoint</Application>
  <PresentationFormat>Custom</PresentationFormat>
  <Paragraphs>35</Paragraphs>
  <Slides>1</Slides>
  <Notes>0</Notes>
  <HiddenSlides>0</HiddenSlides>
  <MMClips>1</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Company>Genigraphics 800.790.4001</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poster 48 x 48 - C</dc:title>
  <dc:creator>Genigraphics 800.790.4001</dc:creator>
  <dc:description>To order poster prints visit us at www.genigraphics.com</dc:description>
  <cp:lastModifiedBy>Whiteing,Delores J</cp:lastModifiedBy>
  <cp:revision>146</cp:revision>
  <dcterms:created xsi:type="dcterms:W3CDTF">2008-05-03T03:01:56Z</dcterms:created>
  <dcterms:modified xsi:type="dcterms:W3CDTF">2024-03-20T17:39:18Z</dcterms:modified>
</cp:coreProperties>
</file>