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0_0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5"/>
  </p:sldMasterIdLst>
  <p:sldIdLst>
    <p:sldId id="256" r:id="rId6"/>
  </p:sldIdLst>
  <p:sldSz cx="21945600" cy="21945600"/>
  <p:notesSz cx="9124950" cy="14782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>
          <p15:clr>
            <a:srgbClr val="A4A3A4"/>
          </p15:clr>
        </p15:guide>
        <p15:guide id="2" orient="horz" pos="13392">
          <p15:clr>
            <a:srgbClr val="A4A3A4"/>
          </p15:clr>
        </p15:guide>
        <p15:guide id="3" orient="horz" pos="2112">
          <p15:clr>
            <a:srgbClr val="A4A3A4"/>
          </p15:clr>
        </p15:guide>
        <p15:guide id="4" orient="horz" pos="240">
          <p15:clr>
            <a:srgbClr val="A4A3A4"/>
          </p15:clr>
        </p15:guide>
        <p15:guide id="5" pos="432">
          <p15:clr>
            <a:srgbClr val="A4A3A4"/>
          </p15:clr>
        </p15:guide>
        <p15:guide id="6" pos="13823">
          <p15:clr>
            <a:srgbClr val="A4A3A4"/>
          </p15:clr>
        </p15:guide>
        <p15:guide id="7" pos="13392">
          <p15:clr>
            <a:srgbClr val="A4A3A4"/>
          </p15:clr>
        </p15:guide>
        <p15:guide id="8" pos="2688">
          <p15:clr>
            <a:srgbClr val="A4A3A4"/>
          </p15:clr>
        </p15:guide>
        <p15:guide id="9" pos="3120">
          <p15:clr>
            <a:srgbClr val="A4A3A4"/>
          </p15:clr>
        </p15:guide>
        <p15:guide id="10" pos="5376">
          <p15:clr>
            <a:srgbClr val="A4A3A4"/>
          </p15:clr>
        </p15:guide>
        <p15:guide id="11" pos="5808">
          <p15:clr>
            <a:srgbClr val="A4A3A4"/>
          </p15:clr>
        </p15:guide>
        <p15:guide id="12" pos="806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1B9F82F-FD3E-BDAA-BC77-BF8E36D93A31}" name="Cohen,Lorenzo" initials="C" userId="S::lcohen@mdanderson.org::57e87b33-2617-49d7-b42e-e2bf1188e8cd" providerId="AD"/>
  <p188:author id="{04C88875-D262-97A3-2982-205477C5BA6A}" name="Engle,Rosalinda" initials="E" userId="S::REngle@mdanderson.org::de27680b-30c3-4bab-adb3-0e85526a84f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FC"/>
    <a:srgbClr val="D9D3CC"/>
    <a:srgbClr val="C5B38C"/>
    <a:srgbClr val="856334"/>
    <a:srgbClr val="4D721F"/>
    <a:srgbClr val="1E5194"/>
    <a:srgbClr val="635D99"/>
    <a:srgbClr val="D77825"/>
    <a:srgbClr val="E3D3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Grid="0">
      <p:cViewPr varScale="1">
        <p:scale>
          <a:sx n="34" d="100"/>
          <a:sy n="34" d="100"/>
        </p:scale>
        <p:origin x="1404" y="138"/>
      </p:cViewPr>
      <p:guideLst>
        <p:guide orient="horz" pos="1680"/>
        <p:guide orient="horz" pos="13392"/>
        <p:guide orient="horz" pos="2112"/>
        <p:guide orient="horz" pos="240"/>
        <p:guide pos="432"/>
        <p:guide pos="13823"/>
        <p:guide pos="13392"/>
        <p:guide pos="2688"/>
        <p:guide pos="3120"/>
        <p:guide pos="5376"/>
        <p:guide pos="5808"/>
        <p:guide pos="80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8/10/relationships/authors" Target="authors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comments/modernComment_100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B113D0A-9C31-5C49-8311-D2C2152CDD4F}" authorId="{F1B9F82F-FD3E-BDAA-BC77-BF8E36D93A31}" created="2022-11-30T18:40:00.95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56"/>
      <ac:picMk id="2" creationId="{BF7BFF7C-B9E3-40F2-9A82-9454F24D347B}"/>
    </ac:deMkLst>
    <p188:replyLst>
      <p188:reply id="{4CAE0CFF-445A-49AA-9AFE-35702095D51C}" authorId="{04C88875-D262-97A3-2982-205477C5BA6A}" created="2022-11-30T22:02:50.791">
        <p188:txBody>
          <a:bodyPr/>
          <a:lstStyle/>
          <a:p>
            <a:r>
              <a:rPr lang="en-US"/>
              <a:t>done!</a:t>
            </a:r>
          </a:p>
        </p188:txBody>
      </p188:reply>
    </p188:replyLst>
    <p188:txBody>
      <a:bodyPr/>
      <a:lstStyle/>
      <a:p>
        <a:r>
          <a:rPr lang="en-US"/>
          <a:t>Need to make the box headings larger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6238" y="6816725"/>
            <a:ext cx="18653125" cy="47053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2475" y="12436475"/>
            <a:ext cx="15360650" cy="56070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6CE34-2D1E-4AC4-A749-EFB7035E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21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EA51B-2A6A-45E7-BF5D-7C4C17DF1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6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636875" y="1951038"/>
            <a:ext cx="4662488" cy="17556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6238" y="1951038"/>
            <a:ext cx="13838237" cy="17556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ED851-9A68-4446-84FA-511C3EC67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6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4A563-3BED-4230-B268-27629BF06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4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0" y="14101763"/>
            <a:ext cx="18653125" cy="4359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550" y="9301163"/>
            <a:ext cx="18653125" cy="4800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1B227-040A-4C78-9C0E-85E69A08E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2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6238" y="6340475"/>
            <a:ext cx="9250362" cy="1316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0" y="6340475"/>
            <a:ext cx="9250363" cy="1316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31AF9-8D4A-4EC6-9B60-8FCB16659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7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879475"/>
            <a:ext cx="19751675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963" y="4911725"/>
            <a:ext cx="9696450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63" y="6959600"/>
            <a:ext cx="9696450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47425" y="4911725"/>
            <a:ext cx="9701213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47425" y="6959600"/>
            <a:ext cx="9701213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2A2DD-245B-4A97-B31A-7B7E2B376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47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987B7-6C59-4BD2-B6CD-8B07653B6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6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1A8DC-7443-40D0-82B3-7DCA850B9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6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873125"/>
            <a:ext cx="7219950" cy="37195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438" y="873125"/>
            <a:ext cx="12268200" cy="187309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6963" y="4592638"/>
            <a:ext cx="7219950" cy="15011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A1B88-9155-4719-8869-89180AAD0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05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25" y="15362238"/>
            <a:ext cx="13166725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2125" y="1960563"/>
            <a:ext cx="13166725" cy="13168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25" y="17175163"/>
            <a:ext cx="13166725" cy="2576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ABE4-A73B-43A8-A5AB-C39D2BFD4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4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46238" y="1951038"/>
            <a:ext cx="1865312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50802" tIns="125401" rIns="250802" bIns="12540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46238" y="6340475"/>
            <a:ext cx="18653125" cy="131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46238" y="19994563"/>
            <a:ext cx="457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>
              <a:defRPr sz="38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97763" y="19994563"/>
            <a:ext cx="69500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 algn="ctr">
              <a:defRPr sz="38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727363" y="19994563"/>
            <a:ext cx="457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 algn="r">
              <a:defRPr sz="3800">
                <a:ea typeface="ＭＳ Ｐゴシック" charset="-128"/>
              </a:defRPr>
            </a:lvl1pPr>
          </a:lstStyle>
          <a:p>
            <a:pPr>
              <a:defRPr/>
            </a:pPr>
            <a:fld id="{BDDF6281-F73B-4104-B81A-915EEB5DE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+mj-lt"/>
          <a:ea typeface="MS PGothic" pitchFamily="34" charset="-128"/>
          <a:cs typeface="ＭＳ Ｐゴシック" charset="-128"/>
        </a:defRPr>
      </a:lvl1pPr>
      <a:lvl2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2pPr>
      <a:lvl3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3pPr>
      <a:lvl4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4pPr>
      <a:lvl5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5pPr>
      <a:lvl6pPr marL="4572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6pPr>
      <a:lvl7pPr marL="9144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7pPr>
      <a:lvl8pPr marL="13716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8pPr>
      <a:lvl9pPr marL="18288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9pPr>
    </p:titleStyle>
    <p:bodyStyle>
      <a:lvl1pPr marL="939800" indent="-939800" algn="l" defTabSz="2508250" rtl="0" eaLnBrk="0" fontAlgn="base" hangingPunct="0">
        <a:spcBef>
          <a:spcPct val="20000"/>
        </a:spcBef>
        <a:spcAft>
          <a:spcPct val="0"/>
        </a:spcAft>
        <a:buChar char="•"/>
        <a:defRPr sz="88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2038350" indent="-784225" algn="l" defTabSz="2508250" rtl="0" eaLnBrk="0" fontAlgn="base" hangingPunct="0">
        <a:spcBef>
          <a:spcPct val="20000"/>
        </a:spcBef>
        <a:spcAft>
          <a:spcPct val="0"/>
        </a:spcAft>
        <a:buChar char="–"/>
        <a:defRPr sz="7700">
          <a:solidFill>
            <a:schemeClr val="tx1"/>
          </a:solidFill>
          <a:latin typeface="+mn-lt"/>
          <a:ea typeface="MS PGothic" pitchFamily="34" charset="-128"/>
        </a:defRPr>
      </a:lvl2pPr>
      <a:lvl3pPr marL="3135313" indent="-627063" algn="l" defTabSz="2508250" rtl="0" eaLnBrk="0" fontAlgn="base" hangingPunct="0">
        <a:spcBef>
          <a:spcPct val="20000"/>
        </a:spcBef>
        <a:spcAft>
          <a:spcPct val="0"/>
        </a:spcAft>
        <a:buChar char="•"/>
        <a:defRPr sz="66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3pPr>
      <a:lvl4pPr marL="4389438" indent="-627063" algn="l" defTabSz="2508250" rtl="0" eaLnBrk="0" fontAlgn="base" hangingPunct="0">
        <a:spcBef>
          <a:spcPct val="20000"/>
        </a:spcBef>
        <a:spcAft>
          <a:spcPct val="0"/>
        </a:spcAft>
        <a:buChar char="–"/>
        <a:defRPr sz="55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4pPr>
      <a:lvl5pPr marL="5643563" indent="-627063" algn="l" defTabSz="2508250" rtl="0" eaLnBrk="0" fontAlgn="base" hangingPunct="0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5pPr>
      <a:lvl6pPr marL="61007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6pPr>
      <a:lvl7pPr marL="65579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7pPr>
      <a:lvl8pPr marL="70151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8pPr>
      <a:lvl9pPr marL="74723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jpe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jpe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microsoft.com/office/2018/10/relationships/comments" Target="../comments/modernComment_100_0.xml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2"/>
          <p:cNvGrpSpPr>
            <a:grpSpLocks/>
          </p:cNvGrpSpPr>
          <p:nvPr/>
        </p:nvGrpSpPr>
        <p:grpSpPr bwMode="auto">
          <a:xfrm>
            <a:off x="0" y="-82241"/>
            <a:ext cx="21945600" cy="2750829"/>
            <a:chOff x="0" y="-82241"/>
            <a:chExt cx="21945600" cy="2750829"/>
          </a:xfrm>
        </p:grpSpPr>
        <p:sp>
          <p:nvSpPr>
            <p:cNvPr id="2067" name="Rectangle 340"/>
            <p:cNvSpPr>
              <a:spLocks noChangeArrowheads="1"/>
            </p:cNvSpPr>
            <p:nvPr/>
          </p:nvSpPr>
          <p:spPr bwMode="auto">
            <a:xfrm>
              <a:off x="0" y="0"/>
              <a:ext cx="21945600" cy="2667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068" name="Straight Connector 133"/>
            <p:cNvCxnSpPr>
              <a:cxnSpLocks noChangeShapeType="1"/>
            </p:cNvCxnSpPr>
            <p:nvPr/>
          </p:nvCxnSpPr>
          <p:spPr bwMode="auto">
            <a:xfrm>
              <a:off x="0" y="2667000"/>
              <a:ext cx="21945600" cy="1588"/>
            </a:xfrm>
            <a:prstGeom prst="line">
              <a:avLst/>
            </a:prstGeom>
            <a:noFill/>
            <a:ln w="1238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69" name="Text Box 16"/>
            <p:cNvSpPr txBox="1">
              <a:spLocks noChangeArrowheads="1"/>
            </p:cNvSpPr>
            <p:nvPr/>
          </p:nvSpPr>
          <p:spPr bwMode="auto">
            <a:xfrm>
              <a:off x="2963778" y="-82241"/>
              <a:ext cx="14184086" cy="2618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9pPr>
            </a:lstStyle>
            <a:p>
              <a:pPr>
                <a:lnSpc>
                  <a:spcPct val="150000"/>
                </a:lnSpc>
                <a:spcAft>
                  <a:spcPts val="1200"/>
                </a:spcAft>
              </a:pPr>
              <a:r>
                <a:rPr lang="en-US" sz="5400" b="1" dirty="0">
                  <a:solidFill>
                    <a:schemeClr val="bg1"/>
                  </a:solidFill>
                  <a:latin typeface="Arial" pitchFamily="34" charset="0"/>
                </a:rPr>
                <a:t>Healthy Lifestyle Screening in the </a:t>
              </a:r>
            </a:p>
            <a:p>
              <a:pPr>
                <a:lnSpc>
                  <a:spcPts val="3500"/>
                </a:lnSpc>
                <a:spcAft>
                  <a:spcPts val="1200"/>
                </a:spcAft>
              </a:pPr>
              <a:r>
                <a:rPr lang="en-US" sz="5400" b="1" dirty="0">
                  <a:solidFill>
                    <a:schemeClr val="bg1"/>
                  </a:solidFill>
                  <a:latin typeface="Arial" pitchFamily="34" charset="0"/>
                </a:rPr>
                <a:t>Breast Center</a:t>
              </a:r>
            </a:p>
            <a:p>
              <a:r>
                <a:rPr lang="en-US" sz="2000" b="1" dirty="0">
                  <a:solidFill>
                    <a:schemeClr val="bg1"/>
                  </a:solidFill>
                  <a:latin typeface="Arial" pitchFamily="34" charset="0"/>
                </a:rPr>
                <a:t>Juana Castaneda, BSN, RN; Victoria </a:t>
              </a:r>
              <a:r>
                <a:rPr lang="en-US" sz="2000" b="1" dirty="0" err="1">
                  <a:solidFill>
                    <a:schemeClr val="bg1"/>
                  </a:solidFill>
                  <a:latin typeface="Arial" pitchFamily="34" charset="0"/>
                </a:rPr>
                <a:t>McClosky</a:t>
              </a:r>
              <a:r>
                <a:rPr lang="en-US" sz="2000" b="1" dirty="0">
                  <a:solidFill>
                    <a:schemeClr val="bg1"/>
                  </a:solidFill>
                  <a:latin typeface="Arial" pitchFamily="34" charset="0"/>
                </a:rPr>
                <a:t>, CBCN, BSN, RN; Valentina Renna, MA; Lori Bailey, BSN, RN; Susan Ferguson, ADN, BSN, RN;  Abenaa Brewster, MD; Isabel Bedrosian, MD; Lorenzo Cohen, PhD; Gabriel Lopez, MD</a:t>
              </a:r>
            </a:p>
          </p:txBody>
        </p:sp>
        <p:pic>
          <p:nvPicPr>
            <p:cNvPr id="2070" name="Picture 181" descr="White_logo.ai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19600" y="473437"/>
              <a:ext cx="4165600" cy="148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731838" y="2967038"/>
            <a:ext cx="4572000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Aim Statement:</a:t>
            </a:r>
            <a:endParaRPr lang="en-US" sz="2800" dirty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Following evidence-based cancer guidelines for diet and physical activity, initiate a pilot project to conduct systematic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LifeStyle</a:t>
            </a:r>
            <a:r>
              <a:rPr lang="en-US" dirty="0">
                <a:latin typeface="Arial" pitchFamily="34" charset="0"/>
                <a:cs typeface="Arial" pitchFamily="34" charset="0"/>
              </a:rPr>
              <a:t> Screening (LSS) and referral of new patients being seen in the Breast Multi-Team clinic. </a:t>
            </a:r>
            <a:endParaRPr lang="en-US" sz="3500" dirty="0">
              <a:latin typeface="Arial" pitchFamily="34" charset="0"/>
            </a:endParaRPr>
          </a:p>
          <a:p>
            <a:endParaRPr lang="en-US" dirty="0"/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731838" y="6212642"/>
            <a:ext cx="4572000" cy="8032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pPr>
              <a:buClr>
                <a:srgbClr val="97103B"/>
              </a:buClr>
            </a:pPr>
            <a:r>
              <a:rPr lang="en-US" sz="2800" b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LSS Questions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97103B"/>
              </a:buClr>
            </a:pPr>
            <a:r>
              <a:rPr lang="en-US" dirty="0">
                <a:latin typeface="Arial" pitchFamily="34" charset="0"/>
                <a:cs typeface="Arial" pitchFamily="34" charset="0"/>
              </a:rPr>
              <a:t>A collaborative team from across the institution identified 3 key healthy lifestyle items to assess: diet, physical activity, and BMI.</a:t>
            </a:r>
          </a:p>
          <a:p>
            <a:pPr>
              <a:buClr>
                <a:srgbClr val="97103B"/>
              </a:buClr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97103B"/>
              </a:buClr>
            </a:pPr>
            <a:r>
              <a:rPr lang="en-US" sz="2800" b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Monthly/Quarterly Tracking Metrics: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97103B"/>
              </a:buClr>
            </a:pPr>
            <a:r>
              <a:rPr lang="en-US" dirty="0">
                <a:latin typeface="Arial" pitchFamily="34" charset="0"/>
                <a:cs typeface="Arial" pitchFamily="34" charset="0"/>
              </a:rPr>
              <a:t>Using Web Intelligence (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WebI</a:t>
            </a:r>
            <a:r>
              <a:rPr lang="en-US" dirty="0">
                <a:latin typeface="Arial" pitchFamily="34" charset="0"/>
                <a:cs typeface="Arial" pitchFamily="34" charset="0"/>
              </a:rPr>
              <a:t>) reports from EPIC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OneConnect</a:t>
            </a:r>
            <a:r>
              <a:rPr lang="en-US" dirty="0">
                <a:latin typeface="Arial" pitchFamily="34" charset="0"/>
                <a:cs typeface="Arial" pitchFamily="34" charset="0"/>
              </a:rPr>
              <a:t>, we compiled the following data on a monthly basis: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marL="336550" lvl="1" indent="-336550">
              <a:spcAft>
                <a:spcPts val="0"/>
              </a:spcAft>
              <a:buClr>
                <a:srgbClr val="97103B"/>
              </a:buClr>
              <a:buFontTx/>
              <a:buChar char="•"/>
            </a:pPr>
            <a:r>
              <a:rPr lang="en-US" dirty="0">
                <a:latin typeface="Arial" pitchFamily="34" charset="0"/>
              </a:rPr>
              <a:t># patients seen</a:t>
            </a:r>
          </a:p>
          <a:p>
            <a:pPr marL="336550" lvl="1" indent="-336550">
              <a:spcAft>
                <a:spcPts val="0"/>
              </a:spcAft>
              <a:buClr>
                <a:srgbClr val="97103B"/>
              </a:buClr>
              <a:buFontTx/>
              <a:buChar char="•"/>
            </a:pPr>
            <a:r>
              <a:rPr lang="en-US" dirty="0">
                <a:latin typeface="Arial" pitchFamily="34" charset="0"/>
              </a:rPr>
              <a:t># with body BMI over 25</a:t>
            </a:r>
          </a:p>
          <a:p>
            <a:pPr marL="342900" lvl="1" indent="-342900">
              <a:spcAft>
                <a:spcPts val="0"/>
              </a:spcAft>
              <a:buClr>
                <a:srgbClr val="97103B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</a:rPr>
              <a:t># with typical meal less than 2/3 plant foods (vegetables, fruits, whole grains, beans, seeds, nuts)</a:t>
            </a:r>
          </a:p>
          <a:p>
            <a:pPr marL="342900" lvl="1" indent="-342900">
              <a:spcAft>
                <a:spcPts val="0"/>
              </a:spcAft>
              <a:buClr>
                <a:srgbClr val="97103B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</a:rPr>
              <a:t># performing less than 150 min/week of physical activity</a:t>
            </a:r>
          </a:p>
          <a:p>
            <a:pPr lvl="1">
              <a:buClr>
                <a:srgbClr val="97103B"/>
              </a:buClr>
            </a:pPr>
            <a:r>
              <a:rPr lang="en-US" dirty="0">
                <a:latin typeface="Arial" pitchFamily="34" charset="0"/>
              </a:rPr>
              <a:t> </a:t>
            </a: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731838" y="16579972"/>
            <a:ext cx="457200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Providing Lifestyle Education and Support: 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dirty="0">
                <a:latin typeface="Arial" pitchFamily="34" charset="0"/>
                <a:cs typeface="Arial" pitchFamily="34" charset="0"/>
              </a:rPr>
              <a:t>As appropriate, referrals were placed to an initial physician consultation at the Integrative Medicine Center for personalized oncology specific healthy behavioral support. The integrative medicine care plan could subsequently include consults with a </a:t>
            </a:r>
            <a:r>
              <a:rPr lang="en-US" dirty="0">
                <a:latin typeface="Arial" pitchFamily="34" charset="0"/>
              </a:rPr>
              <a:t>clinical dietitian; physical therapist; health psychologist, or group programs.</a:t>
            </a:r>
          </a:p>
        </p:txBody>
      </p:sp>
      <p:sp>
        <p:nvSpPr>
          <p:cNvPr id="2054" name="Rectangle 14"/>
          <p:cNvSpPr>
            <a:spLocks noChangeArrowheads="1"/>
          </p:cNvSpPr>
          <p:nvPr/>
        </p:nvSpPr>
        <p:spPr bwMode="auto">
          <a:xfrm>
            <a:off x="5876560" y="3548962"/>
            <a:ext cx="4950671" cy="641440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5408" tIns="47704" rIns="95408" bIns="47704" anchor="ctr"/>
          <a:lstStyle/>
          <a:p>
            <a:endParaRPr lang="en-US" dirty="0"/>
          </a:p>
        </p:txBody>
      </p:sp>
      <p:sp>
        <p:nvSpPr>
          <p:cNvPr id="2055" name="TextBox 138"/>
          <p:cNvSpPr txBox="1">
            <a:spLocks noChangeArrowheads="1"/>
          </p:cNvSpPr>
          <p:nvPr/>
        </p:nvSpPr>
        <p:spPr bwMode="auto">
          <a:xfrm>
            <a:off x="5908653" y="3649596"/>
            <a:ext cx="4492927" cy="65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408" tIns="47704" rIns="95408" bIns="477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1800" dirty="0">
                <a:latin typeface="Arial Black" pitchFamily="34" charset="0"/>
              </a:rPr>
              <a:t>Key Challenges to Screening for Lifestyle Behaviors at  1</a:t>
            </a:r>
            <a:r>
              <a:rPr lang="en-US" sz="1800" baseline="30000" dirty="0">
                <a:latin typeface="Arial Black" pitchFamily="34" charset="0"/>
              </a:rPr>
              <a:t>st</a:t>
            </a:r>
            <a:r>
              <a:rPr lang="en-US" sz="1800" dirty="0">
                <a:latin typeface="Arial Black" pitchFamily="34" charset="0"/>
              </a:rPr>
              <a:t> Visit</a:t>
            </a:r>
          </a:p>
        </p:txBody>
      </p:sp>
      <p:sp>
        <p:nvSpPr>
          <p:cNvPr id="2057" name="TextBox 134"/>
          <p:cNvSpPr txBox="1">
            <a:spLocks noChangeArrowheads="1"/>
          </p:cNvSpPr>
          <p:nvPr/>
        </p:nvSpPr>
        <p:spPr bwMode="auto">
          <a:xfrm>
            <a:off x="5749046" y="13280704"/>
            <a:ext cx="5025547" cy="4543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408" tIns="47704" rIns="95408" bIns="477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dirty="0">
                <a:latin typeface="Arial" pitchFamily="34" charset="0"/>
                <a:cs typeface="Arial" pitchFamily="34" charset="0"/>
              </a:rPr>
              <a:t>The vast majority of patients met one or more of the LSS criteria. Yet consistent LSS and discussion of referral was challenging when screening only at first appointment. </a:t>
            </a:r>
          </a:p>
          <a:p>
            <a:endParaRPr lang="en-US" sz="500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1800"/>
              </a:spcAft>
            </a:pPr>
            <a:r>
              <a:rPr lang="en-US" dirty="0">
                <a:latin typeface="Arial" pitchFamily="34" charset="0"/>
                <a:cs typeface="Arial" pitchFamily="34" charset="0"/>
              </a:rPr>
              <a:t>We set out to address the two primary challenges identified: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arenR"/>
            </a:pPr>
            <a:r>
              <a:rPr lang="en-US" dirty="0">
                <a:latin typeface="Arial" pitchFamily="34" charset="0"/>
                <a:cs typeface="Arial" pitchFamily="34" charset="0"/>
              </a:rPr>
              <a:t>Patients overwhelmed at 1</a:t>
            </a:r>
            <a:r>
              <a:rPr lang="en-US" baseline="30000" dirty="0">
                <a:latin typeface="Arial" pitchFamily="34" charset="0"/>
                <a:cs typeface="Arial" pitchFamily="34" charset="0"/>
              </a:rPr>
              <a:t>st</a:t>
            </a:r>
            <a:r>
              <a:rPr lang="en-US" dirty="0">
                <a:latin typeface="Arial" pitchFamily="34" charset="0"/>
                <a:cs typeface="Arial" pitchFamily="34" charset="0"/>
              </a:rPr>
              <a:t> visit</a:t>
            </a:r>
          </a:p>
          <a:p>
            <a:pPr marL="457200" indent="-457200">
              <a:buAutoNum type="arabicParenR"/>
            </a:pPr>
            <a:r>
              <a:rPr lang="en-US" dirty="0">
                <a:latin typeface="Arial" pitchFamily="34" charset="0"/>
                <a:cs typeface="Arial" pitchFamily="34" charset="0"/>
              </a:rPr>
              <a:t>Nurses attending to patients seeing 4 providers and missing LSS 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2059" name="TextBox 140"/>
          <p:cNvSpPr txBox="1">
            <a:spLocks noChangeArrowheads="1"/>
          </p:cNvSpPr>
          <p:nvPr/>
        </p:nvSpPr>
        <p:spPr bwMode="auto">
          <a:xfrm>
            <a:off x="5824855" y="10381685"/>
            <a:ext cx="4852008" cy="1389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408" tIns="47704" rIns="95408" bIns="477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Assessing Need – Breast Patients Meeting LSS Criteria</a:t>
            </a:r>
          </a:p>
        </p:txBody>
      </p:sp>
      <p:sp>
        <p:nvSpPr>
          <p:cNvPr id="2060" name="Text Box 10"/>
          <p:cNvSpPr txBox="1">
            <a:spLocks noChangeArrowheads="1"/>
          </p:cNvSpPr>
          <p:nvPr/>
        </p:nvSpPr>
        <p:spPr bwMode="auto">
          <a:xfrm>
            <a:off x="11378869" y="2948936"/>
            <a:ext cx="4572000" cy="11326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Improvement Plan:</a:t>
            </a:r>
          </a:p>
          <a:p>
            <a:r>
              <a:rPr lang="en-US" dirty="0">
                <a:latin typeface="Arial" pitchFamily="34" charset="0"/>
              </a:rPr>
              <a:t>Working with Nursing informatics specialists, we proposed closing the gap of patients missed due to workload with a systematic approach to Lifestyle screening  by automating the process:</a:t>
            </a:r>
          </a:p>
          <a:p>
            <a:endParaRPr lang="en-US" sz="1200" dirty="0">
              <a:latin typeface="Arial" pitchFamily="34" charset="0"/>
            </a:endParaRPr>
          </a:p>
          <a:p>
            <a:pPr marL="342900" lvl="1" indent="-342900">
              <a:spcAft>
                <a:spcPts val="1200"/>
              </a:spcAft>
              <a:buClr>
                <a:srgbClr val="C00000"/>
              </a:buClr>
              <a:buFontTx/>
              <a:buChar char="•"/>
            </a:pPr>
            <a:r>
              <a:rPr lang="en-US" sz="2200" dirty="0">
                <a:latin typeface="Arial" pitchFamily="34" charset="0"/>
              </a:rPr>
              <a:t>Adding a Lifestyle Screening (LSS) column that nurses could wrench in to screen patients for diet and exercise</a:t>
            </a:r>
          </a:p>
          <a:p>
            <a:pPr marL="342900" lvl="1" indent="-342900">
              <a:spcAft>
                <a:spcPts val="1200"/>
              </a:spcAft>
              <a:buClr>
                <a:srgbClr val="C00000"/>
              </a:buClr>
              <a:buFontTx/>
              <a:buChar char="•"/>
            </a:pPr>
            <a:r>
              <a:rPr lang="en-US" sz="2200" dirty="0">
                <a:latin typeface="Arial" pitchFamily="34" charset="0"/>
              </a:rPr>
              <a:t>A column icon to alert nurses if patient had not been screened in the past 4 months and/or was not referred to Integrative Medicine in the last 6 months</a:t>
            </a:r>
          </a:p>
          <a:p>
            <a:pPr marL="342900" lvl="1" indent="-342900">
              <a:spcAft>
                <a:spcPts val="1200"/>
              </a:spcAft>
              <a:buClr>
                <a:srgbClr val="C00000"/>
              </a:buClr>
              <a:buFontTx/>
              <a:buChar char="•"/>
            </a:pPr>
            <a:r>
              <a:rPr lang="en-US" sz="2200" dirty="0">
                <a:latin typeface="Arial" pitchFamily="34" charset="0"/>
              </a:rPr>
              <a:t>Streamlining the LSS flowsheet to 3 questions with criteria met fields automatically calculated, and a “was referral placed” field to be collected in patients’ electronic health record.</a:t>
            </a:r>
          </a:p>
          <a:p>
            <a:pPr marL="0" lvl="1" indent="0">
              <a:buClr>
                <a:srgbClr val="C00000"/>
              </a:buClr>
            </a:pPr>
            <a:r>
              <a:rPr lang="en-US" dirty="0">
                <a:latin typeface="Arial" pitchFamily="34" charset="0"/>
              </a:rPr>
              <a:t>We also addressed the emotional and psychological burden on patients receiving their diagnosis and treatment plan at their first appointment by increasing the frequency of screening to every 4 months and expanding to whole breast center. </a:t>
            </a:r>
          </a:p>
        </p:txBody>
      </p:sp>
      <p:sp>
        <p:nvSpPr>
          <p:cNvPr id="2063" name="Text Box 9"/>
          <p:cNvSpPr txBox="1">
            <a:spLocks noChangeArrowheads="1"/>
          </p:cNvSpPr>
          <p:nvPr/>
        </p:nvSpPr>
        <p:spPr bwMode="auto">
          <a:xfrm>
            <a:off x="11324083" y="14435393"/>
            <a:ext cx="4772260" cy="712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Patient Care Impact:</a:t>
            </a:r>
            <a:endParaRPr lang="en-US" sz="2800" dirty="0">
              <a:solidFill>
                <a:srgbClr val="FF0000"/>
              </a:solidFill>
              <a:latin typeface="Arial" pitchFamily="34" charset="0"/>
            </a:endParaRPr>
          </a:p>
          <a:p>
            <a:endParaRPr lang="en-US" sz="200" dirty="0">
              <a:latin typeface="Arial" pitchFamily="34" charset="0"/>
            </a:endParaRPr>
          </a:p>
          <a:p>
            <a:pPr marL="0" lvl="1" indent="0">
              <a:spcAft>
                <a:spcPts val="1200"/>
              </a:spcAft>
              <a:buClr>
                <a:srgbClr val="C00000"/>
              </a:buClr>
            </a:pPr>
            <a:r>
              <a:rPr lang="en-US" dirty="0">
                <a:latin typeface="Arial" pitchFamily="34" charset="0"/>
              </a:rPr>
              <a:t>The LSS initiative allows MD Anderson to lead the way in developing a systematic approach to support healthy lifestyle to improve patient outcomes. This will lead to:</a:t>
            </a:r>
          </a:p>
          <a:p>
            <a:pPr marL="342900" lvl="1" indent="-342900">
              <a:spcAft>
                <a:spcPts val="600"/>
              </a:spcAft>
              <a:buClr>
                <a:srgbClr val="C00000"/>
              </a:buClr>
              <a:buFontTx/>
              <a:buChar char="•"/>
            </a:pPr>
            <a:r>
              <a:rPr lang="en-US" dirty="0">
                <a:latin typeface="Arial" pitchFamily="34" charset="0"/>
              </a:rPr>
              <a:t>Increasing opportunities to discuss the role of healthy behaviors in cancer care;</a:t>
            </a:r>
          </a:p>
          <a:p>
            <a:pPr marL="342900" lvl="1" indent="-342900">
              <a:spcAft>
                <a:spcPts val="600"/>
              </a:spcAft>
              <a:buClr>
                <a:srgbClr val="C00000"/>
              </a:buClr>
              <a:buFontTx/>
              <a:buChar char="•"/>
            </a:pPr>
            <a:r>
              <a:rPr lang="en-US" dirty="0">
                <a:latin typeface="Arial" pitchFamily="34" charset="0"/>
              </a:rPr>
              <a:t>Improving patients’ symptom control and quality of life;</a:t>
            </a:r>
          </a:p>
          <a:p>
            <a:pPr marL="342900" lvl="1" indent="-342900">
              <a:spcAft>
                <a:spcPts val="600"/>
              </a:spcAft>
              <a:buClr>
                <a:srgbClr val="C00000"/>
              </a:buClr>
              <a:buFontTx/>
              <a:buChar char="•"/>
            </a:pPr>
            <a:r>
              <a:rPr lang="en-US" dirty="0">
                <a:latin typeface="Arial" pitchFamily="34" charset="0"/>
              </a:rPr>
              <a:t>Enhancing patients’ treatment response and lower risk for recurrence; and</a:t>
            </a:r>
          </a:p>
          <a:p>
            <a:pPr marL="342900" lvl="1" indent="-342900">
              <a:spcAft>
                <a:spcPts val="0"/>
              </a:spcAft>
              <a:buClr>
                <a:srgbClr val="C00000"/>
              </a:buClr>
              <a:buFontTx/>
              <a:buChar char="•"/>
            </a:pPr>
            <a:r>
              <a:rPr lang="en-US" dirty="0">
                <a:latin typeface="Arial" pitchFamily="34" charset="0"/>
              </a:rPr>
              <a:t>Removing patient burden of needing to seek support and education on their own.</a:t>
            </a:r>
          </a:p>
        </p:txBody>
      </p:sp>
      <p:sp>
        <p:nvSpPr>
          <p:cNvPr id="2064" name="Text Box 11"/>
          <p:cNvSpPr txBox="1">
            <a:spLocks noChangeArrowheads="1"/>
          </p:cNvSpPr>
          <p:nvPr/>
        </p:nvSpPr>
        <p:spPr bwMode="auto">
          <a:xfrm>
            <a:off x="16652875" y="2954338"/>
            <a:ext cx="4572000" cy="91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Long-term Metrics – Adherence &amp; Clinical Outcomes:</a:t>
            </a:r>
            <a:endParaRPr lang="en-US" sz="2800" dirty="0">
              <a:solidFill>
                <a:srgbClr val="FF0000"/>
              </a:solidFill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Monitoring and maintenance will be conducted utilizing </a:t>
            </a:r>
            <a:r>
              <a:rPr lang="en-US" dirty="0" err="1">
                <a:latin typeface="Arial" pitchFamily="34" charset="0"/>
              </a:rPr>
              <a:t>WebI</a:t>
            </a:r>
            <a:r>
              <a:rPr lang="en-US" dirty="0">
                <a:latin typeface="Arial" pitchFamily="34" charset="0"/>
              </a:rPr>
              <a:t> reports and data extraction from EPIC </a:t>
            </a:r>
            <a:r>
              <a:rPr lang="en-US" dirty="0" err="1">
                <a:latin typeface="Arial" pitchFamily="34" charset="0"/>
              </a:rPr>
              <a:t>OneConnect</a:t>
            </a:r>
            <a:r>
              <a:rPr lang="en-US" dirty="0">
                <a:latin typeface="Arial" pitchFamily="34" charset="0"/>
              </a:rPr>
              <a:t>. Breast cancer patients meeting LSS criteria will be electronically collected in the Flowsheet and tracked across treatment continuum for changes in BMI and adherence to healthy lifestyle behaviors.</a:t>
            </a:r>
          </a:p>
          <a:p>
            <a:endParaRPr lang="en-US" dirty="0">
              <a:latin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latin typeface="Arial" pitchFamily="34" charset="0"/>
              </a:rPr>
              <a:t>Different patient groups for comparison may include:</a:t>
            </a:r>
          </a:p>
          <a:p>
            <a:pPr marL="342900" indent="-342900"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Arial" pitchFamily="34" charset="0"/>
              </a:rPr>
              <a:t>Met LSS criteria – referred</a:t>
            </a:r>
          </a:p>
          <a:p>
            <a:pPr marL="342900" indent="-342900"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Arial" pitchFamily="34" charset="0"/>
              </a:rPr>
              <a:t>Met LSS criteria – declined referral</a:t>
            </a:r>
          </a:p>
          <a:p>
            <a:pPr marL="342900" indent="-342900"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Arial" pitchFamily="34" charset="0"/>
              </a:rPr>
              <a:t>Met LSS criteria – referred and received initial consult only</a:t>
            </a:r>
          </a:p>
          <a:p>
            <a:pPr marL="342900" indent="-342900"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Arial" pitchFamily="34" charset="0"/>
              </a:rPr>
              <a:t>Met LSS criteria – referred, initial consult, and additional services utilized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2000" dirty="0">
                <a:latin typeface="Arial" pitchFamily="34" charset="0"/>
              </a:rPr>
              <a:t>Potential propensity score analytical approaches will be explored.</a:t>
            </a:r>
          </a:p>
        </p:txBody>
      </p:sp>
      <p:sp>
        <p:nvSpPr>
          <p:cNvPr id="2065" name="Text Box 12"/>
          <p:cNvSpPr txBox="1">
            <a:spLocks noChangeArrowheads="1"/>
          </p:cNvSpPr>
          <p:nvPr/>
        </p:nvSpPr>
        <p:spPr bwMode="auto">
          <a:xfrm>
            <a:off x="16541551" y="15533401"/>
            <a:ext cx="4572000" cy="6032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ACT: Improvement rollout to other sites </a:t>
            </a:r>
            <a:br>
              <a:rPr lang="en-US" sz="3000" dirty="0">
                <a:latin typeface="Arial" pitchFamily="34" charset="0"/>
              </a:rPr>
            </a:br>
            <a:r>
              <a:rPr lang="en-US" dirty="0">
                <a:latin typeface="Arial" pitchFamily="34" charset="0"/>
              </a:rPr>
              <a:t>Having successfully implemented LSS in the Breast Center Multi-team Clinic, the goal is to expand this delivery model to ambulatory centers.   </a:t>
            </a:r>
          </a:p>
          <a:p>
            <a:r>
              <a:rPr lang="en-US" dirty="0">
                <a:latin typeface="Arial" pitchFamily="34" charset="0"/>
              </a:rPr>
              <a:t>Given the extensive research on lifestyle behaviors and cancer, providing patients with evidence-based care that incorporates clinical support in the area of diet and physical activity before, during, and after cancer treatment is a responsibility we should support.</a:t>
            </a:r>
            <a:endParaRPr lang="en-US" sz="3500" dirty="0">
              <a:latin typeface="Arial" pitchFamily="34" charset="0"/>
            </a:endParaRPr>
          </a:p>
        </p:txBody>
      </p:sp>
      <p:pic>
        <p:nvPicPr>
          <p:cNvPr id="2066" name="Picture 119" descr="phot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94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Box 8">
            <a:extLst>
              <a:ext uri="{FF2B5EF4-FFF2-40B4-BE49-F238E27FC236}">
                <a16:creationId xmlns:a16="http://schemas.microsoft.com/office/drawing/2014/main" id="{F1D1C472-9F0A-4BCE-923E-6150FC384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6860" y="2959075"/>
            <a:ext cx="49309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Process Analysis: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2634936-3FBD-463A-BD2A-1AC5932C1787}"/>
              </a:ext>
            </a:extLst>
          </p:cNvPr>
          <p:cNvCxnSpPr>
            <a:cxnSpLocks/>
            <a:endCxn id="19" idx="1"/>
          </p:cNvCxnSpPr>
          <p:nvPr/>
        </p:nvCxnSpPr>
        <p:spPr bwMode="auto">
          <a:xfrm>
            <a:off x="5914190" y="7687425"/>
            <a:ext cx="3955141" cy="4696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6337B5C-1C18-4281-A96F-E20ADD14AD37}"/>
              </a:ext>
            </a:extLst>
          </p:cNvPr>
          <p:cNvSpPr txBox="1"/>
          <p:nvPr/>
        </p:nvSpPr>
        <p:spPr>
          <a:xfrm>
            <a:off x="9869331" y="7365055"/>
            <a:ext cx="14485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Patient not screened for lifestyle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80483D9-BBE5-4FCA-87CC-1E3483687663}"/>
              </a:ext>
            </a:extLst>
          </p:cNvPr>
          <p:cNvSpPr txBox="1"/>
          <p:nvPr/>
        </p:nvSpPr>
        <p:spPr>
          <a:xfrm>
            <a:off x="6175639" y="4898572"/>
            <a:ext cx="1179095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Patient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AE71A7A-CDA5-4E4A-A519-9F8068B6B6D0}"/>
              </a:ext>
            </a:extLst>
          </p:cNvPr>
          <p:cNvCxnSpPr>
            <a:cxnSpLocks/>
          </p:cNvCxnSpPr>
          <p:nvPr/>
        </p:nvCxnSpPr>
        <p:spPr bwMode="auto">
          <a:xfrm>
            <a:off x="6881732" y="5396332"/>
            <a:ext cx="1592884" cy="22910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45720EC-D811-4AC7-95F5-AA6A4284D673}"/>
              </a:ext>
            </a:extLst>
          </p:cNvPr>
          <p:cNvSpPr txBox="1"/>
          <p:nvPr/>
        </p:nvSpPr>
        <p:spPr>
          <a:xfrm>
            <a:off x="8434170" y="7065021"/>
            <a:ext cx="3239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Biopsy/lab results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C48285-CE69-4C8F-ACCB-A81F4FAAE3B6}"/>
              </a:ext>
            </a:extLst>
          </p:cNvPr>
          <p:cNvSpPr txBox="1"/>
          <p:nvPr/>
        </p:nvSpPr>
        <p:spPr>
          <a:xfrm>
            <a:off x="7426100" y="5588248"/>
            <a:ext cx="966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Vitals</a:t>
            </a:r>
            <a:r>
              <a:rPr lang="en-US" dirty="0"/>
              <a:t>     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A7ABF84-C2CB-44D4-B9CD-7EAE1C6BE16C}"/>
              </a:ext>
            </a:extLst>
          </p:cNvPr>
          <p:cNvSpPr txBox="1"/>
          <p:nvPr/>
        </p:nvSpPr>
        <p:spPr>
          <a:xfrm>
            <a:off x="7749933" y="6047895"/>
            <a:ext cx="3357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Lymphedema assessment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D5F4F6-F48F-4B3E-A9E7-A78F4067266A}"/>
              </a:ext>
            </a:extLst>
          </p:cNvPr>
          <p:cNvSpPr txBox="1"/>
          <p:nvPr/>
        </p:nvSpPr>
        <p:spPr>
          <a:xfrm>
            <a:off x="7932927" y="6420839"/>
            <a:ext cx="32852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8" indent="-287338"/>
            <a:r>
              <a:rPr lang="en-US" sz="2000" dirty="0"/>
              <a:t>Assessment, medications, medical history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417716A-ED2D-4DC6-A6E2-E4F041653CBA}"/>
              </a:ext>
            </a:extLst>
          </p:cNvPr>
          <p:cNvCxnSpPr>
            <a:cxnSpLocks/>
          </p:cNvCxnSpPr>
          <p:nvPr/>
        </p:nvCxnSpPr>
        <p:spPr bwMode="auto">
          <a:xfrm>
            <a:off x="7219317" y="5869988"/>
            <a:ext cx="28474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5B1BBCB-7B16-4D58-8801-5752EF0B1A8F}"/>
              </a:ext>
            </a:extLst>
          </p:cNvPr>
          <p:cNvCxnSpPr>
            <a:cxnSpLocks/>
          </p:cNvCxnSpPr>
          <p:nvPr/>
        </p:nvCxnSpPr>
        <p:spPr bwMode="auto">
          <a:xfrm flipV="1">
            <a:off x="7765874" y="6666121"/>
            <a:ext cx="243517" cy="59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24E529D-FC7F-4C2F-8EAB-CAE3459C093C}"/>
              </a:ext>
            </a:extLst>
          </p:cNvPr>
          <p:cNvCxnSpPr>
            <a:cxnSpLocks/>
          </p:cNvCxnSpPr>
          <p:nvPr/>
        </p:nvCxnSpPr>
        <p:spPr bwMode="auto">
          <a:xfrm>
            <a:off x="7496885" y="6252599"/>
            <a:ext cx="28474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D1E9879-599B-476F-AD53-B3C5BEFD5E71}"/>
              </a:ext>
            </a:extLst>
          </p:cNvPr>
          <p:cNvCxnSpPr>
            <a:cxnSpLocks/>
          </p:cNvCxnSpPr>
          <p:nvPr/>
        </p:nvCxnSpPr>
        <p:spPr bwMode="auto">
          <a:xfrm>
            <a:off x="8199568" y="7284985"/>
            <a:ext cx="28474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6FA4ECB-CE72-4555-9416-A051E47D742A}"/>
              </a:ext>
            </a:extLst>
          </p:cNvPr>
          <p:cNvSpPr txBox="1"/>
          <p:nvPr/>
        </p:nvSpPr>
        <p:spPr>
          <a:xfrm>
            <a:off x="6923057" y="6036341"/>
            <a:ext cx="555939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RN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58FE38D-DA75-467E-B572-CD284A08DB7B}"/>
              </a:ext>
            </a:extLst>
          </p:cNvPr>
          <p:cNvSpPr txBox="1"/>
          <p:nvPr/>
        </p:nvSpPr>
        <p:spPr>
          <a:xfrm>
            <a:off x="7755934" y="7074341"/>
            <a:ext cx="555939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PA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DF33C25-7BDA-4838-B19A-6056B237CF43}"/>
              </a:ext>
            </a:extLst>
          </p:cNvPr>
          <p:cNvCxnSpPr/>
          <p:nvPr/>
        </p:nvCxnSpPr>
        <p:spPr bwMode="auto">
          <a:xfrm flipV="1">
            <a:off x="6276784" y="7781350"/>
            <a:ext cx="789377" cy="14070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62386772-9D35-4B35-8C57-08C19A6A7E5C}"/>
              </a:ext>
            </a:extLst>
          </p:cNvPr>
          <p:cNvCxnSpPr/>
          <p:nvPr/>
        </p:nvCxnSpPr>
        <p:spPr bwMode="auto">
          <a:xfrm flipV="1">
            <a:off x="7096726" y="7750117"/>
            <a:ext cx="789377" cy="14070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8A2C276-AB6A-429B-9590-E9D295FDEFD3}"/>
              </a:ext>
            </a:extLst>
          </p:cNvPr>
          <p:cNvCxnSpPr/>
          <p:nvPr/>
        </p:nvCxnSpPr>
        <p:spPr bwMode="auto">
          <a:xfrm flipV="1">
            <a:off x="7867132" y="7762106"/>
            <a:ext cx="789377" cy="14070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964205A-F6FA-474D-A2BE-93408C3B1BDF}"/>
              </a:ext>
            </a:extLst>
          </p:cNvPr>
          <p:cNvCxnSpPr/>
          <p:nvPr/>
        </p:nvCxnSpPr>
        <p:spPr bwMode="auto">
          <a:xfrm flipV="1">
            <a:off x="8517534" y="7762107"/>
            <a:ext cx="789377" cy="14070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E033DB9-B75E-43CC-A756-145B6B3804C1}"/>
              </a:ext>
            </a:extLst>
          </p:cNvPr>
          <p:cNvSpPr txBox="1"/>
          <p:nvPr/>
        </p:nvSpPr>
        <p:spPr>
          <a:xfrm rot="17905031">
            <a:off x="5826715" y="8118780"/>
            <a:ext cx="1539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Oncologist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4E58E3B-CC43-4423-9290-AD6B6B70B27A}"/>
              </a:ext>
            </a:extLst>
          </p:cNvPr>
          <p:cNvSpPr txBox="1"/>
          <p:nvPr/>
        </p:nvSpPr>
        <p:spPr>
          <a:xfrm rot="17905031">
            <a:off x="6580715" y="8153388"/>
            <a:ext cx="1539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Radiologist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A25438C-C3C1-4F76-AEC0-73270D894E62}"/>
              </a:ext>
            </a:extLst>
          </p:cNvPr>
          <p:cNvSpPr txBox="1"/>
          <p:nvPr/>
        </p:nvSpPr>
        <p:spPr>
          <a:xfrm rot="17905031">
            <a:off x="7418939" y="8004988"/>
            <a:ext cx="1539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Surgeon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BC71553-1C00-4D56-B5D2-E3B88A0D4A0A}"/>
              </a:ext>
            </a:extLst>
          </p:cNvPr>
          <p:cNvSpPr txBox="1"/>
          <p:nvPr/>
        </p:nvSpPr>
        <p:spPr>
          <a:xfrm rot="17905031">
            <a:off x="7984407" y="8173436"/>
            <a:ext cx="1539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Multi Team 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108B5E63-B420-4A72-8BCE-FD28AE062E10}"/>
              </a:ext>
            </a:extLst>
          </p:cNvPr>
          <p:cNvSpPr/>
          <p:nvPr/>
        </p:nvSpPr>
        <p:spPr bwMode="auto">
          <a:xfrm rot="16200000">
            <a:off x="7590542" y="7578653"/>
            <a:ext cx="412640" cy="3546945"/>
          </a:xfrm>
          <a:prstGeom prst="leftBrace">
            <a:avLst>
              <a:gd name="adj1" fmla="val 8333"/>
              <a:gd name="adj2" fmla="val 50403"/>
            </a:avLst>
          </a:prstGeom>
          <a:solidFill>
            <a:srgbClr val="D9D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042E5C8-567C-4AC0-9A11-A3F444D1681B}"/>
              </a:ext>
            </a:extLst>
          </p:cNvPr>
          <p:cNvSpPr txBox="1"/>
          <p:nvPr/>
        </p:nvSpPr>
        <p:spPr>
          <a:xfrm>
            <a:off x="6023388" y="9484720"/>
            <a:ext cx="3910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Diagnosis and Treatment Plan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40E5E34-DC3E-47E3-8034-2084F8842C5D}"/>
              </a:ext>
            </a:extLst>
          </p:cNvPr>
          <p:cNvSpPr/>
          <p:nvPr/>
        </p:nvSpPr>
        <p:spPr bwMode="auto">
          <a:xfrm>
            <a:off x="8095716" y="4486582"/>
            <a:ext cx="2249288" cy="1566929"/>
          </a:xfrm>
          <a:prstGeom prst="ellipse">
            <a:avLst/>
          </a:prstGeom>
          <a:solidFill>
            <a:srgbClr val="FFF7F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41D8DC6-C8A1-41F8-A88B-A2BB603B15C3}"/>
              </a:ext>
            </a:extLst>
          </p:cNvPr>
          <p:cNvSpPr txBox="1"/>
          <p:nvPr/>
        </p:nvSpPr>
        <p:spPr>
          <a:xfrm>
            <a:off x="8288013" y="4575358"/>
            <a:ext cx="19016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Patients often emotionally and physically overwhelmed on first visit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C16ACFD3-08AA-446E-9EC0-04F70453287A}"/>
              </a:ext>
            </a:extLst>
          </p:cNvPr>
          <p:cNvSpPr/>
          <p:nvPr/>
        </p:nvSpPr>
        <p:spPr bwMode="auto">
          <a:xfrm>
            <a:off x="6137036" y="6501803"/>
            <a:ext cx="1516480" cy="1030105"/>
          </a:xfrm>
          <a:prstGeom prst="ellipse">
            <a:avLst/>
          </a:prstGeom>
          <a:solidFill>
            <a:srgbClr val="FFF7F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0D42ABB-85DB-42FE-95A2-F9AD31AD7353}"/>
              </a:ext>
            </a:extLst>
          </p:cNvPr>
          <p:cNvSpPr txBox="1"/>
          <p:nvPr/>
        </p:nvSpPr>
        <p:spPr>
          <a:xfrm>
            <a:off x="6216675" y="6502949"/>
            <a:ext cx="1397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Nurses’ workload challenging</a:t>
            </a:r>
          </a:p>
        </p:txBody>
      </p:sp>
      <p:pic>
        <p:nvPicPr>
          <p:cNvPr id="49" name="Picture 48" descr="A picture containing food, vegetable, fruit, bunch&#10;&#10;Description automatically generated">
            <a:extLst>
              <a:ext uri="{FF2B5EF4-FFF2-40B4-BE49-F238E27FC236}">
                <a16:creationId xmlns:a16="http://schemas.microsoft.com/office/drawing/2014/main" id="{D4A4072E-4261-4D81-9091-27991B41EA5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02" y="13711003"/>
            <a:ext cx="3901960" cy="27136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27D19A49-84A5-44A4-95C4-0476E7D830A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620" y="17824415"/>
            <a:ext cx="5436637" cy="38614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8456265C-246F-4B23-9D65-2617670B018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2507" y="12190344"/>
            <a:ext cx="4683452" cy="31242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E9FFC9-387D-4D26-820E-72B0413D3A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92322" y="11943180"/>
            <a:ext cx="5428815" cy="1101702"/>
          </a:xfrm>
          <a:prstGeom prst="rect">
            <a:avLst/>
          </a:prstGeom>
        </p:spPr>
      </p:pic>
      <p:pic>
        <p:nvPicPr>
          <p:cNvPr id="14" name="Audio 13">
            <a:hlinkClick r:id="" action="ppaction://media"/>
            <a:extLst>
              <a:ext uri="{FF2B5EF4-FFF2-40B4-BE49-F238E27FC236}">
                <a16:creationId xmlns:a16="http://schemas.microsoft.com/office/drawing/2014/main" id="{9C804203-080A-4A23-A0E7-A300333781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1386800" y="213868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149"/>
    </mc:Choice>
    <mc:Fallback xmlns="">
      <p:transition spd="slow" advTm="1781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  <p:extLst>
    <p:ext uri="{6950BFC3-D8DA-4A85-94F7-54DA5524770B}">
      <p188:commentRel xmlns:p188="http://schemas.microsoft.com/office/powerpoint/2018/8/main" r:id="rId4"/>
    </p:ext>
  </p:extLst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B5C7AA4FFD304D94D9BFB334C7C896" ma:contentTypeVersion="2" ma:contentTypeDescription="Create a new document." ma:contentTypeScope="" ma:versionID="29ddffff8aae1de9528edaa34ccb3672">
  <xsd:schema xmlns:xsd="http://www.w3.org/2001/XMLSchema" xmlns:xs="http://www.w3.org/2001/XMLSchema" xmlns:p="http://schemas.microsoft.com/office/2006/metadata/properties" xmlns:ns2="57a0ad08-1a34-47dc-a541-33461e22a38f" targetNamespace="http://schemas.microsoft.com/office/2006/metadata/properties" ma:root="true" ma:fieldsID="3faec424b838358d8ade250682f975bf" ns2:_="">
    <xsd:import namespace="57a0ad08-1a34-47dc-a541-33461e22a3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a0ad08-1a34-47dc-a541-33461e22a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C9657B61-9A18-483F-9DCC-5FC4E187A2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21C447-EB57-4F05-A015-CD990F3719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a0ad08-1a34-47dc-a541-33461e22a3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50EFC2-DD62-41A5-8A30-B2530731A21F}">
  <ds:schemaRefs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A4FCE4C5-9F9B-42AE-BFC0-D1E6DD85B4B0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783</Words>
  <Application>Microsoft Office PowerPoint</Application>
  <PresentationFormat>Custom</PresentationFormat>
  <Paragraphs>64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Times</vt:lpstr>
      <vt:lpstr>Blank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MDACC</dc:creator>
  <cp:lastModifiedBy>Engle,Rosalinda</cp:lastModifiedBy>
  <cp:revision>93</cp:revision>
  <dcterms:created xsi:type="dcterms:W3CDTF">2010-05-10T19:56:36Z</dcterms:created>
  <dcterms:modified xsi:type="dcterms:W3CDTF">2022-12-09T17:44:11Z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ContentTypeId">
    <vt:lpwstr>0x010100A8B5C7AA4FFD304D94D9BFB334C7C896</vt:lpwstr>
  </property>
</Properties>
</file>