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29260800" cy="21945600"/>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9">
          <p15:clr>
            <a:srgbClr val="A4A3A4"/>
          </p15:clr>
        </p15:guide>
        <p15:guide id="2" pos="4313">
          <p15:clr>
            <a:srgbClr val="A4A3A4"/>
          </p15:clr>
        </p15:guide>
        <p15:guide id="3" pos="4773">
          <p15:clr>
            <a:srgbClr val="A4A3A4"/>
          </p15:clr>
        </p15:guide>
        <p15:guide id="4" pos="5239">
          <p15:clr>
            <a:srgbClr val="A4A3A4"/>
          </p15:clr>
        </p15:guide>
        <p15:guide id="5" pos="13197">
          <p15:clr>
            <a:srgbClr val="A4A3A4"/>
          </p15:clr>
        </p15:guide>
        <p15:guide id="6" pos="17922">
          <p15:clr>
            <a:srgbClr val="A4A3A4"/>
          </p15:clr>
        </p15:guide>
        <p15:guide id="7" pos="9661">
          <p15:clr>
            <a:srgbClr val="A4A3A4"/>
          </p15:clr>
        </p15:guide>
        <p15:guide id="8" pos="795">
          <p15:clr>
            <a:srgbClr val="A4A3A4"/>
          </p15:clr>
        </p15:guide>
        <p15:guide id="9" pos="141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80"/>
    <p:restoredTop sz="94698"/>
  </p:normalViewPr>
  <p:slideViewPr>
    <p:cSldViewPr snapToGrid="0">
      <p:cViewPr varScale="1">
        <p:scale>
          <a:sx n="34" d="100"/>
          <a:sy n="34" d="100"/>
        </p:scale>
        <p:origin x="1608" y="114"/>
      </p:cViewPr>
      <p:guideLst>
        <p:guide orient="horz" pos="309"/>
        <p:guide pos="4313"/>
        <p:guide pos="4773"/>
        <p:guide pos="5239"/>
        <p:guide pos="13197"/>
        <p:guide pos="17922"/>
        <p:guide pos="9661"/>
        <p:guide pos="795"/>
        <p:guide pos="1410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5D7BE0-47E8-B7C7-18CD-0C75E74F2A2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ＭＳ Ｐゴシック" charset="0"/>
                <a:cs typeface="ＭＳ Ｐゴシック" charset="0"/>
              </a:defRPr>
            </a:lvl1pPr>
          </a:lstStyle>
          <a:p>
            <a:pPr>
              <a:defRPr/>
            </a:pPr>
            <a:endParaRPr lang="en-US" dirty="0"/>
          </a:p>
        </p:txBody>
      </p:sp>
      <p:sp>
        <p:nvSpPr>
          <p:cNvPr id="3" name="Date Placeholder 2">
            <a:extLst>
              <a:ext uri="{FF2B5EF4-FFF2-40B4-BE49-F238E27FC236}">
                <a16:creationId xmlns:a16="http://schemas.microsoft.com/office/drawing/2014/main" id="{B6900966-5307-C4FE-5FB6-C680629DA93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0A637EF0-566A-D548-BE90-2E0BCB9C4AA6}" type="datetimeFigureOut">
              <a:rPr lang="en-US" altLang="en-US"/>
              <a:pPr>
                <a:defRPr/>
              </a:pPr>
              <a:t>3/21/2023</a:t>
            </a:fld>
            <a:endParaRPr lang="en-US" altLang="en-US" dirty="0"/>
          </a:p>
        </p:txBody>
      </p:sp>
      <p:sp>
        <p:nvSpPr>
          <p:cNvPr id="4" name="Slide Image Placeholder 3">
            <a:extLst>
              <a:ext uri="{FF2B5EF4-FFF2-40B4-BE49-F238E27FC236}">
                <a16:creationId xmlns:a16="http://schemas.microsoft.com/office/drawing/2014/main" id="{B257BE49-7842-8B8B-AEBB-35290776490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D309F35-226D-1EB3-9FB3-8AA5DD4E4F8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0FAC3B9-CE5A-B3E1-52DB-7A6B9FF890F8}"/>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ＭＳ Ｐゴシック" charset="0"/>
                <a:cs typeface="ＭＳ Ｐゴシック" charset="0"/>
              </a:defRPr>
            </a:lvl1pPr>
          </a:lstStyle>
          <a:p>
            <a:pPr>
              <a:defRPr/>
            </a:pPr>
            <a:endParaRPr lang="en-US" dirty="0"/>
          </a:p>
        </p:txBody>
      </p:sp>
      <p:sp>
        <p:nvSpPr>
          <p:cNvPr id="7" name="Slide Number Placeholder 6">
            <a:extLst>
              <a:ext uri="{FF2B5EF4-FFF2-40B4-BE49-F238E27FC236}">
                <a16:creationId xmlns:a16="http://schemas.microsoft.com/office/drawing/2014/main" id="{90D4F185-00C0-EB0B-F6F6-464DE00EE384}"/>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B382D70-E1F2-EA40-8A38-68A9A395D6D7}"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spcBef>
                <a:spcPts val="0"/>
              </a:spcBef>
              <a:spcAft>
                <a:spcPts val="0"/>
              </a:spcAft>
            </a:pPr>
            <a:endParaRPr lang="en-US" dirty="0"/>
          </a:p>
        </p:txBody>
      </p:sp>
      <p:sp>
        <p:nvSpPr>
          <p:cNvPr id="4" name="Slide Number Placeholder 3"/>
          <p:cNvSpPr>
            <a:spLocks noGrp="1"/>
          </p:cNvSpPr>
          <p:nvPr>
            <p:ph type="sldNum" sz="quarter" idx="5"/>
          </p:nvPr>
        </p:nvSpPr>
        <p:spPr/>
        <p:txBody>
          <a:bodyPr/>
          <a:lstStyle/>
          <a:p>
            <a:fld id="{AB382D70-E1F2-EA40-8A38-68A9A395D6D7}" type="slidenum">
              <a:rPr lang="en-US" altLang="en-US" smtClean="0"/>
              <a:pPr/>
              <a:t>1</a:t>
            </a:fld>
            <a:endParaRPr lang="en-US" altLang="en-US" dirty="0"/>
          </a:p>
        </p:txBody>
      </p:sp>
    </p:spTree>
    <p:extLst>
      <p:ext uri="{BB962C8B-B14F-4D97-AF65-F5344CB8AC3E}">
        <p14:creationId xmlns:p14="http://schemas.microsoft.com/office/powerpoint/2010/main" val="2321924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93925" y="6816725"/>
            <a:ext cx="24872950" cy="4705350"/>
          </a:xfrm>
        </p:spPr>
        <p:txBody>
          <a:bodyPr/>
          <a:lstStyle/>
          <a:p>
            <a:r>
              <a:rPr lang="en-US"/>
              <a:t>Click to edit Master title style</a:t>
            </a:r>
          </a:p>
        </p:txBody>
      </p:sp>
      <p:sp>
        <p:nvSpPr>
          <p:cNvPr id="3" name="Subtitle 2"/>
          <p:cNvSpPr>
            <a:spLocks noGrp="1"/>
          </p:cNvSpPr>
          <p:nvPr>
            <p:ph type="subTitle" idx="1"/>
          </p:nvPr>
        </p:nvSpPr>
        <p:spPr>
          <a:xfrm>
            <a:off x="4389438" y="12436475"/>
            <a:ext cx="20481925"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C053E88-A5F1-F860-E2C4-0FE3B256E0B7}"/>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298E82D-110D-B9BF-B053-8A5FBE992A4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AF947477-D596-6C61-528E-24BC18DF18A0}"/>
              </a:ext>
            </a:extLst>
          </p:cNvPr>
          <p:cNvSpPr>
            <a:spLocks noGrp="1" noChangeArrowheads="1"/>
          </p:cNvSpPr>
          <p:nvPr>
            <p:ph type="sldNum" sz="quarter" idx="12"/>
          </p:nvPr>
        </p:nvSpPr>
        <p:spPr>
          <a:ln/>
        </p:spPr>
        <p:txBody>
          <a:bodyPr/>
          <a:lstStyle>
            <a:lvl1pPr>
              <a:defRPr/>
            </a:lvl1pPr>
          </a:lstStyle>
          <a:p>
            <a:fld id="{A449096F-679C-E946-BEBE-D7409FC9FC3E}" type="slidenum">
              <a:rPr lang="en-US" altLang="en-US"/>
              <a:pPr/>
              <a:t>‹#›</a:t>
            </a:fld>
            <a:endParaRPr lang="en-US" altLang="en-US" dirty="0"/>
          </a:p>
        </p:txBody>
      </p:sp>
    </p:spTree>
    <p:extLst>
      <p:ext uri="{BB962C8B-B14F-4D97-AF65-F5344CB8AC3E}">
        <p14:creationId xmlns:p14="http://schemas.microsoft.com/office/powerpoint/2010/main" val="1689949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521FABD-DC63-241B-D9D2-162268AFFB81}"/>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431259B4-A1BD-9D10-5664-2C8581C714C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218C324C-BF5F-CFEE-75A1-414E9F67CC1C}"/>
              </a:ext>
            </a:extLst>
          </p:cNvPr>
          <p:cNvSpPr>
            <a:spLocks noGrp="1" noChangeArrowheads="1"/>
          </p:cNvSpPr>
          <p:nvPr>
            <p:ph type="sldNum" sz="quarter" idx="12"/>
          </p:nvPr>
        </p:nvSpPr>
        <p:spPr>
          <a:ln/>
        </p:spPr>
        <p:txBody>
          <a:bodyPr/>
          <a:lstStyle>
            <a:lvl1pPr>
              <a:defRPr/>
            </a:lvl1pPr>
          </a:lstStyle>
          <a:p>
            <a:fld id="{45256566-F39E-D244-BB70-0E3F128CA1D3}" type="slidenum">
              <a:rPr lang="en-US" altLang="en-US"/>
              <a:pPr/>
              <a:t>‹#›</a:t>
            </a:fld>
            <a:endParaRPr lang="en-US" altLang="en-US" dirty="0"/>
          </a:p>
        </p:txBody>
      </p:sp>
    </p:spTree>
    <p:extLst>
      <p:ext uri="{BB962C8B-B14F-4D97-AF65-F5344CB8AC3E}">
        <p14:creationId xmlns:p14="http://schemas.microsoft.com/office/powerpoint/2010/main" val="4073179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848638" y="1951038"/>
            <a:ext cx="6216650"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5513" y="1951038"/>
            <a:ext cx="18500725"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76AC18F-64EE-E814-0364-285FC896F341}"/>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2455EEF-A417-D9AD-37D1-B1152249A8A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1533449E-C4E2-B045-80A8-00AD32E4BE6B}"/>
              </a:ext>
            </a:extLst>
          </p:cNvPr>
          <p:cNvSpPr>
            <a:spLocks noGrp="1" noChangeArrowheads="1"/>
          </p:cNvSpPr>
          <p:nvPr>
            <p:ph type="sldNum" sz="quarter" idx="12"/>
          </p:nvPr>
        </p:nvSpPr>
        <p:spPr>
          <a:ln/>
        </p:spPr>
        <p:txBody>
          <a:bodyPr/>
          <a:lstStyle>
            <a:lvl1pPr>
              <a:defRPr/>
            </a:lvl1pPr>
          </a:lstStyle>
          <a:p>
            <a:fld id="{9A5EB251-4585-AB49-B429-F211BE115067}" type="slidenum">
              <a:rPr lang="en-US" altLang="en-US"/>
              <a:pPr/>
              <a:t>‹#›</a:t>
            </a:fld>
            <a:endParaRPr lang="en-US" altLang="en-US" dirty="0"/>
          </a:p>
        </p:txBody>
      </p:sp>
    </p:spTree>
    <p:extLst>
      <p:ext uri="{BB962C8B-B14F-4D97-AF65-F5344CB8AC3E}">
        <p14:creationId xmlns:p14="http://schemas.microsoft.com/office/powerpoint/2010/main" val="646154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4016A96-C1E0-DE14-CB8B-1AB6D0E1A678}"/>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D40B2B69-65D9-6EFA-CB1D-E36D2CECE32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ED0D4ABE-3E5B-E186-CEC3-716E6EE5188D}"/>
              </a:ext>
            </a:extLst>
          </p:cNvPr>
          <p:cNvSpPr>
            <a:spLocks noGrp="1" noChangeArrowheads="1"/>
          </p:cNvSpPr>
          <p:nvPr>
            <p:ph type="sldNum" sz="quarter" idx="12"/>
          </p:nvPr>
        </p:nvSpPr>
        <p:spPr>
          <a:ln/>
        </p:spPr>
        <p:txBody>
          <a:bodyPr/>
          <a:lstStyle>
            <a:lvl1pPr>
              <a:defRPr/>
            </a:lvl1pPr>
          </a:lstStyle>
          <a:p>
            <a:fld id="{3B1DD620-4BCC-1E4C-B44E-B69C3C4C0BBC}" type="slidenum">
              <a:rPr lang="en-US" altLang="en-US"/>
              <a:pPr/>
              <a:t>‹#›</a:t>
            </a:fld>
            <a:endParaRPr lang="en-US" altLang="en-US" dirty="0"/>
          </a:p>
        </p:txBody>
      </p:sp>
    </p:spTree>
    <p:extLst>
      <p:ext uri="{BB962C8B-B14F-4D97-AF65-F5344CB8AC3E}">
        <p14:creationId xmlns:p14="http://schemas.microsoft.com/office/powerpoint/2010/main" val="219651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11400" y="14101763"/>
            <a:ext cx="24871363"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311400" y="9301163"/>
            <a:ext cx="24871363"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A41C296-27A6-1C3D-5467-20886627047B}"/>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4D9CD999-E761-BC77-F19E-43F27DA1784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D9CA755B-8A94-1CE1-C5D6-6A21994B8A57}"/>
              </a:ext>
            </a:extLst>
          </p:cNvPr>
          <p:cNvSpPr>
            <a:spLocks noGrp="1" noChangeArrowheads="1"/>
          </p:cNvSpPr>
          <p:nvPr>
            <p:ph type="sldNum" sz="quarter" idx="12"/>
          </p:nvPr>
        </p:nvSpPr>
        <p:spPr>
          <a:ln/>
        </p:spPr>
        <p:txBody>
          <a:bodyPr/>
          <a:lstStyle>
            <a:lvl1pPr>
              <a:defRPr/>
            </a:lvl1pPr>
          </a:lstStyle>
          <a:p>
            <a:fld id="{CE15E6D3-5809-E74A-8800-B53C4047729A}" type="slidenum">
              <a:rPr lang="en-US" altLang="en-US"/>
              <a:pPr/>
              <a:t>‹#›</a:t>
            </a:fld>
            <a:endParaRPr lang="en-US" altLang="en-US" dirty="0"/>
          </a:p>
        </p:txBody>
      </p:sp>
    </p:spTree>
    <p:extLst>
      <p:ext uri="{BB962C8B-B14F-4D97-AF65-F5344CB8AC3E}">
        <p14:creationId xmlns:p14="http://schemas.microsoft.com/office/powerpoint/2010/main" val="1131295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5513" y="6338888"/>
            <a:ext cx="12358687"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4706600" y="6338888"/>
            <a:ext cx="12358688"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57C5755-B018-5E76-E378-7B781FBEFE3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E95356AD-E095-F8C7-5839-3BAD04DE661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0820B303-D9DB-8C3A-70DD-E33309292940}"/>
              </a:ext>
            </a:extLst>
          </p:cNvPr>
          <p:cNvSpPr>
            <a:spLocks noGrp="1" noChangeArrowheads="1"/>
          </p:cNvSpPr>
          <p:nvPr>
            <p:ph type="sldNum" sz="quarter" idx="12"/>
          </p:nvPr>
        </p:nvSpPr>
        <p:spPr>
          <a:ln/>
        </p:spPr>
        <p:txBody>
          <a:bodyPr/>
          <a:lstStyle>
            <a:lvl1pPr>
              <a:defRPr/>
            </a:lvl1pPr>
          </a:lstStyle>
          <a:p>
            <a:fld id="{4023FC00-8778-034E-81CB-2337B76CE36F}" type="slidenum">
              <a:rPr lang="en-US" altLang="en-US"/>
              <a:pPr/>
              <a:t>‹#›</a:t>
            </a:fld>
            <a:endParaRPr lang="en-US" altLang="en-US" dirty="0"/>
          </a:p>
        </p:txBody>
      </p:sp>
    </p:spTree>
    <p:extLst>
      <p:ext uri="{BB962C8B-B14F-4D97-AF65-F5344CB8AC3E}">
        <p14:creationId xmlns:p14="http://schemas.microsoft.com/office/powerpoint/2010/main" val="792247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9475"/>
            <a:ext cx="26333450"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63675" y="4911725"/>
            <a:ext cx="1292860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63675" y="6959600"/>
            <a:ext cx="1292860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4863763" y="4911725"/>
            <a:ext cx="12933362"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4863763" y="6959600"/>
            <a:ext cx="12933362"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61B2342-20CA-4E00-2A9C-ACF19A5F0F8B}"/>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CB229FD7-47F8-A583-1305-79F265349F4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CE2D738B-299B-BE25-DE0C-46E1B021AB0E}"/>
              </a:ext>
            </a:extLst>
          </p:cNvPr>
          <p:cNvSpPr>
            <a:spLocks noGrp="1" noChangeArrowheads="1"/>
          </p:cNvSpPr>
          <p:nvPr>
            <p:ph type="sldNum" sz="quarter" idx="12"/>
          </p:nvPr>
        </p:nvSpPr>
        <p:spPr>
          <a:ln/>
        </p:spPr>
        <p:txBody>
          <a:bodyPr/>
          <a:lstStyle>
            <a:lvl1pPr>
              <a:defRPr/>
            </a:lvl1pPr>
          </a:lstStyle>
          <a:p>
            <a:fld id="{70333A7B-EB36-5E42-8016-739DB85F5155}" type="slidenum">
              <a:rPr lang="en-US" altLang="en-US"/>
              <a:pPr/>
              <a:t>‹#›</a:t>
            </a:fld>
            <a:endParaRPr lang="en-US" altLang="en-US" dirty="0"/>
          </a:p>
        </p:txBody>
      </p:sp>
    </p:spTree>
    <p:extLst>
      <p:ext uri="{BB962C8B-B14F-4D97-AF65-F5344CB8AC3E}">
        <p14:creationId xmlns:p14="http://schemas.microsoft.com/office/powerpoint/2010/main" val="2698031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69B571E-2464-71F5-E55D-C4643AE0A5B2}"/>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1563C00A-3C92-A407-E1F7-9001D9F45EE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E9F2FF1D-C865-530C-3615-0E60E538B2CE}"/>
              </a:ext>
            </a:extLst>
          </p:cNvPr>
          <p:cNvSpPr>
            <a:spLocks noGrp="1" noChangeArrowheads="1"/>
          </p:cNvSpPr>
          <p:nvPr>
            <p:ph type="sldNum" sz="quarter" idx="12"/>
          </p:nvPr>
        </p:nvSpPr>
        <p:spPr>
          <a:ln/>
        </p:spPr>
        <p:txBody>
          <a:bodyPr/>
          <a:lstStyle>
            <a:lvl1pPr>
              <a:defRPr/>
            </a:lvl1pPr>
          </a:lstStyle>
          <a:p>
            <a:fld id="{1FA74134-B3B5-484C-98ED-F64C6DA99315}" type="slidenum">
              <a:rPr lang="en-US" altLang="en-US"/>
              <a:pPr/>
              <a:t>‹#›</a:t>
            </a:fld>
            <a:endParaRPr lang="en-US" altLang="en-US" dirty="0"/>
          </a:p>
        </p:txBody>
      </p:sp>
    </p:spTree>
    <p:extLst>
      <p:ext uri="{BB962C8B-B14F-4D97-AF65-F5344CB8AC3E}">
        <p14:creationId xmlns:p14="http://schemas.microsoft.com/office/powerpoint/2010/main" val="2957491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04100F9-A930-2FFE-0964-D9CB1E6582E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AE0FF2DC-26DD-65BC-C5C4-64F69872F39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176174DC-113A-C709-150A-3E1436216B8C}"/>
              </a:ext>
            </a:extLst>
          </p:cNvPr>
          <p:cNvSpPr>
            <a:spLocks noGrp="1" noChangeArrowheads="1"/>
          </p:cNvSpPr>
          <p:nvPr>
            <p:ph type="sldNum" sz="quarter" idx="12"/>
          </p:nvPr>
        </p:nvSpPr>
        <p:spPr>
          <a:ln/>
        </p:spPr>
        <p:txBody>
          <a:bodyPr/>
          <a:lstStyle>
            <a:lvl1pPr>
              <a:defRPr/>
            </a:lvl1pPr>
          </a:lstStyle>
          <a:p>
            <a:fld id="{C308AC10-F164-0D47-BA24-C3B417758399}" type="slidenum">
              <a:rPr lang="en-US" altLang="en-US"/>
              <a:pPr/>
              <a:t>‹#›</a:t>
            </a:fld>
            <a:endParaRPr lang="en-US" altLang="en-US" dirty="0"/>
          </a:p>
        </p:txBody>
      </p:sp>
    </p:spTree>
    <p:extLst>
      <p:ext uri="{BB962C8B-B14F-4D97-AF65-F5344CB8AC3E}">
        <p14:creationId xmlns:p14="http://schemas.microsoft.com/office/powerpoint/2010/main" val="1157216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3125"/>
            <a:ext cx="962660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1439525" y="873125"/>
            <a:ext cx="163576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63675" y="4592638"/>
            <a:ext cx="962660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028149E-8198-8530-2CA4-13E0FEB0473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91E5D1FB-933E-F4A5-1B36-31513D93469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6A374E27-8598-2B86-446E-F07E4688E271}"/>
              </a:ext>
            </a:extLst>
          </p:cNvPr>
          <p:cNvSpPr>
            <a:spLocks noGrp="1" noChangeArrowheads="1"/>
          </p:cNvSpPr>
          <p:nvPr>
            <p:ph type="sldNum" sz="quarter" idx="12"/>
          </p:nvPr>
        </p:nvSpPr>
        <p:spPr>
          <a:ln/>
        </p:spPr>
        <p:txBody>
          <a:bodyPr/>
          <a:lstStyle>
            <a:lvl1pPr>
              <a:defRPr/>
            </a:lvl1pPr>
          </a:lstStyle>
          <a:p>
            <a:fld id="{70549A9B-623D-B24A-9528-05F564546466}" type="slidenum">
              <a:rPr lang="en-US" altLang="en-US"/>
              <a:pPr/>
              <a:t>‹#›</a:t>
            </a:fld>
            <a:endParaRPr lang="en-US" altLang="en-US" dirty="0"/>
          </a:p>
        </p:txBody>
      </p:sp>
    </p:spTree>
    <p:extLst>
      <p:ext uri="{BB962C8B-B14F-4D97-AF65-F5344CB8AC3E}">
        <p14:creationId xmlns:p14="http://schemas.microsoft.com/office/powerpoint/2010/main" val="2804747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35638" y="15362238"/>
            <a:ext cx="17556162"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5735638" y="1960563"/>
            <a:ext cx="17556162"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5735638" y="17175163"/>
            <a:ext cx="17556162"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298C9BA-EF35-2307-4E66-87E9C64B9551}"/>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40216DB5-ABF8-9DF1-0D96-4C4CB1CCDD4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9FC66D53-88E6-43CB-08B0-911E48251517}"/>
              </a:ext>
            </a:extLst>
          </p:cNvPr>
          <p:cNvSpPr>
            <a:spLocks noGrp="1" noChangeArrowheads="1"/>
          </p:cNvSpPr>
          <p:nvPr>
            <p:ph type="sldNum" sz="quarter" idx="12"/>
          </p:nvPr>
        </p:nvSpPr>
        <p:spPr>
          <a:ln/>
        </p:spPr>
        <p:txBody>
          <a:bodyPr/>
          <a:lstStyle>
            <a:lvl1pPr>
              <a:defRPr/>
            </a:lvl1pPr>
          </a:lstStyle>
          <a:p>
            <a:fld id="{414E7BAC-FB27-CF46-AE4F-954894A4B1DB}" type="slidenum">
              <a:rPr lang="en-US" altLang="en-US"/>
              <a:pPr/>
              <a:t>‹#›</a:t>
            </a:fld>
            <a:endParaRPr lang="en-US" altLang="en-US" dirty="0"/>
          </a:p>
        </p:txBody>
      </p:sp>
    </p:spTree>
    <p:extLst>
      <p:ext uri="{BB962C8B-B14F-4D97-AF65-F5344CB8AC3E}">
        <p14:creationId xmlns:p14="http://schemas.microsoft.com/office/powerpoint/2010/main" val="200537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00F82EA-4235-C570-36F1-D74EC7000B4D}"/>
              </a:ext>
            </a:extLst>
          </p:cNvPr>
          <p:cNvSpPr>
            <a:spLocks noGrp="1" noChangeArrowheads="1"/>
          </p:cNvSpPr>
          <p:nvPr>
            <p:ph type="title"/>
          </p:nvPr>
        </p:nvSpPr>
        <p:spPr bwMode="auto">
          <a:xfrm>
            <a:off x="2195513" y="1951038"/>
            <a:ext cx="248697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EE7DD99-5446-D252-E3D2-27D9787B87D9}"/>
              </a:ext>
            </a:extLst>
          </p:cNvPr>
          <p:cNvSpPr>
            <a:spLocks noGrp="1" noChangeArrowheads="1"/>
          </p:cNvSpPr>
          <p:nvPr>
            <p:ph type="body" idx="1"/>
          </p:nvPr>
        </p:nvSpPr>
        <p:spPr bwMode="auto">
          <a:xfrm>
            <a:off x="2195513" y="6338888"/>
            <a:ext cx="24869775" cy="131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11C0484E-6DC8-97AE-F492-190B29982DBA}"/>
              </a:ext>
            </a:extLst>
          </p:cNvPr>
          <p:cNvSpPr>
            <a:spLocks noGrp="1" noChangeArrowheads="1"/>
          </p:cNvSpPr>
          <p:nvPr>
            <p:ph type="dt" sz="half" idx="2"/>
          </p:nvPr>
        </p:nvSpPr>
        <p:spPr bwMode="auto">
          <a:xfrm>
            <a:off x="2195513"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eaLnBrk="0" hangingPunct="0">
              <a:defRPr sz="4500">
                <a:latin typeface="Arial" charset="0"/>
                <a:ea typeface="ＭＳ Ｐゴシック" charset="-128"/>
                <a:cs typeface="ＭＳ Ｐゴシック" charset="-128"/>
              </a:defRPr>
            </a:lvl1pPr>
          </a:lstStyle>
          <a:p>
            <a:pPr>
              <a:defRPr/>
            </a:pPr>
            <a:endParaRPr lang="en-US" dirty="0"/>
          </a:p>
        </p:txBody>
      </p:sp>
      <p:sp>
        <p:nvSpPr>
          <p:cNvPr id="1029" name="Rectangle 5">
            <a:extLst>
              <a:ext uri="{FF2B5EF4-FFF2-40B4-BE49-F238E27FC236}">
                <a16:creationId xmlns:a16="http://schemas.microsoft.com/office/drawing/2014/main" id="{C3C337A5-DFB9-3528-1B90-A9E753EF6A07}"/>
              </a:ext>
            </a:extLst>
          </p:cNvPr>
          <p:cNvSpPr>
            <a:spLocks noGrp="1" noChangeArrowheads="1"/>
          </p:cNvSpPr>
          <p:nvPr>
            <p:ph type="ftr" sz="quarter" idx="3"/>
          </p:nvPr>
        </p:nvSpPr>
        <p:spPr bwMode="auto">
          <a:xfrm>
            <a:off x="9996488" y="19994563"/>
            <a:ext cx="9267825"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ctr" eaLnBrk="0" hangingPunct="0">
              <a:defRPr sz="4500">
                <a:latin typeface="Arial" charset="0"/>
                <a:ea typeface="ＭＳ Ｐゴシック" charset="-128"/>
                <a:cs typeface="ＭＳ Ｐゴシック" charset="-128"/>
              </a:defRPr>
            </a:lvl1pPr>
          </a:lstStyle>
          <a:p>
            <a:pPr>
              <a:defRPr/>
            </a:pPr>
            <a:endParaRPr lang="en-US" dirty="0"/>
          </a:p>
        </p:txBody>
      </p:sp>
      <p:sp>
        <p:nvSpPr>
          <p:cNvPr id="1030" name="Rectangle 6">
            <a:extLst>
              <a:ext uri="{FF2B5EF4-FFF2-40B4-BE49-F238E27FC236}">
                <a16:creationId xmlns:a16="http://schemas.microsoft.com/office/drawing/2014/main" id="{85BBECBB-9195-E001-31F9-F4B19F9384B2}"/>
              </a:ext>
            </a:extLst>
          </p:cNvPr>
          <p:cNvSpPr>
            <a:spLocks noGrp="1" noChangeArrowheads="1"/>
          </p:cNvSpPr>
          <p:nvPr>
            <p:ph type="sldNum" sz="quarter" idx="4"/>
          </p:nvPr>
        </p:nvSpPr>
        <p:spPr bwMode="auto">
          <a:xfrm>
            <a:off x="20969288"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r">
              <a:defRPr sz="4500"/>
            </a:lvl1pPr>
          </a:lstStyle>
          <a:p>
            <a:fld id="{E5B4DA09-769E-5348-B17D-4CDFFE66794A}"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925763" rtl="0" eaLnBrk="0" fontAlgn="base" hangingPunct="0">
        <a:spcBef>
          <a:spcPct val="0"/>
        </a:spcBef>
        <a:spcAft>
          <a:spcPct val="0"/>
        </a:spcAft>
        <a:defRPr sz="14100">
          <a:solidFill>
            <a:schemeClr val="tx2"/>
          </a:solidFill>
          <a:latin typeface="+mj-lt"/>
          <a:ea typeface="MS PGothic" panose="020B0600070205080204" pitchFamily="34" charset="-128"/>
          <a:cs typeface="+mj-cs"/>
        </a:defRPr>
      </a:lvl1pPr>
      <a:lvl2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2pPr>
      <a:lvl3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3pPr>
      <a:lvl4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4pPr>
      <a:lvl5pPr algn="ctr" defTabSz="2925763" rtl="0" eaLnBrk="0" fontAlgn="base" hangingPunct="0">
        <a:spcBef>
          <a:spcPct val="0"/>
        </a:spcBef>
        <a:spcAft>
          <a:spcPct val="0"/>
        </a:spcAft>
        <a:defRPr sz="14100">
          <a:solidFill>
            <a:schemeClr val="tx2"/>
          </a:solidFill>
          <a:latin typeface="Arial" pitchFamily="-112" charset="0"/>
          <a:ea typeface="MS PGothic" panose="020B0600070205080204" pitchFamily="34" charset="-128"/>
          <a:cs typeface="ＭＳ Ｐゴシック" pitchFamily="-112" charset="-128"/>
        </a:defRPr>
      </a:lvl5pPr>
      <a:lvl6pPr marL="4572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6pPr>
      <a:lvl7pPr marL="9144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7pPr>
      <a:lvl8pPr marL="13716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8pPr>
      <a:lvl9pPr marL="18288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9pPr>
    </p:titleStyle>
    <p:bodyStyle>
      <a:lvl1pPr marL="1096963" indent="-1096963" algn="l" defTabSz="2925763" rtl="0" eaLnBrk="0" fontAlgn="base" hangingPunct="0">
        <a:spcBef>
          <a:spcPct val="20000"/>
        </a:spcBef>
        <a:spcAft>
          <a:spcPct val="0"/>
        </a:spcAft>
        <a:buChar char="•"/>
        <a:defRPr sz="10300">
          <a:solidFill>
            <a:schemeClr val="tx1"/>
          </a:solidFill>
          <a:latin typeface="+mn-lt"/>
          <a:ea typeface="MS PGothic" panose="020B0600070205080204" pitchFamily="34" charset="-128"/>
          <a:cs typeface="MS PGothic" panose="020B0600070205080204" pitchFamily="34" charset="-128"/>
        </a:defRPr>
      </a:lvl1pPr>
      <a:lvl2pPr marL="2376488" indent="-914400" algn="l" defTabSz="2925763" rtl="0" eaLnBrk="0" fontAlgn="base" hangingPunct="0">
        <a:spcBef>
          <a:spcPct val="20000"/>
        </a:spcBef>
        <a:spcAft>
          <a:spcPct val="0"/>
        </a:spcAft>
        <a:buChar char="–"/>
        <a:defRPr sz="8900">
          <a:solidFill>
            <a:schemeClr val="tx1"/>
          </a:solidFill>
          <a:latin typeface="+mn-lt"/>
          <a:ea typeface="MS PGothic" panose="020B0600070205080204" pitchFamily="34" charset="-128"/>
        </a:defRPr>
      </a:lvl2pPr>
      <a:lvl3pPr marL="3657600" indent="-731838" algn="l" defTabSz="2925763" rtl="0" eaLnBrk="0" fontAlgn="base" hangingPunct="0">
        <a:spcBef>
          <a:spcPct val="20000"/>
        </a:spcBef>
        <a:spcAft>
          <a:spcPct val="0"/>
        </a:spcAft>
        <a:buChar char="•"/>
        <a:defRPr sz="7700">
          <a:solidFill>
            <a:schemeClr val="tx1"/>
          </a:solidFill>
          <a:latin typeface="+mn-lt"/>
          <a:ea typeface="MS PGothic" panose="020B0600070205080204" pitchFamily="34" charset="-128"/>
          <a:cs typeface="Geneva" charset="-128"/>
        </a:defRPr>
      </a:lvl3pPr>
      <a:lvl4pPr marL="5119688" indent="-731838" algn="l" defTabSz="2925763" rtl="0" eaLnBrk="0" fontAlgn="base" hangingPunct="0">
        <a:spcBef>
          <a:spcPct val="20000"/>
        </a:spcBef>
        <a:spcAft>
          <a:spcPct val="0"/>
        </a:spcAft>
        <a:buChar char="–"/>
        <a:defRPr sz="6400">
          <a:solidFill>
            <a:schemeClr val="tx1"/>
          </a:solidFill>
          <a:latin typeface="+mn-lt"/>
          <a:ea typeface="Geneva" charset="-128"/>
          <a:cs typeface="Geneva" charset="0"/>
        </a:defRPr>
      </a:lvl4pPr>
      <a:lvl5pPr marL="6583363" indent="-731838" algn="l" defTabSz="2925763" rtl="0" eaLnBrk="0" fontAlgn="base" hangingPunct="0">
        <a:spcBef>
          <a:spcPct val="20000"/>
        </a:spcBef>
        <a:spcAft>
          <a:spcPct val="0"/>
        </a:spcAft>
        <a:buChar char="»"/>
        <a:defRPr sz="6400">
          <a:solidFill>
            <a:schemeClr val="tx1"/>
          </a:solidFill>
          <a:latin typeface="+mn-lt"/>
          <a:ea typeface="MS PGothic" panose="020B0600070205080204" pitchFamily="34" charset="-128"/>
          <a:cs typeface="MS PGothic" panose="020B0600070205080204" pitchFamily="34" charset="-128"/>
        </a:defRPr>
      </a:lvl5pPr>
      <a:lvl6pPr marL="7040563" indent="-731838" algn="l" defTabSz="2925763" rtl="0" fontAlgn="base">
        <a:spcBef>
          <a:spcPct val="20000"/>
        </a:spcBef>
        <a:spcAft>
          <a:spcPct val="0"/>
        </a:spcAft>
        <a:buChar char="»"/>
        <a:defRPr sz="6400">
          <a:solidFill>
            <a:schemeClr val="tx1"/>
          </a:solidFill>
          <a:latin typeface="+mn-lt"/>
          <a:ea typeface="+mn-ea"/>
        </a:defRPr>
      </a:lvl6pPr>
      <a:lvl7pPr marL="7497763" indent="-731838" algn="l" defTabSz="2925763" rtl="0" fontAlgn="base">
        <a:spcBef>
          <a:spcPct val="20000"/>
        </a:spcBef>
        <a:spcAft>
          <a:spcPct val="0"/>
        </a:spcAft>
        <a:buChar char="»"/>
        <a:defRPr sz="6400">
          <a:solidFill>
            <a:schemeClr val="tx1"/>
          </a:solidFill>
          <a:latin typeface="+mn-lt"/>
          <a:ea typeface="+mn-ea"/>
        </a:defRPr>
      </a:lvl7pPr>
      <a:lvl8pPr marL="7954963" indent="-731838" algn="l" defTabSz="2925763" rtl="0" fontAlgn="base">
        <a:spcBef>
          <a:spcPct val="20000"/>
        </a:spcBef>
        <a:spcAft>
          <a:spcPct val="0"/>
        </a:spcAft>
        <a:buChar char="»"/>
        <a:defRPr sz="6400">
          <a:solidFill>
            <a:schemeClr val="tx1"/>
          </a:solidFill>
          <a:latin typeface="+mn-lt"/>
          <a:ea typeface="+mn-ea"/>
        </a:defRPr>
      </a:lvl8pPr>
      <a:lvl9pPr marL="8412163" indent="-731838" algn="l" defTabSz="2925763" rtl="0" fontAlgn="base">
        <a:spcBef>
          <a:spcPct val="20000"/>
        </a:spcBef>
        <a:spcAft>
          <a:spcPct val="0"/>
        </a:spcAft>
        <a:buChar char="»"/>
        <a:defRPr sz="64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a:extLst>
              <a:ext uri="{FF2B5EF4-FFF2-40B4-BE49-F238E27FC236}">
                <a16:creationId xmlns:a16="http://schemas.microsoft.com/office/drawing/2014/main" id="{D4F7AFFC-D220-A3F8-BCCC-2961601572BE}"/>
              </a:ext>
            </a:extLst>
          </p:cNvPr>
          <p:cNvSpPr txBox="1">
            <a:spLocks noChangeArrowheads="1"/>
          </p:cNvSpPr>
          <p:nvPr/>
        </p:nvSpPr>
        <p:spPr bwMode="auto">
          <a:xfrm>
            <a:off x="790575" y="3947946"/>
            <a:ext cx="6209678" cy="784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nSpc>
                <a:spcPct val="30000"/>
              </a:lnSpc>
              <a:spcBef>
                <a:spcPct val="0"/>
              </a:spcBef>
              <a:buFontTx/>
              <a:buNone/>
            </a:pPr>
            <a:endParaRPr lang="en-US" altLang="en-US" sz="1900" dirty="0">
              <a:solidFill>
                <a:srgbClr val="97103B"/>
              </a:solidFill>
            </a:endParaRPr>
          </a:p>
          <a:p>
            <a:pPr>
              <a:spcBef>
                <a:spcPct val="0"/>
              </a:spcBef>
              <a:buFontTx/>
              <a:buNone/>
            </a:pPr>
            <a:r>
              <a:rPr lang="en-US" altLang="en-US" sz="2400" dirty="0"/>
              <a:t>The Undergraduate Survivorship Research Internship establish in 2009 bridges students with cancer survivorship through our internship program. Under a collaborative agreement, 84 students from undergraduate programs in Health attending Texas A&amp;M University, Houston Main Campus, and Notre Dame from Summer 2009 to Spring 2023 participated in the Internship Program to complete 160 training hours each.</a:t>
            </a:r>
          </a:p>
          <a:p>
            <a:pPr>
              <a:spcBef>
                <a:spcPct val="0"/>
              </a:spcBef>
              <a:buFontTx/>
              <a:buNone/>
            </a:pPr>
            <a:endParaRPr lang="en-US" altLang="en-US" sz="2400" dirty="0"/>
          </a:p>
          <a:p>
            <a:pPr>
              <a:spcBef>
                <a:spcPct val="0"/>
              </a:spcBef>
              <a:buFontTx/>
              <a:buNone/>
            </a:pPr>
            <a:r>
              <a:rPr lang="en-US" altLang="en-US" sz="2400" dirty="0"/>
              <a:t>Undergraduate and graduate students receive 3.0 academic credit hours for their work in the areas of medical record abstracting, data sources, survey methodology, and study design. We prioritize recruiting students from underrepresented minority groups and have been successful in this effort. The program adapted to COVID-19 challenges turning to remote opportunities to continue providing training for our students. </a:t>
            </a:r>
          </a:p>
        </p:txBody>
      </p:sp>
      <p:sp>
        <p:nvSpPr>
          <p:cNvPr id="3075" name="Text Box 109">
            <a:extLst>
              <a:ext uri="{FF2B5EF4-FFF2-40B4-BE49-F238E27FC236}">
                <a16:creationId xmlns:a16="http://schemas.microsoft.com/office/drawing/2014/main" id="{65244EAE-ECF4-E11E-E38E-E278F23BEEA3}"/>
              </a:ext>
            </a:extLst>
          </p:cNvPr>
          <p:cNvSpPr txBox="1">
            <a:spLocks noChangeArrowheads="1"/>
          </p:cNvSpPr>
          <p:nvPr/>
        </p:nvSpPr>
        <p:spPr bwMode="auto">
          <a:xfrm>
            <a:off x="21234989" y="17247881"/>
            <a:ext cx="58531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FF0000"/>
                </a:solidFill>
                <a:latin typeface="Arial Black" panose="020B0604020202020204" pitchFamily="34" charset="0"/>
              </a:rPr>
              <a:t>Acknowledgements</a:t>
            </a:r>
          </a:p>
          <a:p>
            <a:pPr>
              <a:lnSpc>
                <a:spcPct val="30000"/>
              </a:lnSpc>
              <a:spcBef>
                <a:spcPct val="0"/>
              </a:spcBef>
              <a:buFontTx/>
              <a:buNone/>
            </a:pPr>
            <a:endParaRPr lang="en-US" altLang="en-US" sz="3100" dirty="0"/>
          </a:p>
        </p:txBody>
      </p:sp>
      <p:sp>
        <p:nvSpPr>
          <p:cNvPr id="3076" name="Text Box 110">
            <a:extLst>
              <a:ext uri="{FF2B5EF4-FFF2-40B4-BE49-F238E27FC236}">
                <a16:creationId xmlns:a16="http://schemas.microsoft.com/office/drawing/2014/main" id="{B319CD9A-1457-91C2-B836-8C6A1565282C}"/>
              </a:ext>
            </a:extLst>
          </p:cNvPr>
          <p:cNvSpPr txBox="1">
            <a:spLocks noChangeArrowheads="1"/>
          </p:cNvSpPr>
          <p:nvPr/>
        </p:nvSpPr>
        <p:spPr bwMode="auto">
          <a:xfrm>
            <a:off x="21224850" y="19409621"/>
            <a:ext cx="7642202" cy="215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FF0000"/>
                </a:solidFill>
                <a:latin typeface="Arial Black" panose="020B0604020202020204" pitchFamily="34" charset="0"/>
              </a:rPr>
              <a:t>References</a:t>
            </a:r>
          </a:p>
          <a:p>
            <a:pPr>
              <a:lnSpc>
                <a:spcPct val="30000"/>
              </a:lnSpc>
              <a:spcBef>
                <a:spcPct val="0"/>
              </a:spcBef>
              <a:buFontTx/>
              <a:buNone/>
            </a:pPr>
            <a:endParaRPr lang="en-US" altLang="en-US" sz="1300" dirty="0">
              <a:solidFill>
                <a:srgbClr val="97103B"/>
              </a:solidFill>
            </a:endParaRPr>
          </a:p>
          <a:p>
            <a:pPr marL="342900" indent="-342900">
              <a:spcBef>
                <a:spcPts val="600"/>
              </a:spcBef>
              <a:buFontTx/>
              <a:buAutoNum type="arabicPeriod"/>
            </a:pPr>
            <a:r>
              <a:rPr lang="en-US" altLang="en-US" sz="2400" dirty="0">
                <a:cs typeface="Microsoft Sans Serif" panose="020B0604020202020204" pitchFamily="34" charset="0"/>
              </a:rPr>
              <a:t>MD Anderson Office of Cancer Survivorship</a:t>
            </a:r>
          </a:p>
          <a:p>
            <a:pPr marL="342900" indent="-342900">
              <a:spcBef>
                <a:spcPts val="600"/>
              </a:spcBef>
              <a:buFontTx/>
              <a:buAutoNum type="arabicPeriod"/>
            </a:pPr>
            <a:r>
              <a:rPr lang="en-US" altLang="en-US" sz="2400" dirty="0">
                <a:cs typeface="Microsoft Sans Serif" panose="020B0604020202020204" pitchFamily="34" charset="0"/>
              </a:rPr>
              <a:t>This work is supported by funds from the University Cancer Foundation at the University of Texas MD Anderson Cancer Center</a:t>
            </a:r>
          </a:p>
        </p:txBody>
      </p:sp>
      <p:sp>
        <p:nvSpPr>
          <p:cNvPr id="3077" name="Line 120">
            <a:extLst>
              <a:ext uri="{FF2B5EF4-FFF2-40B4-BE49-F238E27FC236}">
                <a16:creationId xmlns:a16="http://schemas.microsoft.com/office/drawing/2014/main" id="{4BFA94CE-41A2-D023-78DD-D428349AAA95}"/>
              </a:ext>
            </a:extLst>
          </p:cNvPr>
          <p:cNvSpPr>
            <a:spLocks noChangeShapeType="1"/>
          </p:cNvSpPr>
          <p:nvPr/>
        </p:nvSpPr>
        <p:spPr bwMode="auto">
          <a:xfrm>
            <a:off x="7564438" y="3732213"/>
            <a:ext cx="11112" cy="1761648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78" name="Line 122">
            <a:extLst>
              <a:ext uri="{FF2B5EF4-FFF2-40B4-BE49-F238E27FC236}">
                <a16:creationId xmlns:a16="http://schemas.microsoft.com/office/drawing/2014/main" id="{06238247-EA5C-FBFD-3952-C2116B53C980}"/>
              </a:ext>
            </a:extLst>
          </p:cNvPr>
          <p:cNvSpPr>
            <a:spLocks noChangeShapeType="1"/>
          </p:cNvSpPr>
          <p:nvPr/>
        </p:nvSpPr>
        <p:spPr bwMode="auto">
          <a:xfrm>
            <a:off x="20886738" y="3770313"/>
            <a:ext cx="0" cy="1761648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79" name="Text Box 16">
            <a:extLst>
              <a:ext uri="{FF2B5EF4-FFF2-40B4-BE49-F238E27FC236}">
                <a16:creationId xmlns:a16="http://schemas.microsoft.com/office/drawing/2014/main" id="{E8D5F725-EB4F-6386-745A-BDE76A419206}"/>
              </a:ext>
            </a:extLst>
          </p:cNvPr>
          <p:cNvSpPr txBox="1">
            <a:spLocks noChangeArrowheads="1"/>
          </p:cNvSpPr>
          <p:nvPr/>
        </p:nvSpPr>
        <p:spPr bwMode="auto">
          <a:xfrm>
            <a:off x="3522663" y="487363"/>
            <a:ext cx="2133282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nSpc>
                <a:spcPts val="4100"/>
              </a:lnSpc>
              <a:spcBef>
                <a:spcPct val="0"/>
              </a:spcBef>
              <a:buFontTx/>
              <a:buNone/>
            </a:pPr>
            <a:r>
              <a:rPr lang="en-US" altLang="en-US" sz="4400" b="1" dirty="0">
                <a:solidFill>
                  <a:schemeClr val="bg1"/>
                </a:solidFill>
              </a:rPr>
              <a:t>Title of the Poster Presentation Goes Here</a:t>
            </a:r>
          </a:p>
          <a:p>
            <a:pPr>
              <a:lnSpc>
                <a:spcPts val="4100"/>
              </a:lnSpc>
              <a:spcBef>
                <a:spcPct val="0"/>
              </a:spcBef>
              <a:spcAft>
                <a:spcPts val="19800"/>
              </a:spcAft>
              <a:buFontTx/>
              <a:buNone/>
            </a:pPr>
            <a:r>
              <a:rPr lang="en-US" altLang="en-US" sz="2600" b="1" dirty="0">
                <a:solidFill>
                  <a:schemeClr val="bg1"/>
                </a:solidFill>
              </a:rPr>
              <a:t>Authors of the Poster Presentation Goes Here</a:t>
            </a:r>
            <a:br>
              <a:rPr lang="en-US" altLang="en-US" sz="3900" b="1" dirty="0">
                <a:solidFill>
                  <a:schemeClr val="bg1"/>
                </a:solidFill>
              </a:rPr>
            </a:br>
            <a:r>
              <a:rPr lang="en-US" altLang="en-US" sz="2200" b="1" dirty="0">
                <a:solidFill>
                  <a:srgbClr val="FFFFFF"/>
                </a:solidFill>
                <a:cs typeface="Arial" panose="020B0604020202020204" pitchFamily="34" charset="0"/>
              </a:rPr>
              <a:t>Institutional and/or Graduate School of Biomedical Sciences Affiliation Goes Here </a:t>
            </a:r>
            <a:endParaRPr lang="en-US" altLang="en-US" sz="2200" b="1" dirty="0">
              <a:solidFill>
                <a:schemeClr val="bg1"/>
              </a:solidFill>
              <a:cs typeface="Arial" panose="020B0604020202020204" pitchFamily="34" charset="0"/>
            </a:endParaRPr>
          </a:p>
        </p:txBody>
      </p:sp>
      <p:pic>
        <p:nvPicPr>
          <p:cNvPr id="3080" name="Picture 119" descr="MDAnderson Master Logo_Texas_V_Tagline_RGB REV.png">
            <a:extLst>
              <a:ext uri="{FF2B5EF4-FFF2-40B4-BE49-F238E27FC236}">
                <a16:creationId xmlns:a16="http://schemas.microsoft.com/office/drawing/2014/main" id="{D464E387-BEDD-208A-81C2-2DA7BBF867B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5844500" y="649288"/>
            <a:ext cx="2711450"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Text Box 3">
            <a:extLst>
              <a:ext uri="{FF2B5EF4-FFF2-40B4-BE49-F238E27FC236}">
                <a16:creationId xmlns:a16="http://schemas.microsoft.com/office/drawing/2014/main" id="{67F30AAD-27AC-A61E-130C-A6ACC89EEA0C}"/>
              </a:ext>
            </a:extLst>
          </p:cNvPr>
          <p:cNvSpPr txBox="1">
            <a:spLocks noChangeArrowheads="1"/>
          </p:cNvSpPr>
          <p:nvPr/>
        </p:nvSpPr>
        <p:spPr bwMode="auto">
          <a:xfrm>
            <a:off x="848267" y="12586600"/>
            <a:ext cx="5889626" cy="858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30000"/>
              </a:lnSpc>
              <a:defRPr/>
            </a:pPr>
            <a:endParaRPr lang="en-US" altLang="en-US" sz="1900" dirty="0">
              <a:solidFill>
                <a:srgbClr val="97103B"/>
              </a:solidFill>
            </a:endParaRPr>
          </a:p>
          <a:p>
            <a:pPr>
              <a:defRPr/>
            </a:pPr>
            <a:r>
              <a:rPr lang="en-US" altLang="en-US" dirty="0"/>
              <a:t>The internship targets the following learning experiences:   </a:t>
            </a:r>
          </a:p>
          <a:p>
            <a:pPr>
              <a:defRPr/>
            </a:pPr>
            <a:endParaRPr lang="en-US" altLang="en-US" dirty="0"/>
          </a:p>
          <a:p>
            <a:pPr marL="342901" indent="-342901">
              <a:buFont typeface="Wingdings" panose="05000000000000000000" pitchFamily="2" charset="2"/>
              <a:buChar char="Ø"/>
              <a:defRPr/>
            </a:pPr>
            <a:r>
              <a:rPr lang="en-US" altLang="en-US" dirty="0"/>
              <a:t>Learn to attend regular meetings and online courses and trainings remotely via Zoom or Skype on designated dates.</a:t>
            </a:r>
          </a:p>
          <a:p>
            <a:pPr marL="342901" indent="-342901">
              <a:buFont typeface="Wingdings" panose="05000000000000000000" pitchFamily="2" charset="2"/>
              <a:buChar char="Ø"/>
              <a:defRPr/>
            </a:pPr>
            <a:endParaRPr lang="en-US" altLang="en-US" dirty="0"/>
          </a:p>
          <a:p>
            <a:pPr marL="342901" indent="-342901">
              <a:buFont typeface="Wingdings" panose="05000000000000000000" pitchFamily="2" charset="2"/>
              <a:buChar char="Ø"/>
              <a:defRPr/>
            </a:pPr>
            <a:r>
              <a:rPr lang="en-US" altLang="en-US" dirty="0"/>
              <a:t>Provide trainee with an orientation and overview of the Office of Cancer Survivorship.</a:t>
            </a:r>
          </a:p>
          <a:p>
            <a:pPr marL="342901" indent="-342901">
              <a:buFont typeface="Wingdings" panose="05000000000000000000" pitchFamily="2" charset="2"/>
              <a:buChar char="Ø"/>
              <a:defRPr/>
            </a:pPr>
            <a:endParaRPr lang="en-US" altLang="en-US" dirty="0"/>
          </a:p>
          <a:p>
            <a:pPr marL="342901" indent="-342901">
              <a:buFont typeface="Wingdings" panose="05000000000000000000" pitchFamily="2" charset="2"/>
              <a:buChar char="Ø"/>
              <a:defRPr/>
            </a:pPr>
            <a:r>
              <a:rPr lang="en-US" altLang="en-US" dirty="0"/>
              <a:t>Attend weekly one-on-one Zoom meetings with mentor to discuss status of research assignments and receive guidance.</a:t>
            </a:r>
          </a:p>
          <a:p>
            <a:pPr marL="342901" indent="-342901">
              <a:buFont typeface="Wingdings" panose="05000000000000000000" pitchFamily="2" charset="2"/>
              <a:buChar char="Ø"/>
              <a:defRPr/>
            </a:pPr>
            <a:endParaRPr lang="en-US" altLang="en-US" dirty="0"/>
          </a:p>
          <a:p>
            <a:pPr marL="342901" indent="-342901">
              <a:buFont typeface="Wingdings" panose="05000000000000000000" pitchFamily="2" charset="2"/>
              <a:buChar char="Ø"/>
              <a:defRPr/>
            </a:pPr>
            <a:r>
              <a:rPr lang="en-US" altLang="en-US" dirty="0"/>
              <a:t>Assist the faculty mentor and team remotely with any specific research project activities via Zoom or Teams.</a:t>
            </a:r>
          </a:p>
          <a:p>
            <a:pPr marL="342901" indent="-342901">
              <a:buFont typeface="Wingdings" panose="05000000000000000000" pitchFamily="2" charset="2"/>
              <a:buChar char="Ø"/>
              <a:defRPr/>
            </a:pPr>
            <a:endParaRPr lang="en-US" altLang="en-US" dirty="0"/>
          </a:p>
          <a:p>
            <a:pPr marL="342901" indent="-342901">
              <a:buFont typeface="Wingdings" panose="05000000000000000000" pitchFamily="2" charset="2"/>
              <a:buChar char="Ø"/>
              <a:defRPr/>
            </a:pPr>
            <a:r>
              <a:rPr lang="en-US" altLang="en-US" dirty="0"/>
              <a:t>Conduct a presentation virtually before the appointment ends to the mentor and Office of Cancer Survivorship team.</a:t>
            </a:r>
          </a:p>
        </p:txBody>
      </p:sp>
      <p:sp>
        <p:nvSpPr>
          <p:cNvPr id="3082" name="Text Box 110">
            <a:extLst>
              <a:ext uri="{FF2B5EF4-FFF2-40B4-BE49-F238E27FC236}">
                <a16:creationId xmlns:a16="http://schemas.microsoft.com/office/drawing/2014/main" id="{2D51A8FB-BCDE-C853-3336-E76716E426F5}"/>
              </a:ext>
            </a:extLst>
          </p:cNvPr>
          <p:cNvSpPr txBox="1">
            <a:spLocks noChangeArrowheads="1"/>
          </p:cNvSpPr>
          <p:nvPr/>
        </p:nvSpPr>
        <p:spPr bwMode="auto">
          <a:xfrm>
            <a:off x="21147046" y="6696732"/>
            <a:ext cx="7889368" cy="5599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nSpc>
                <a:spcPct val="30000"/>
              </a:lnSpc>
              <a:spcBef>
                <a:spcPct val="0"/>
              </a:spcBef>
              <a:buFontTx/>
              <a:buNone/>
            </a:pPr>
            <a:endParaRPr lang="en-US" altLang="en-US" sz="1300" dirty="0">
              <a:solidFill>
                <a:srgbClr val="97103B"/>
              </a:solidFill>
            </a:endParaRPr>
          </a:p>
          <a:p>
            <a:pPr>
              <a:spcBef>
                <a:spcPct val="0"/>
              </a:spcBef>
              <a:buNone/>
            </a:pPr>
            <a:r>
              <a:rPr lang="en-US" altLang="en-US" sz="2400" dirty="0"/>
              <a:t>Goals of the program include student’s ability to:</a:t>
            </a:r>
          </a:p>
          <a:p>
            <a:pPr>
              <a:spcBef>
                <a:spcPct val="0"/>
              </a:spcBef>
              <a:buFont typeface="Wingdings" pitchFamily="2" charset="2"/>
              <a:buChar char="Ø"/>
            </a:pPr>
            <a:r>
              <a:rPr lang="en-US" altLang="en-US" sz="2400" dirty="0"/>
              <a:t>Learn how to write a reach manuscript and create research figures, diagrams, tables, and  reference databases using EndNote.</a:t>
            </a:r>
          </a:p>
          <a:p>
            <a:pPr>
              <a:spcBef>
                <a:spcPct val="0"/>
              </a:spcBef>
              <a:buFont typeface="Wingdings" pitchFamily="2" charset="2"/>
              <a:buChar char="Ø"/>
            </a:pPr>
            <a:r>
              <a:rPr lang="en-US" altLang="en-US" sz="2400" dirty="0"/>
              <a:t>Develop an understanding of data management.</a:t>
            </a:r>
          </a:p>
          <a:p>
            <a:pPr>
              <a:spcBef>
                <a:spcPct val="0"/>
              </a:spcBef>
              <a:buFont typeface="Wingdings" pitchFamily="2" charset="2"/>
              <a:buChar char="Ø"/>
            </a:pPr>
            <a:r>
              <a:rPr lang="en-US" altLang="en-US" sz="2400" dirty="0"/>
              <a:t>Recognize cancer survivorship throughout the cancer journey.</a:t>
            </a:r>
          </a:p>
          <a:p>
            <a:pPr>
              <a:spcBef>
                <a:spcPct val="0"/>
              </a:spcBef>
              <a:buNone/>
            </a:pPr>
            <a:endParaRPr lang="en-US" altLang="en-US" sz="2400" dirty="0"/>
          </a:p>
          <a:p>
            <a:pPr>
              <a:spcBef>
                <a:spcPct val="0"/>
              </a:spcBef>
              <a:buNone/>
            </a:pPr>
            <a:r>
              <a:rPr lang="en-US" altLang="en-US" sz="2400" dirty="0"/>
              <a:t>Achievements of the program include:</a:t>
            </a:r>
          </a:p>
          <a:p>
            <a:pPr>
              <a:spcBef>
                <a:spcPct val="0"/>
              </a:spcBef>
              <a:buFont typeface="Wingdings" pitchFamily="2" charset="2"/>
              <a:buChar char="Ø"/>
            </a:pPr>
            <a:r>
              <a:rPr lang="en-US" altLang="en-US" sz="2400" dirty="0"/>
              <a:t>Around 13,440 hours have been invested by our college trainees during their internship.</a:t>
            </a:r>
          </a:p>
          <a:p>
            <a:pPr>
              <a:spcBef>
                <a:spcPct val="0"/>
              </a:spcBef>
              <a:buFont typeface="Wingdings" pitchFamily="2" charset="2"/>
              <a:buChar char="Ø"/>
            </a:pPr>
            <a:r>
              <a:rPr lang="en-US" altLang="en-US" sz="2400" dirty="0"/>
              <a:t>Trainees have won awards for their research and had papers published in high impact oncology journals.</a:t>
            </a:r>
          </a:p>
          <a:p>
            <a:pPr>
              <a:spcBef>
                <a:spcPct val="0"/>
              </a:spcBef>
              <a:buFont typeface="Wingdings" pitchFamily="2" charset="2"/>
              <a:buChar char="Ø"/>
            </a:pPr>
            <a:r>
              <a:rPr lang="en-US" altLang="en-US" sz="2400" dirty="0"/>
              <a:t>15 students of the 69 graduates became MD Anderson employees.</a:t>
            </a:r>
          </a:p>
        </p:txBody>
      </p:sp>
      <p:grpSp>
        <p:nvGrpSpPr>
          <p:cNvPr id="3083" name="Group 1">
            <a:extLst>
              <a:ext uri="{FF2B5EF4-FFF2-40B4-BE49-F238E27FC236}">
                <a16:creationId xmlns:a16="http://schemas.microsoft.com/office/drawing/2014/main" id="{C4AA487E-4FD2-4F12-9597-D90438429E52}"/>
              </a:ext>
            </a:extLst>
          </p:cNvPr>
          <p:cNvGrpSpPr>
            <a:grpSpLocks/>
          </p:cNvGrpSpPr>
          <p:nvPr/>
        </p:nvGrpSpPr>
        <p:grpSpPr bwMode="auto">
          <a:xfrm>
            <a:off x="0" y="-38100"/>
            <a:ext cx="29286200" cy="2763838"/>
            <a:chOff x="-749" y="1"/>
            <a:chExt cx="29286452" cy="2764212"/>
          </a:xfrm>
        </p:grpSpPr>
        <p:sp>
          <p:nvSpPr>
            <p:cNvPr id="110" name="Rectangle 15">
              <a:extLst>
                <a:ext uri="{FF2B5EF4-FFF2-40B4-BE49-F238E27FC236}">
                  <a16:creationId xmlns:a16="http://schemas.microsoft.com/office/drawing/2014/main" id="{DD05E8AD-1283-C84A-3D31-32DE86DDA998}"/>
                </a:ext>
              </a:extLst>
            </p:cNvPr>
            <p:cNvSpPr>
              <a:spLocks noChangeArrowheads="1"/>
            </p:cNvSpPr>
            <p:nvPr/>
          </p:nvSpPr>
          <p:spPr bwMode="auto">
            <a:xfrm>
              <a:off x="65927" y="1"/>
              <a:ext cx="29219776" cy="2764212"/>
            </a:xfrm>
            <a:prstGeom prst="rect">
              <a:avLst/>
            </a:prstGeom>
            <a:solidFill>
              <a:srgbClr val="614B79"/>
            </a:solidFill>
            <a:ln w="1905">
              <a:noFill/>
              <a:miter lim="800000"/>
              <a:headEnd/>
              <a:tailEnd/>
            </a:ln>
          </p:spPr>
          <p:txBody>
            <a:bodyPr wrap="none" anchor="ctr"/>
            <a:lstStyle/>
            <a:p>
              <a:pPr eaLnBrk="1" fontAlgn="auto" hangingPunct="1">
                <a:spcBef>
                  <a:spcPts val="0"/>
                </a:spcBef>
                <a:spcAft>
                  <a:spcPts val="0"/>
                </a:spcAft>
                <a:defRPr/>
              </a:pPr>
              <a:endParaRPr lang="en-US" sz="1800" kern="0" dirty="0">
                <a:solidFill>
                  <a:srgbClr val="407EC9"/>
                </a:solidFill>
                <a:latin typeface="Arial" charset="0"/>
                <a:ea typeface="+mn-ea"/>
              </a:endParaRPr>
            </a:p>
          </p:txBody>
        </p:sp>
        <p:pic>
          <p:nvPicPr>
            <p:cNvPr id="3111" name="Picture 185" descr="MDAnderson Master Logo_Texas_V_Tagline_RGB REV.png">
              <a:extLst>
                <a:ext uri="{FF2B5EF4-FFF2-40B4-BE49-F238E27FC236}">
                  <a16:creationId xmlns:a16="http://schemas.microsoft.com/office/drawing/2014/main" id="{780E16F3-4F22-F78F-F5F9-F68857BE365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249996" y="445093"/>
              <a:ext cx="4071424" cy="197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2" name="Text Box 16">
              <a:extLst>
                <a:ext uri="{FF2B5EF4-FFF2-40B4-BE49-F238E27FC236}">
                  <a16:creationId xmlns:a16="http://schemas.microsoft.com/office/drawing/2014/main" id="{B23DD058-E7D1-3574-7F12-4BD8939EC0C3}"/>
                </a:ext>
              </a:extLst>
            </p:cNvPr>
            <p:cNvSpPr txBox="1">
              <a:spLocks noChangeArrowheads="1"/>
            </p:cNvSpPr>
            <p:nvPr/>
          </p:nvSpPr>
          <p:spPr bwMode="auto">
            <a:xfrm>
              <a:off x="3406588" y="539484"/>
              <a:ext cx="19476470" cy="159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lnSpc>
                  <a:spcPts val="4100"/>
                </a:lnSpc>
                <a:spcBef>
                  <a:spcPct val="0"/>
                </a:spcBef>
                <a:buFontTx/>
                <a:buNone/>
              </a:pPr>
              <a:r>
                <a:rPr lang="en-US" altLang="en-US" sz="4400" b="1" dirty="0">
                  <a:solidFill>
                    <a:schemeClr val="bg1"/>
                  </a:solidFill>
                </a:rPr>
                <a:t>Office of Cancer Survivorship Research Internship</a:t>
              </a:r>
            </a:p>
            <a:p>
              <a:pPr>
                <a:lnSpc>
                  <a:spcPts val="4100"/>
                </a:lnSpc>
                <a:spcBef>
                  <a:spcPts val="600"/>
                </a:spcBef>
                <a:buFontTx/>
                <a:buNone/>
              </a:pPr>
              <a:r>
                <a:rPr lang="en-US" altLang="en-US" sz="2400" b="1" dirty="0">
                  <a:solidFill>
                    <a:schemeClr val="bg1"/>
                  </a:solidFill>
                </a:rPr>
                <a:t>V. Vakulabharanam, K. Carpenter, W. Thoman, K. Gilmore</a:t>
              </a:r>
              <a:br>
                <a:rPr lang="en-US" altLang="en-US" sz="2400" b="1" dirty="0">
                  <a:solidFill>
                    <a:schemeClr val="bg1"/>
                  </a:solidFill>
                </a:rPr>
              </a:br>
              <a:r>
                <a:rPr lang="en-US" altLang="en-US" sz="2400" b="1" dirty="0">
                  <a:solidFill>
                    <a:srgbClr val="FFFFFF"/>
                  </a:solidFill>
                  <a:cs typeface="Arial" panose="020B0604020202020204" pitchFamily="34" charset="0"/>
                </a:rPr>
                <a:t>The University of Texas MD Anderson Cancer Center, Office of Cancer Survivorship</a:t>
              </a:r>
              <a:endParaRPr lang="en-US" altLang="en-US" sz="2400" b="1" baseline="30000" dirty="0">
                <a:solidFill>
                  <a:schemeClr val="bg1"/>
                </a:solidFill>
              </a:endParaRPr>
            </a:p>
          </p:txBody>
        </p:sp>
        <p:cxnSp>
          <p:nvCxnSpPr>
            <p:cNvPr id="3113" name="Straight Connector 133">
              <a:extLst>
                <a:ext uri="{FF2B5EF4-FFF2-40B4-BE49-F238E27FC236}">
                  <a16:creationId xmlns:a16="http://schemas.microsoft.com/office/drawing/2014/main" id="{4FE62248-C9A8-C7DB-7343-A77A0C32B1C4}"/>
                </a:ext>
              </a:extLst>
            </p:cNvPr>
            <p:cNvCxnSpPr>
              <a:cxnSpLocks noChangeShapeType="1"/>
            </p:cNvCxnSpPr>
            <p:nvPr/>
          </p:nvCxnSpPr>
          <p:spPr bwMode="auto">
            <a:xfrm>
              <a:off x="-749" y="2751778"/>
              <a:ext cx="29261549"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pic>
        <p:nvPicPr>
          <p:cNvPr id="3084" name="Picture 135">
            <a:extLst>
              <a:ext uri="{FF2B5EF4-FFF2-40B4-BE49-F238E27FC236}">
                <a16:creationId xmlns:a16="http://schemas.microsoft.com/office/drawing/2014/main" id="{B685E7C9-9C38-C8DA-A9E4-E61D2999497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150813"/>
            <a:ext cx="2773363" cy="2828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5" name="Rectangle 1">
            <a:extLst>
              <a:ext uri="{FF2B5EF4-FFF2-40B4-BE49-F238E27FC236}">
                <a16:creationId xmlns:a16="http://schemas.microsoft.com/office/drawing/2014/main" id="{56AB89FD-0EDF-6C92-374A-BCDE1010221D}"/>
              </a:ext>
            </a:extLst>
          </p:cNvPr>
          <p:cNvSpPr>
            <a:spLocks noChangeArrowheads="1"/>
          </p:cNvSpPr>
          <p:nvPr/>
        </p:nvSpPr>
        <p:spPr bwMode="auto">
          <a:xfrm>
            <a:off x="8832850" y="3398259"/>
            <a:ext cx="110553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3000" dirty="0">
                <a:solidFill>
                  <a:srgbClr val="FF0000"/>
                </a:solidFill>
                <a:latin typeface="Arial Black" panose="020B0604020202020204" pitchFamily="34" charset="0"/>
                <a:ea typeface="Univers LT Std 45 Light" charset="0"/>
                <a:cs typeface="Arial Black" panose="020B0604020202020204" pitchFamily="34" charset="0"/>
              </a:rPr>
              <a:t>Data &amp; Results</a:t>
            </a:r>
          </a:p>
          <a:p>
            <a:pPr>
              <a:lnSpc>
                <a:spcPct val="60000"/>
              </a:lnSpc>
            </a:pPr>
            <a:endParaRPr lang="en-US" altLang="en-US" dirty="0">
              <a:ea typeface="Univers LT Std 45 Light" charset="0"/>
              <a:cs typeface="Arial" panose="020B0604020202020204" pitchFamily="34" charset="0"/>
            </a:endParaRPr>
          </a:p>
        </p:txBody>
      </p:sp>
      <p:sp>
        <p:nvSpPr>
          <p:cNvPr id="3109" name="TextBox 6">
            <a:extLst>
              <a:ext uri="{FF2B5EF4-FFF2-40B4-BE49-F238E27FC236}">
                <a16:creationId xmlns:a16="http://schemas.microsoft.com/office/drawing/2014/main" id="{A6A2236B-885D-D981-C990-B975BBABA5B9}"/>
              </a:ext>
            </a:extLst>
          </p:cNvPr>
          <p:cNvSpPr txBox="1">
            <a:spLocks noChangeArrowheads="1"/>
          </p:cNvSpPr>
          <p:nvPr/>
        </p:nvSpPr>
        <p:spPr bwMode="auto">
          <a:xfrm>
            <a:off x="7948295" y="3877330"/>
            <a:ext cx="133642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chemeClr val="tx2"/>
                </a:solidFill>
              </a:rPr>
              <a:t>Scope of Work in the Program:</a:t>
            </a:r>
          </a:p>
        </p:txBody>
      </p:sp>
      <p:pic>
        <p:nvPicPr>
          <p:cNvPr id="4" name="Picture 3">
            <a:extLst>
              <a:ext uri="{FF2B5EF4-FFF2-40B4-BE49-F238E27FC236}">
                <a16:creationId xmlns:a16="http://schemas.microsoft.com/office/drawing/2014/main" id="{4B14C918-9D7D-B28E-4F8C-2B9A7D62693E}"/>
              </a:ext>
            </a:extLst>
          </p:cNvPr>
          <p:cNvPicPr>
            <a:picLocks noChangeAspect="1"/>
          </p:cNvPicPr>
          <p:nvPr/>
        </p:nvPicPr>
        <p:blipFill>
          <a:blip r:embed="rId7"/>
          <a:srcRect/>
          <a:stretch/>
        </p:blipFill>
        <p:spPr>
          <a:xfrm>
            <a:off x="13730269" y="17229041"/>
            <a:ext cx="6855393" cy="4497388"/>
          </a:xfrm>
          <a:prstGeom prst="rect">
            <a:avLst/>
          </a:prstGeom>
        </p:spPr>
      </p:pic>
      <p:pic>
        <p:nvPicPr>
          <p:cNvPr id="6" name="Picture 5">
            <a:extLst>
              <a:ext uri="{FF2B5EF4-FFF2-40B4-BE49-F238E27FC236}">
                <a16:creationId xmlns:a16="http://schemas.microsoft.com/office/drawing/2014/main" id="{28E2CDCE-508C-32B7-14A2-417BAD2FF27D}"/>
              </a:ext>
            </a:extLst>
          </p:cNvPr>
          <p:cNvPicPr>
            <a:picLocks noChangeAspect="1"/>
          </p:cNvPicPr>
          <p:nvPr/>
        </p:nvPicPr>
        <p:blipFill>
          <a:blip r:embed="rId8"/>
          <a:srcRect/>
          <a:stretch/>
        </p:blipFill>
        <p:spPr>
          <a:xfrm>
            <a:off x="7912911" y="12392770"/>
            <a:ext cx="7040029" cy="4666441"/>
          </a:xfrm>
          <a:prstGeom prst="rect">
            <a:avLst/>
          </a:prstGeom>
        </p:spPr>
      </p:pic>
      <p:pic>
        <p:nvPicPr>
          <p:cNvPr id="12" name="Picture 11" descr="Text&#10;&#10;Description automatically generated with medium confidence">
            <a:extLst>
              <a:ext uri="{FF2B5EF4-FFF2-40B4-BE49-F238E27FC236}">
                <a16:creationId xmlns:a16="http://schemas.microsoft.com/office/drawing/2014/main" id="{5087F19B-9331-42A4-580F-33974209386C}"/>
              </a:ext>
            </a:extLst>
          </p:cNvPr>
          <p:cNvPicPr>
            <a:picLocks noChangeAspect="1"/>
          </p:cNvPicPr>
          <p:nvPr/>
        </p:nvPicPr>
        <p:blipFill rotWithShape="1">
          <a:blip r:embed="rId9"/>
          <a:srcRect l="-8" r="-8" b="21914"/>
          <a:stretch/>
        </p:blipFill>
        <p:spPr>
          <a:xfrm>
            <a:off x="22092384" y="3068537"/>
            <a:ext cx="5853112" cy="3046993"/>
          </a:xfrm>
          <a:prstGeom prst="rect">
            <a:avLst/>
          </a:prstGeom>
        </p:spPr>
      </p:pic>
      <p:pic>
        <p:nvPicPr>
          <p:cNvPr id="17" name="Picture 16" descr="Text, letter&#10;&#10;Description automatically generated">
            <a:extLst>
              <a:ext uri="{FF2B5EF4-FFF2-40B4-BE49-F238E27FC236}">
                <a16:creationId xmlns:a16="http://schemas.microsoft.com/office/drawing/2014/main" id="{5A87AC0D-E9B0-D1A1-2DBC-D09BE5DB90D9}"/>
              </a:ext>
            </a:extLst>
          </p:cNvPr>
          <p:cNvPicPr>
            <a:picLocks noChangeAspect="1"/>
          </p:cNvPicPr>
          <p:nvPr/>
        </p:nvPicPr>
        <p:blipFill>
          <a:blip r:embed="rId10"/>
          <a:stretch>
            <a:fillRect/>
          </a:stretch>
        </p:blipFill>
        <p:spPr>
          <a:xfrm>
            <a:off x="21264014" y="14128608"/>
            <a:ext cx="7772400" cy="2117820"/>
          </a:xfrm>
          <a:prstGeom prst="rect">
            <a:avLst/>
          </a:prstGeom>
        </p:spPr>
      </p:pic>
      <p:sp>
        <p:nvSpPr>
          <p:cNvPr id="18" name="Text Box 110">
            <a:extLst>
              <a:ext uri="{FF2B5EF4-FFF2-40B4-BE49-F238E27FC236}">
                <a16:creationId xmlns:a16="http://schemas.microsoft.com/office/drawing/2014/main" id="{482960DC-A55D-FF55-FBF4-F7A888D77B96}"/>
              </a:ext>
            </a:extLst>
          </p:cNvPr>
          <p:cNvSpPr txBox="1">
            <a:spLocks noChangeArrowheads="1"/>
          </p:cNvSpPr>
          <p:nvPr/>
        </p:nvSpPr>
        <p:spPr bwMode="auto">
          <a:xfrm>
            <a:off x="21116528" y="12873852"/>
            <a:ext cx="808527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None/>
            </a:pPr>
            <a:r>
              <a:rPr lang="en-US" altLang="en-US" sz="2400" dirty="0"/>
              <a:t>In order to strengthen the internship program, students are requested to share their thoughts about the Survivorship Trainee Program through the OCS Internship Evaluation.</a:t>
            </a:r>
          </a:p>
        </p:txBody>
      </p:sp>
      <p:pic>
        <p:nvPicPr>
          <p:cNvPr id="20" name="Picture 19" descr="Chart, line chart&#10;&#10;Description automatically generated">
            <a:extLst>
              <a:ext uri="{FF2B5EF4-FFF2-40B4-BE49-F238E27FC236}">
                <a16:creationId xmlns:a16="http://schemas.microsoft.com/office/drawing/2014/main" id="{BD5FED14-2092-F49F-1FEA-329B261416C9}"/>
              </a:ext>
            </a:extLst>
          </p:cNvPr>
          <p:cNvPicPr>
            <a:picLocks noChangeAspect="1"/>
          </p:cNvPicPr>
          <p:nvPr/>
        </p:nvPicPr>
        <p:blipFill>
          <a:blip r:embed="rId11"/>
          <a:stretch>
            <a:fillRect/>
          </a:stretch>
        </p:blipFill>
        <p:spPr>
          <a:xfrm>
            <a:off x="10755849" y="6495972"/>
            <a:ext cx="7749101" cy="4466600"/>
          </a:xfrm>
          <a:prstGeom prst="rect">
            <a:avLst/>
          </a:prstGeom>
        </p:spPr>
      </p:pic>
      <p:sp>
        <p:nvSpPr>
          <p:cNvPr id="21" name="TextBox 6">
            <a:extLst>
              <a:ext uri="{FF2B5EF4-FFF2-40B4-BE49-F238E27FC236}">
                <a16:creationId xmlns:a16="http://schemas.microsoft.com/office/drawing/2014/main" id="{F65F8DC6-3E7F-E7D2-8CA9-D2F55C89460F}"/>
              </a:ext>
            </a:extLst>
          </p:cNvPr>
          <p:cNvSpPr txBox="1">
            <a:spLocks noChangeArrowheads="1"/>
          </p:cNvSpPr>
          <p:nvPr/>
        </p:nvSpPr>
        <p:spPr bwMode="auto">
          <a:xfrm>
            <a:off x="7881390" y="11012993"/>
            <a:ext cx="129582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tx2"/>
                </a:solidFill>
              </a:rPr>
              <a:t>Fig. 1</a:t>
            </a:r>
            <a:r>
              <a:rPr lang="en-US" altLang="en-US" dirty="0">
                <a:solidFill>
                  <a:schemeClr val="tx2"/>
                </a:solidFill>
              </a:rPr>
              <a:t> Student trainees of the internship program over 13 years. The number of applicants and participants declined in 2021 and 2022 due to the limitations for students’ presence on-campus in response to the COVID pandemic.</a:t>
            </a:r>
          </a:p>
        </p:txBody>
      </p:sp>
      <p:sp>
        <p:nvSpPr>
          <p:cNvPr id="22" name="TextBox 6">
            <a:extLst>
              <a:ext uri="{FF2B5EF4-FFF2-40B4-BE49-F238E27FC236}">
                <a16:creationId xmlns:a16="http://schemas.microsoft.com/office/drawing/2014/main" id="{A97D13F1-F1DE-2E36-04F8-5A4F205BCEA8}"/>
              </a:ext>
            </a:extLst>
          </p:cNvPr>
          <p:cNvSpPr txBox="1">
            <a:spLocks noChangeArrowheads="1"/>
          </p:cNvSpPr>
          <p:nvPr/>
        </p:nvSpPr>
        <p:spPr bwMode="auto">
          <a:xfrm>
            <a:off x="16010730" y="13126428"/>
            <a:ext cx="457493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tx2"/>
                </a:solidFill>
              </a:rPr>
              <a:t>Fig. 2 </a:t>
            </a:r>
            <a:r>
              <a:rPr lang="en-US" altLang="en-US" dirty="0">
                <a:solidFill>
                  <a:schemeClr val="tx2"/>
                </a:solidFill>
              </a:rPr>
              <a:t>Out of the 84 college students from University of Houston, Texas A &amp; M, and Notre Dame, significant number of our trainees attended University of Houston. </a:t>
            </a:r>
          </a:p>
        </p:txBody>
      </p:sp>
      <p:sp>
        <p:nvSpPr>
          <p:cNvPr id="23" name="TextBox 6">
            <a:extLst>
              <a:ext uri="{FF2B5EF4-FFF2-40B4-BE49-F238E27FC236}">
                <a16:creationId xmlns:a16="http://schemas.microsoft.com/office/drawing/2014/main" id="{CF54716C-71E6-E8F0-9ECD-E829E4700733}"/>
              </a:ext>
            </a:extLst>
          </p:cNvPr>
          <p:cNvSpPr txBox="1">
            <a:spLocks noChangeArrowheads="1"/>
          </p:cNvSpPr>
          <p:nvPr/>
        </p:nvSpPr>
        <p:spPr bwMode="auto">
          <a:xfrm>
            <a:off x="7948295" y="18226806"/>
            <a:ext cx="457493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tx2"/>
                </a:solidFill>
              </a:rPr>
              <a:t>Fig. 3</a:t>
            </a:r>
            <a:r>
              <a:rPr lang="en-US" altLang="en-US" dirty="0">
                <a:solidFill>
                  <a:schemeClr val="tx2"/>
                </a:solidFill>
              </a:rPr>
              <a:t> In a span of 13 years, Female trainees consist of the 82.35% of the majority versus 17.65% males derived from the internship evaluation form.</a:t>
            </a:r>
          </a:p>
        </p:txBody>
      </p:sp>
      <p:sp>
        <p:nvSpPr>
          <p:cNvPr id="24" name="TextBox 6">
            <a:extLst>
              <a:ext uri="{FF2B5EF4-FFF2-40B4-BE49-F238E27FC236}">
                <a16:creationId xmlns:a16="http://schemas.microsoft.com/office/drawing/2014/main" id="{4EAB75D2-0B9B-D6A9-4FC9-FDBE7B93606C}"/>
              </a:ext>
            </a:extLst>
          </p:cNvPr>
          <p:cNvSpPr txBox="1">
            <a:spLocks noChangeArrowheads="1"/>
          </p:cNvSpPr>
          <p:nvPr/>
        </p:nvSpPr>
        <p:spPr bwMode="auto">
          <a:xfrm>
            <a:off x="21153896" y="16398044"/>
            <a:ext cx="788251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b="1" dirty="0">
                <a:solidFill>
                  <a:schemeClr val="tx2"/>
                </a:solidFill>
              </a:rPr>
              <a:t>Fig. 4</a:t>
            </a:r>
            <a:r>
              <a:rPr lang="en-US" altLang="en-US" dirty="0">
                <a:solidFill>
                  <a:schemeClr val="tx2"/>
                </a:solidFill>
              </a:rPr>
              <a:t> Sample question from OCS Internship Evaluation Form.</a:t>
            </a:r>
          </a:p>
        </p:txBody>
      </p:sp>
      <p:sp>
        <p:nvSpPr>
          <p:cNvPr id="25" name="Text Box 109">
            <a:extLst>
              <a:ext uri="{FF2B5EF4-FFF2-40B4-BE49-F238E27FC236}">
                <a16:creationId xmlns:a16="http://schemas.microsoft.com/office/drawing/2014/main" id="{26E71E68-9951-A92A-4BED-8CDC206A880E}"/>
              </a:ext>
            </a:extLst>
          </p:cNvPr>
          <p:cNvSpPr txBox="1">
            <a:spLocks noChangeArrowheads="1"/>
          </p:cNvSpPr>
          <p:nvPr/>
        </p:nvSpPr>
        <p:spPr bwMode="auto">
          <a:xfrm>
            <a:off x="21131452" y="6238159"/>
            <a:ext cx="58531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FF0000"/>
                </a:solidFill>
                <a:latin typeface="Arial Black" panose="020B0604020202020204" pitchFamily="34" charset="0"/>
              </a:rPr>
              <a:t>Conclusions</a:t>
            </a:r>
          </a:p>
          <a:p>
            <a:pPr>
              <a:lnSpc>
                <a:spcPct val="30000"/>
              </a:lnSpc>
              <a:spcBef>
                <a:spcPct val="0"/>
              </a:spcBef>
              <a:buFontTx/>
              <a:buNone/>
            </a:pPr>
            <a:endParaRPr lang="en-US" altLang="en-US" sz="3100" dirty="0"/>
          </a:p>
        </p:txBody>
      </p:sp>
      <p:sp>
        <p:nvSpPr>
          <p:cNvPr id="26" name="Text Box 3">
            <a:extLst>
              <a:ext uri="{FF2B5EF4-FFF2-40B4-BE49-F238E27FC236}">
                <a16:creationId xmlns:a16="http://schemas.microsoft.com/office/drawing/2014/main" id="{677CA280-F6CF-2C23-F2F8-CA0AA63EC4D3}"/>
              </a:ext>
            </a:extLst>
          </p:cNvPr>
          <p:cNvSpPr txBox="1">
            <a:spLocks noChangeArrowheads="1"/>
          </p:cNvSpPr>
          <p:nvPr/>
        </p:nvSpPr>
        <p:spPr bwMode="auto">
          <a:xfrm>
            <a:off x="21248310" y="17767257"/>
            <a:ext cx="7788099" cy="15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30000"/>
              </a:lnSpc>
              <a:defRPr/>
            </a:pPr>
            <a:endParaRPr lang="en-US" altLang="en-US" sz="1900" dirty="0">
              <a:solidFill>
                <a:srgbClr val="97103B"/>
              </a:solidFill>
            </a:endParaRPr>
          </a:p>
          <a:p>
            <a:pPr>
              <a:defRPr/>
            </a:pPr>
            <a:r>
              <a:rPr lang="en-US" altLang="en-US" dirty="0"/>
              <a:t>Thank you, Kathy Carpenter, Whittney Thoman, and Katherine Gilmore, for the opportunity and support. I would like to thank the MD Anderson Office of Cancer Survivorship and team for the internship program. </a:t>
            </a:r>
          </a:p>
        </p:txBody>
      </p:sp>
      <p:sp>
        <p:nvSpPr>
          <p:cNvPr id="27" name="TextBox 26">
            <a:extLst>
              <a:ext uri="{FF2B5EF4-FFF2-40B4-BE49-F238E27FC236}">
                <a16:creationId xmlns:a16="http://schemas.microsoft.com/office/drawing/2014/main" id="{2CC09881-A294-4D87-530E-605E306D2E3D}"/>
              </a:ext>
            </a:extLst>
          </p:cNvPr>
          <p:cNvSpPr txBox="1"/>
          <p:nvPr/>
        </p:nvSpPr>
        <p:spPr>
          <a:xfrm>
            <a:off x="22719336" y="12325972"/>
            <a:ext cx="4175122" cy="461665"/>
          </a:xfrm>
          <a:prstGeom prst="rect">
            <a:avLst/>
          </a:prstGeom>
          <a:noFill/>
        </p:spPr>
        <p:txBody>
          <a:bodyPr wrap="square" rtlCol="0">
            <a:spAutoFit/>
          </a:bodyPr>
          <a:lstStyle/>
          <a:p>
            <a:pPr algn="ctr"/>
            <a:r>
              <a:rPr lang="en-US" altLang="en-US" sz="2400" b="1" dirty="0"/>
              <a:t>OCS Internship Evaluation</a:t>
            </a:r>
          </a:p>
        </p:txBody>
      </p:sp>
      <p:sp>
        <p:nvSpPr>
          <p:cNvPr id="28" name="Text Box 109">
            <a:extLst>
              <a:ext uri="{FF2B5EF4-FFF2-40B4-BE49-F238E27FC236}">
                <a16:creationId xmlns:a16="http://schemas.microsoft.com/office/drawing/2014/main" id="{6FC60FAB-72B7-6544-CBAD-35041D1F171E}"/>
              </a:ext>
            </a:extLst>
          </p:cNvPr>
          <p:cNvSpPr txBox="1">
            <a:spLocks noChangeArrowheads="1"/>
          </p:cNvSpPr>
          <p:nvPr/>
        </p:nvSpPr>
        <p:spPr bwMode="auto">
          <a:xfrm>
            <a:off x="790097" y="3303842"/>
            <a:ext cx="58531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spcBef>
                <a:spcPct val="0"/>
              </a:spcBef>
              <a:buFontTx/>
              <a:buNone/>
            </a:pPr>
            <a:r>
              <a:rPr lang="en-US" altLang="en-US" sz="3000" dirty="0">
                <a:solidFill>
                  <a:srgbClr val="FF0000"/>
                </a:solidFill>
                <a:latin typeface="Arial Black" panose="020B0604020202020204" pitchFamily="34" charset="0"/>
              </a:rPr>
              <a:t>Background</a:t>
            </a:r>
          </a:p>
          <a:p>
            <a:pPr>
              <a:lnSpc>
                <a:spcPct val="30000"/>
              </a:lnSpc>
              <a:spcBef>
                <a:spcPct val="0"/>
              </a:spcBef>
              <a:buFontTx/>
              <a:buNone/>
            </a:pPr>
            <a:endParaRPr lang="en-US" altLang="en-US" sz="3100" dirty="0"/>
          </a:p>
        </p:txBody>
      </p:sp>
      <p:sp>
        <p:nvSpPr>
          <p:cNvPr id="29" name="Text Box 109">
            <a:extLst>
              <a:ext uri="{FF2B5EF4-FFF2-40B4-BE49-F238E27FC236}">
                <a16:creationId xmlns:a16="http://schemas.microsoft.com/office/drawing/2014/main" id="{3A8081A3-7CBA-7C07-6061-7993F27F0CEC}"/>
              </a:ext>
            </a:extLst>
          </p:cNvPr>
          <p:cNvSpPr txBox="1">
            <a:spLocks noChangeArrowheads="1"/>
          </p:cNvSpPr>
          <p:nvPr/>
        </p:nvSpPr>
        <p:spPr bwMode="auto">
          <a:xfrm>
            <a:off x="852758" y="12010986"/>
            <a:ext cx="585311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103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7700">
                <a:solidFill>
                  <a:schemeClr val="tx1"/>
                </a:solidFill>
                <a:latin typeface="Arial" panose="020B0604020202020204" pitchFamily="34" charset="0"/>
                <a:ea typeface="MS PGothic" panose="020B0600070205080204" pitchFamily="34" charset="-128"/>
                <a:cs typeface="Geneva" panose="020B0503030404040204" pitchFamily="34" charset="0"/>
              </a:defRPr>
            </a:lvl3pPr>
            <a:lvl4pPr marL="1600200" indent="-228600">
              <a:spcBef>
                <a:spcPct val="20000"/>
              </a:spcBef>
              <a:buChar char="–"/>
              <a:defRPr sz="6400">
                <a:solidFill>
                  <a:schemeClr val="tx1"/>
                </a:solidFill>
                <a:latin typeface="Arial" panose="020B0604020202020204" pitchFamily="34" charset="0"/>
                <a:ea typeface="Geneva" panose="020B0503030404040204" pitchFamily="34" charset="0"/>
                <a:cs typeface="Geneva" panose="020B0503030404040204" pitchFamily="34" charset="0"/>
              </a:defRPr>
            </a:lvl4pPr>
            <a:lvl5pPr marL="2057400" indent="-228600">
              <a:spcBef>
                <a:spcPct val="20000"/>
              </a:spcBef>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a:buNone/>
              <a:defRPr/>
            </a:pPr>
            <a:r>
              <a:rPr lang="en-US" altLang="en-US" sz="3000" dirty="0">
                <a:solidFill>
                  <a:srgbClr val="FF0000"/>
                </a:solidFill>
                <a:latin typeface="Arial Black" panose="020B0A04020102020204" pitchFamily="34" charset="0"/>
              </a:rPr>
              <a:t>Methods</a:t>
            </a:r>
          </a:p>
          <a:p>
            <a:pPr>
              <a:lnSpc>
                <a:spcPct val="30000"/>
              </a:lnSpc>
              <a:spcBef>
                <a:spcPct val="0"/>
              </a:spcBef>
              <a:buFontTx/>
              <a:buNone/>
            </a:pPr>
            <a:endParaRPr lang="en-US" altLang="en-US" sz="3100" dirty="0"/>
          </a:p>
        </p:txBody>
      </p:sp>
      <p:sp>
        <p:nvSpPr>
          <p:cNvPr id="30" name="TextBox 6">
            <a:extLst>
              <a:ext uri="{FF2B5EF4-FFF2-40B4-BE49-F238E27FC236}">
                <a16:creationId xmlns:a16="http://schemas.microsoft.com/office/drawing/2014/main" id="{6216130B-5420-C14D-05D9-320AE8DBF55D}"/>
              </a:ext>
            </a:extLst>
          </p:cNvPr>
          <p:cNvSpPr txBox="1">
            <a:spLocks noChangeArrowheads="1"/>
          </p:cNvSpPr>
          <p:nvPr/>
        </p:nvSpPr>
        <p:spPr bwMode="auto">
          <a:xfrm>
            <a:off x="7881390" y="4030414"/>
            <a:ext cx="1336420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dirty="0">
              <a:solidFill>
                <a:schemeClr val="tx2"/>
              </a:solidFill>
            </a:endParaRPr>
          </a:p>
          <a:p>
            <a:pPr marL="342900" indent="-342900" eaLnBrk="1" hangingPunct="1">
              <a:buFont typeface="Wingdings" pitchFamily="2" charset="2"/>
              <a:buChar char="v"/>
            </a:pPr>
            <a:r>
              <a:rPr lang="en-US" altLang="en-US" dirty="0">
                <a:solidFill>
                  <a:schemeClr val="tx2"/>
                </a:solidFill>
              </a:rPr>
              <a:t>Engage in research or quality improvement projects related to survivorship care.</a:t>
            </a:r>
          </a:p>
          <a:p>
            <a:pPr marL="342900" indent="-342900" eaLnBrk="1" hangingPunct="1">
              <a:buFont typeface="Wingdings" pitchFamily="2" charset="2"/>
              <a:buChar char="v"/>
            </a:pPr>
            <a:r>
              <a:rPr lang="en-US" altLang="en-US" dirty="0">
                <a:solidFill>
                  <a:schemeClr val="tx2"/>
                </a:solidFill>
              </a:rPr>
              <a:t>Complete Human Subjects Protection Training and assist in research initiatives.</a:t>
            </a:r>
          </a:p>
          <a:p>
            <a:pPr marL="342900" indent="-342900" eaLnBrk="1" hangingPunct="1">
              <a:buFont typeface="Wingdings" pitchFamily="2" charset="2"/>
              <a:buChar char="v"/>
            </a:pPr>
            <a:r>
              <a:rPr lang="en-US" altLang="en-US" dirty="0">
                <a:solidFill>
                  <a:schemeClr val="tx2"/>
                </a:solidFill>
              </a:rPr>
              <a:t>Network with professionals working in the health care field.</a:t>
            </a:r>
          </a:p>
          <a:p>
            <a:pPr marL="342900" indent="-342900" eaLnBrk="1" hangingPunct="1">
              <a:buFont typeface="Wingdings" pitchFamily="2" charset="2"/>
              <a:buChar char="v"/>
            </a:pPr>
            <a:r>
              <a:rPr lang="en-US" altLang="en-US" dirty="0">
                <a:solidFill>
                  <a:schemeClr val="tx2"/>
                </a:solidFill>
              </a:rPr>
              <a:t>Participate in professional development and educational opportunities provided by MD Anderson's Grand Rounds, Education Center Satellite, and Research Medical Library.</a:t>
            </a:r>
          </a:p>
          <a:p>
            <a:pPr marL="342900" indent="-342900" eaLnBrk="1" hangingPunct="1">
              <a:buFont typeface="Wingdings" pitchFamily="2" charset="2"/>
              <a:buChar char="v"/>
            </a:pPr>
            <a:endParaRPr lang="en-US" altLang="en-US" dirty="0">
              <a:solidFill>
                <a:schemeClr val="tx2"/>
              </a:solidFill>
            </a:endParaRPr>
          </a:p>
        </p:txBody>
      </p:sp>
      <p:pic>
        <p:nvPicPr>
          <p:cNvPr id="16" name="Audio 15">
            <a:hlinkClick r:id="" action="ppaction://media"/>
            <a:extLst>
              <a:ext uri="{FF2B5EF4-FFF2-40B4-BE49-F238E27FC236}">
                <a16:creationId xmlns:a16="http://schemas.microsoft.com/office/drawing/2014/main" id="{7890903A-5201-A534-DBCF-D2DB53D36F72}"/>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8295600" y="209804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60964"/>
    </mc:Choice>
    <mc:Fallback xmlns="">
      <p:transition spd="slow" advTm="2609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10631</TotalTime>
  <Words>656</Words>
  <Application>Microsoft Office PowerPoint</Application>
  <PresentationFormat>Custom</PresentationFormat>
  <Paragraphs>54</Paragraphs>
  <Slides>1</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Black</vt:lpstr>
      <vt:lpstr>Calibri</vt:lpstr>
      <vt:lpstr>Wingdings</vt:lpstr>
      <vt:lpstr>Blank Presentation</vt:lpstr>
      <vt:lpstr>PowerPoint Presentation</vt:lpstr>
    </vt:vector>
  </TitlesOfParts>
  <Company>UT MDACC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 User</dc:creator>
  <cp:lastModifiedBy>Agbor,Amaka U</cp:lastModifiedBy>
  <cp:revision>88</cp:revision>
  <cp:lastPrinted>2016-11-08T22:38:02Z</cp:lastPrinted>
  <dcterms:created xsi:type="dcterms:W3CDTF">2010-05-10T19:12:44Z</dcterms:created>
  <dcterms:modified xsi:type="dcterms:W3CDTF">2023-03-21T19:53:27Z</dcterms:modified>
</cp:coreProperties>
</file>