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sldIdLst>
    <p:sldId id="256" r:id="rId6"/>
  </p:sldIdLst>
  <p:sldSz cx="21945600" cy="21945600"/>
  <p:notesSz cx="9124950" cy="14782800"/>
  <p:defaultTextStyle>
    <a:defPPr>
      <a:defRPr lang="en-US"/>
    </a:defPPr>
    <a:lvl1pPr algn="l" rtl="0" eaLnBrk="0" fontAlgn="base" hangingPunct="0">
      <a:spcBef>
        <a:spcPct val="0"/>
      </a:spcBef>
      <a:spcAft>
        <a:spcPct val="0"/>
      </a:spcAft>
      <a:defRPr sz="2400" kern="1200">
        <a:solidFill>
          <a:schemeClr val="tx1"/>
        </a:solidFill>
        <a:latin typeface="Times"/>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a:ea typeface="MS PGothic" pitchFamily="34" charset="-128"/>
        <a:cs typeface="+mn-cs"/>
      </a:defRPr>
    </a:lvl5pPr>
    <a:lvl6pPr marL="2286000" algn="l" defTabSz="914400" rtl="0" eaLnBrk="1" latinLnBrk="0" hangingPunct="1">
      <a:defRPr sz="2400" kern="1200">
        <a:solidFill>
          <a:schemeClr val="tx1"/>
        </a:solidFill>
        <a:latin typeface="Times"/>
        <a:ea typeface="MS PGothic" pitchFamily="34" charset="-128"/>
        <a:cs typeface="+mn-cs"/>
      </a:defRPr>
    </a:lvl6pPr>
    <a:lvl7pPr marL="2743200" algn="l" defTabSz="914400" rtl="0" eaLnBrk="1" latinLnBrk="0" hangingPunct="1">
      <a:defRPr sz="2400" kern="1200">
        <a:solidFill>
          <a:schemeClr val="tx1"/>
        </a:solidFill>
        <a:latin typeface="Times"/>
        <a:ea typeface="MS PGothic" pitchFamily="34" charset="-128"/>
        <a:cs typeface="+mn-cs"/>
      </a:defRPr>
    </a:lvl7pPr>
    <a:lvl8pPr marL="3200400" algn="l" defTabSz="914400" rtl="0" eaLnBrk="1" latinLnBrk="0" hangingPunct="1">
      <a:defRPr sz="2400" kern="1200">
        <a:solidFill>
          <a:schemeClr val="tx1"/>
        </a:solidFill>
        <a:latin typeface="Times"/>
        <a:ea typeface="MS PGothic" pitchFamily="34" charset="-128"/>
        <a:cs typeface="+mn-cs"/>
      </a:defRPr>
    </a:lvl8pPr>
    <a:lvl9pPr marL="3657600" algn="l" defTabSz="914400" rtl="0" eaLnBrk="1" latinLnBrk="0" hangingPunct="1">
      <a:defRPr sz="2400" kern="1200">
        <a:solidFill>
          <a:schemeClr val="tx1"/>
        </a:solidFill>
        <a:latin typeface="Times"/>
        <a:ea typeface="MS PGothic" pitchFamily="34"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91FF"/>
    <a:srgbClr val="6DB1FF"/>
    <a:srgbClr val="FFFFFF"/>
    <a:srgbClr val="C5B38C"/>
    <a:srgbClr val="856334"/>
    <a:srgbClr val="4D721F"/>
    <a:srgbClr val="1E5194"/>
    <a:srgbClr val="635D99"/>
    <a:srgbClr val="D77825"/>
    <a:srgbClr val="D9D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varScale="1">
        <p:scale>
          <a:sx n="39" d="100"/>
          <a:sy n="39" d="100"/>
        </p:scale>
        <p:origin x="2832" y="96"/>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jtemplonuevo\Local%20Settings\Temporary%20Internet%20Files\Content.Outlook\OK5Q4C0E\Date%20from%20MS%20team.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mjtemplonuevo\Local%20Settings\Temporary%20Internet%20Files\Content.Outlook\OK5Q4C0E\Date%20from%20MS%20team.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en-US">
                <a:latin typeface="Calibri" panose="020F0502020204030204" pitchFamily="34" charset="0"/>
                <a:cs typeface="Calibri" panose="020F0502020204030204" pitchFamily="34" charset="0"/>
              </a:rPr>
              <a:t>Paper Format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title>
    <c:autoTitleDeleted val="0"/>
    <c:plotArea>
      <c:layout/>
      <c:barChart>
        <c:barDir val="col"/>
        <c:grouping val="clustered"/>
        <c:varyColors val="0"/>
        <c:ser>
          <c:idx val="5"/>
          <c:order val="5"/>
          <c:tx>
            <c:strRef>
              <c:f>Sheet1!$G$1</c:f>
              <c:strCache>
                <c:ptCount val="1"/>
                <c:pt idx="0">
                  <c:v>Paper Format</c:v>
                </c:pt>
              </c:strCache>
            </c:strRef>
          </c:tx>
          <c:spPr>
            <a:solidFill>
              <a:srgbClr val="6DB1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paper format for all education</c:v>
                </c:pt>
              </c:strCache>
            </c:strRef>
          </c:cat>
          <c:val>
            <c:numRef>
              <c:f>Sheet1!$G$2:$G$7</c:f>
              <c:numCache>
                <c:formatCode>0%</c:formatCode>
                <c:ptCount val="6"/>
                <c:pt idx="0">
                  <c:v>0.24</c:v>
                </c:pt>
                <c:pt idx="1">
                  <c:v>0.41</c:v>
                </c:pt>
                <c:pt idx="2">
                  <c:v>0.14000000000000001</c:v>
                </c:pt>
                <c:pt idx="3">
                  <c:v>0.36</c:v>
                </c:pt>
                <c:pt idx="4">
                  <c:v>0.22</c:v>
                </c:pt>
                <c:pt idx="5">
                  <c:v>0.59</c:v>
                </c:pt>
              </c:numCache>
            </c:numRef>
          </c:val>
          <c:extLst>
            <c:ext xmlns:c16="http://schemas.microsoft.com/office/drawing/2014/chart" uri="{C3380CC4-5D6E-409C-BE32-E72D297353CC}">
              <c16:uniqueId val="{00000000-08BE-41DB-8A91-28C8CE591C3C}"/>
            </c:ext>
          </c:extLst>
        </c:ser>
        <c:dLbls>
          <c:dLblPos val="outEnd"/>
          <c:showLegendKey val="0"/>
          <c:showVal val="1"/>
          <c:showCatName val="0"/>
          <c:showSerName val="0"/>
          <c:showPercent val="0"/>
          <c:showBubbleSize val="0"/>
        </c:dLbls>
        <c:gapWidth val="219"/>
        <c:overlap val="-27"/>
        <c:axId val="582832256"/>
        <c:axId val="872928208"/>
        <c:extLst>
          <c:ext xmlns:c15="http://schemas.microsoft.com/office/drawing/2012/chart" uri="{02D57815-91ED-43cb-92C2-25804820EDAC}">
            <c15:filteredBarSeries>
              <c15:ser>
                <c:idx val="0"/>
                <c:order val="0"/>
                <c:tx>
                  <c:strRef>
                    <c:extLst>
                      <c:ext uri="{02D57815-91ED-43cb-92C2-25804820EDAC}">
                        <c15:formulaRef>
                          <c15:sqref>Sheet1!$B$1</c15:sqref>
                        </c15:formulaRef>
                      </c:ext>
                    </c:extLst>
                    <c:strCache>
                      <c:ptCount val="1"/>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paper format for all education</c:v>
                      </c:pt>
                    </c:strCache>
                  </c:strRef>
                </c:cat>
                <c:val>
                  <c:numRef>
                    <c:extLst>
                      <c:ext uri="{02D57815-91ED-43cb-92C2-25804820EDAC}">
                        <c15:formulaRef>
                          <c15:sqref>Sheet1!$B$2:$B$7</c15:sqref>
                        </c15:formulaRef>
                      </c:ext>
                    </c:extLst>
                    <c:numCache>
                      <c:formatCode>General</c:formatCode>
                      <c:ptCount val="6"/>
                    </c:numCache>
                  </c:numRef>
                </c:val>
                <c:extLst>
                  <c:ext xmlns:c16="http://schemas.microsoft.com/office/drawing/2014/chart" uri="{C3380CC4-5D6E-409C-BE32-E72D297353CC}">
                    <c16:uniqueId val="{00000001-08BE-41DB-8A91-28C8CE591C3C}"/>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Sheet1!$C$1</c15:sqref>
                        </c15:formulaRef>
                      </c:ext>
                    </c:extLst>
                    <c:strCache>
                      <c:ptCount val="1"/>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paper format for all education</c:v>
                      </c:pt>
                    </c:strCache>
                  </c:strRef>
                </c:cat>
                <c:val>
                  <c:numRef>
                    <c:extLst xmlns:c15="http://schemas.microsoft.com/office/drawing/2012/chart">
                      <c:ext xmlns:c15="http://schemas.microsoft.com/office/drawing/2012/chart" uri="{02D57815-91ED-43cb-92C2-25804820EDAC}">
                        <c15:formulaRef>
                          <c15:sqref>Sheet1!$C$2:$C$7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2-08BE-41DB-8A91-28C8CE591C3C}"/>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paper format for all education</c:v>
                      </c:pt>
                    </c:strCache>
                  </c:strRef>
                </c:cat>
                <c:val>
                  <c:numRef>
                    <c:extLst xmlns:c15="http://schemas.microsoft.com/office/drawing/2012/chart">
                      <c:ext xmlns:c15="http://schemas.microsoft.com/office/drawing/2012/chart" uri="{02D57815-91ED-43cb-92C2-25804820EDAC}">
                        <c15:formulaRef>
                          <c15:sqref>Sheet1!$D$2:$D$7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3-08BE-41DB-8A91-28C8CE591C3C}"/>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Sheet1!$E$1</c15:sqref>
                        </c15:formulaRef>
                      </c:ext>
                    </c:extLst>
                    <c:strCache>
                      <c:ptCount val="1"/>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paper format for all education</c:v>
                      </c:pt>
                    </c:strCache>
                  </c:strRef>
                </c:cat>
                <c:val>
                  <c:numRef>
                    <c:extLst xmlns:c15="http://schemas.microsoft.com/office/drawing/2012/chart">
                      <c:ext xmlns:c15="http://schemas.microsoft.com/office/drawing/2012/chart" uri="{02D57815-91ED-43cb-92C2-25804820EDAC}">
                        <c15:formulaRef>
                          <c15:sqref>Sheet1!$E$2:$E$7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4-08BE-41DB-8A91-28C8CE591C3C}"/>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Sheet1!$F$1</c15:sqref>
                        </c15:formulaRef>
                      </c:ext>
                    </c:extLst>
                    <c:strCache>
                      <c:ptCount val="1"/>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paper format for all education</c:v>
                      </c:pt>
                    </c:strCache>
                  </c:strRef>
                </c:cat>
                <c:val>
                  <c:numRef>
                    <c:extLst xmlns:c15="http://schemas.microsoft.com/office/drawing/2012/chart">
                      <c:ext xmlns:c15="http://schemas.microsoft.com/office/drawing/2012/chart" uri="{02D57815-91ED-43cb-92C2-25804820EDAC}">
                        <c15:formulaRef>
                          <c15:sqref>Sheet1!$F$2:$F$7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5-08BE-41DB-8A91-28C8CE591C3C}"/>
                  </c:ext>
                </c:extLst>
              </c15:ser>
            </c15:filteredBarSeries>
          </c:ext>
        </c:extLst>
      </c:barChart>
      <c:catAx>
        <c:axId val="582832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872928208"/>
        <c:crosses val="autoZero"/>
        <c:auto val="1"/>
        <c:lblAlgn val="ctr"/>
        <c:lblOffset val="100"/>
        <c:noMultiLvlLbl val="0"/>
      </c:catAx>
      <c:valAx>
        <c:axId val="8729282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28322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r>
              <a:rPr lang="en-US">
                <a:latin typeface="Calibri" panose="020F0502020204030204" pitchFamily="34" charset="0"/>
                <a:cs typeface="Calibri" panose="020F0502020204030204" pitchFamily="34" charset="0"/>
              </a:rPr>
              <a:t>Paper</a:t>
            </a:r>
            <a:r>
              <a:rPr lang="en-US" baseline="0">
                <a:latin typeface="Calibri" panose="020F0502020204030204" pitchFamily="34" charset="0"/>
                <a:cs typeface="Calibri" panose="020F0502020204030204" pitchFamily="34" charset="0"/>
              </a:rPr>
              <a:t> Format vs LMS</a:t>
            </a:r>
            <a:endParaRPr lang="en-US">
              <a:latin typeface="Calibri" panose="020F0502020204030204" pitchFamily="34" charset="0"/>
              <a:cs typeface="Calibri" panose="020F050202020403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title>
    <c:autoTitleDeleted val="0"/>
    <c:plotArea>
      <c:layout/>
      <c:barChart>
        <c:barDir val="col"/>
        <c:grouping val="clustered"/>
        <c:varyColors val="0"/>
        <c:ser>
          <c:idx val="5"/>
          <c:order val="5"/>
          <c:tx>
            <c:strRef>
              <c:f>Sheet1!$G$11</c:f>
              <c:strCache>
                <c:ptCount val="1"/>
                <c:pt idx="0">
                  <c:v>Paper Format</c:v>
                </c:pt>
              </c:strCache>
            </c:strRef>
          </c:tx>
          <c:spPr>
            <a:solidFill>
              <a:srgbClr val="6DB1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Sheet1!$A$12:$A$17</c:f>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digital LMS for all education</c:v>
                </c:pt>
              </c:strCache>
            </c:strRef>
          </c:cat>
          <c:val>
            <c:numRef>
              <c:f>Sheet1!$G$12:$G$17</c:f>
              <c:numCache>
                <c:formatCode>0%</c:formatCode>
                <c:ptCount val="6"/>
                <c:pt idx="0">
                  <c:v>0.24</c:v>
                </c:pt>
                <c:pt idx="1">
                  <c:v>0.41</c:v>
                </c:pt>
                <c:pt idx="2">
                  <c:v>0.14000000000000001</c:v>
                </c:pt>
                <c:pt idx="3">
                  <c:v>0.36</c:v>
                </c:pt>
                <c:pt idx="4">
                  <c:v>0.22</c:v>
                </c:pt>
                <c:pt idx="5">
                  <c:v>0.59</c:v>
                </c:pt>
              </c:numCache>
            </c:numRef>
          </c:val>
          <c:extLst>
            <c:ext xmlns:c16="http://schemas.microsoft.com/office/drawing/2014/chart" uri="{C3380CC4-5D6E-409C-BE32-E72D297353CC}">
              <c16:uniqueId val="{00000000-C25B-44D0-807E-0ECD340C0932}"/>
            </c:ext>
          </c:extLst>
        </c:ser>
        <c:ser>
          <c:idx val="6"/>
          <c:order val="6"/>
          <c:tx>
            <c:strRef>
              <c:f>Sheet1!$H$11</c:f>
              <c:strCache>
                <c:ptCount val="1"/>
                <c:pt idx="0">
                  <c:v>LMS</c:v>
                </c:pt>
              </c:strCache>
            </c:strRef>
          </c:tx>
          <c:spPr>
            <a:solidFill>
              <a:srgbClr val="9391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Sheet1!$A$12:$A$17</c:f>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digital LMS for all education</c:v>
                </c:pt>
              </c:strCache>
            </c:strRef>
          </c:cat>
          <c:val>
            <c:numRef>
              <c:f>Sheet1!$H$12:$H$17</c:f>
              <c:numCache>
                <c:formatCode>0%</c:formatCode>
                <c:ptCount val="6"/>
                <c:pt idx="0">
                  <c:v>0.51</c:v>
                </c:pt>
                <c:pt idx="1">
                  <c:v>0.62</c:v>
                </c:pt>
                <c:pt idx="2">
                  <c:v>0.49</c:v>
                </c:pt>
                <c:pt idx="3">
                  <c:v>0.7</c:v>
                </c:pt>
                <c:pt idx="4">
                  <c:v>0.15</c:v>
                </c:pt>
                <c:pt idx="5">
                  <c:v>0.98</c:v>
                </c:pt>
              </c:numCache>
            </c:numRef>
          </c:val>
          <c:extLst>
            <c:ext xmlns:c16="http://schemas.microsoft.com/office/drawing/2014/chart" uri="{C3380CC4-5D6E-409C-BE32-E72D297353CC}">
              <c16:uniqueId val="{00000001-C25B-44D0-807E-0ECD340C0932}"/>
            </c:ext>
          </c:extLst>
        </c:ser>
        <c:dLbls>
          <c:dLblPos val="outEnd"/>
          <c:showLegendKey val="0"/>
          <c:showVal val="1"/>
          <c:showCatName val="0"/>
          <c:showSerName val="0"/>
          <c:showPercent val="0"/>
          <c:showBubbleSize val="0"/>
        </c:dLbls>
        <c:gapWidth val="219"/>
        <c:overlap val="-27"/>
        <c:axId val="1328085872"/>
        <c:axId val="1328121344"/>
        <c:extLst>
          <c:ext xmlns:c15="http://schemas.microsoft.com/office/drawing/2012/chart" uri="{02D57815-91ED-43cb-92C2-25804820EDAC}">
            <c15:filteredBarSeries>
              <c15:ser>
                <c:idx val="0"/>
                <c:order val="0"/>
                <c:tx>
                  <c:strRef>
                    <c:extLst>
                      <c:ext uri="{02D57815-91ED-43cb-92C2-25804820EDAC}">
                        <c15:formulaRef>
                          <c15:sqref>Sheet1!$B$11</c15:sqref>
                        </c15:formulaRef>
                      </c:ext>
                    </c:extLst>
                    <c:strCache>
                      <c:ptCount val="1"/>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Sheet1!$A$12:$A$17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digital LMS for all education</c:v>
                      </c:pt>
                    </c:strCache>
                  </c:strRef>
                </c:cat>
                <c:val>
                  <c:numRef>
                    <c:extLst>
                      <c:ext uri="{02D57815-91ED-43cb-92C2-25804820EDAC}">
                        <c15:formulaRef>
                          <c15:sqref>Sheet1!$B$12:$B$17</c15:sqref>
                        </c15:formulaRef>
                      </c:ext>
                    </c:extLst>
                    <c:numCache>
                      <c:formatCode>General</c:formatCode>
                      <c:ptCount val="6"/>
                    </c:numCache>
                  </c:numRef>
                </c:val>
                <c:extLst>
                  <c:ext xmlns:c16="http://schemas.microsoft.com/office/drawing/2014/chart" uri="{C3380CC4-5D6E-409C-BE32-E72D297353CC}">
                    <c16:uniqueId val="{00000002-C25B-44D0-807E-0ECD340C0932}"/>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Sheet1!$C$11</c15:sqref>
                        </c15:formulaRef>
                      </c:ext>
                    </c:extLst>
                    <c:strCache>
                      <c:ptCount val="1"/>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Sheet1!$A$12:$A$17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digital LMS for all education</c:v>
                      </c:pt>
                    </c:strCache>
                  </c:strRef>
                </c:cat>
                <c:val>
                  <c:numRef>
                    <c:extLst xmlns:c15="http://schemas.microsoft.com/office/drawing/2012/chart">
                      <c:ext xmlns:c15="http://schemas.microsoft.com/office/drawing/2012/chart" uri="{02D57815-91ED-43cb-92C2-25804820EDAC}">
                        <c15:formulaRef>
                          <c15:sqref>Sheet1!$C$12:$C$17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3-C25B-44D0-807E-0ECD340C0932}"/>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Sheet1!$D$11</c15:sqref>
                        </c15:formulaRef>
                      </c:ext>
                    </c:extLst>
                    <c:strCache>
                      <c:ptCount val="1"/>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Sheet1!$A$12:$A$17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digital LMS for all education</c:v>
                      </c:pt>
                    </c:strCache>
                  </c:strRef>
                </c:cat>
                <c:val>
                  <c:numRef>
                    <c:extLst xmlns:c15="http://schemas.microsoft.com/office/drawing/2012/chart">
                      <c:ext xmlns:c15="http://schemas.microsoft.com/office/drawing/2012/chart" uri="{02D57815-91ED-43cb-92C2-25804820EDAC}">
                        <c15:formulaRef>
                          <c15:sqref>Sheet1!$D$12:$D$17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4-C25B-44D0-807E-0ECD340C0932}"/>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Sheet1!$E$11</c15:sqref>
                        </c15:formulaRef>
                      </c:ext>
                    </c:extLst>
                    <c:strCache>
                      <c:ptCount val="1"/>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Sheet1!$A$12:$A$17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digital LMS for all education</c:v>
                      </c:pt>
                    </c:strCache>
                  </c:strRef>
                </c:cat>
                <c:val>
                  <c:numRef>
                    <c:extLst xmlns:c15="http://schemas.microsoft.com/office/drawing/2012/chart">
                      <c:ext xmlns:c15="http://schemas.microsoft.com/office/drawing/2012/chart" uri="{02D57815-91ED-43cb-92C2-25804820EDAC}">
                        <c15:formulaRef>
                          <c15:sqref>Sheet1!$E$12:$E$17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5-C25B-44D0-807E-0ECD340C0932}"/>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Sheet1!$F$11</c15:sqref>
                        </c15:formulaRef>
                      </c:ext>
                    </c:extLst>
                    <c:strCache>
                      <c:ptCount val="1"/>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Sheet1!$A$12:$A$17</c15:sqref>
                        </c15:formulaRef>
                      </c:ext>
                    </c:extLst>
                    <c:strCache>
                      <c:ptCount val="6"/>
                      <c:pt idx="0">
                        <c:v>Satisfaction with current education format</c:v>
                      </c:pt>
                      <c:pt idx="1">
                        <c:v>Completion on time </c:v>
                      </c:pt>
                      <c:pt idx="2">
                        <c:v>Easy to locate upon return upon returning</c:v>
                      </c:pt>
                      <c:pt idx="3">
                        <c:v>Interested in digital solutions for all education</c:v>
                      </c:pt>
                      <c:pt idx="4">
                        <c:v>Overwhelmed by amount </c:v>
                      </c:pt>
                      <c:pt idx="5">
                        <c:v>Recommend digital LMS for all education</c:v>
                      </c:pt>
                    </c:strCache>
                  </c:strRef>
                </c:cat>
                <c:val>
                  <c:numRef>
                    <c:extLst xmlns:c15="http://schemas.microsoft.com/office/drawing/2012/chart">
                      <c:ext xmlns:c15="http://schemas.microsoft.com/office/drawing/2012/chart" uri="{02D57815-91ED-43cb-92C2-25804820EDAC}">
                        <c15:formulaRef>
                          <c15:sqref>Sheet1!$F$12:$F$17</c15:sqref>
                        </c15:formulaRef>
                      </c:ext>
                    </c:extLst>
                    <c:numCache>
                      <c:formatCode>General</c:formatCode>
                      <c:ptCount val="6"/>
                    </c:numCache>
                  </c:numRef>
                </c:val>
                <c:extLst xmlns:c15="http://schemas.microsoft.com/office/drawing/2012/chart">
                  <c:ext xmlns:c16="http://schemas.microsoft.com/office/drawing/2014/chart" uri="{C3380CC4-5D6E-409C-BE32-E72D297353CC}">
                    <c16:uniqueId val="{00000006-C25B-44D0-807E-0ECD340C0932}"/>
                  </c:ext>
                </c:extLst>
              </c15:ser>
            </c15:filteredBarSeries>
          </c:ext>
        </c:extLst>
      </c:barChart>
      <c:catAx>
        <c:axId val="1328085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crossAx val="1328121344"/>
        <c:crosses val="autoZero"/>
        <c:auto val="1"/>
        <c:lblAlgn val="ctr"/>
        <c:lblOffset val="100"/>
        <c:noMultiLvlLbl val="0"/>
      </c:catAx>
      <c:valAx>
        <c:axId val="13281213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28085872"/>
        <c:crosses val="autoZero"/>
        <c:crossBetween val="between"/>
      </c:valAx>
      <c:spPr>
        <a:noFill/>
        <a:ln>
          <a:noFill/>
        </a:ln>
        <a:effectLst/>
      </c:spPr>
    </c:plotArea>
    <c:legend>
      <c:legendPos val="b"/>
      <c:layout>
        <c:manualLayout>
          <c:xMode val="edge"/>
          <c:yMode val="edge"/>
          <c:x val="0.38287538453505365"/>
          <c:y val="0.90689332095883102"/>
          <c:w val="0.23891899226259947"/>
          <c:h val="5.2591798963741762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86CE34-2D1E-4AC4-A749-EFB7035EDAD3}" type="slidenum">
              <a:rPr lang="en-US"/>
              <a:pPr>
                <a:defRPr/>
              </a:pPr>
              <a:t>‹#›</a:t>
            </a:fld>
            <a:endParaRPr lang="en-US"/>
          </a:p>
        </p:txBody>
      </p:sp>
    </p:spTree>
    <p:extLst>
      <p:ext uri="{BB962C8B-B14F-4D97-AF65-F5344CB8AC3E}">
        <p14:creationId xmlns:p14="http://schemas.microsoft.com/office/powerpoint/2010/main" val="3776221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EEA51B-2A6A-45E7-BF5D-7C4C17DF1CB6}" type="slidenum">
              <a:rPr lang="en-US"/>
              <a:pPr>
                <a:defRPr/>
              </a:pPr>
              <a:t>‹#›</a:t>
            </a:fld>
            <a:endParaRPr lang="en-US"/>
          </a:p>
        </p:txBody>
      </p:sp>
    </p:spTree>
    <p:extLst>
      <p:ext uri="{BB962C8B-B14F-4D97-AF65-F5344CB8AC3E}">
        <p14:creationId xmlns:p14="http://schemas.microsoft.com/office/powerpoint/2010/main" val="1825765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2ED851-9A68-4446-84FA-511C3EC67B8C}" type="slidenum">
              <a:rPr lang="en-US"/>
              <a:pPr>
                <a:defRPr/>
              </a:pPr>
              <a:t>‹#›</a:t>
            </a:fld>
            <a:endParaRPr lang="en-US"/>
          </a:p>
        </p:txBody>
      </p:sp>
    </p:spTree>
    <p:extLst>
      <p:ext uri="{BB962C8B-B14F-4D97-AF65-F5344CB8AC3E}">
        <p14:creationId xmlns:p14="http://schemas.microsoft.com/office/powerpoint/2010/main" val="1088160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34A563-3BED-4230-B268-27629BF06EA6}" type="slidenum">
              <a:rPr lang="en-US"/>
              <a:pPr>
                <a:defRPr/>
              </a:pPr>
              <a:t>‹#›</a:t>
            </a:fld>
            <a:endParaRPr lang="en-US"/>
          </a:p>
        </p:txBody>
      </p:sp>
    </p:spTree>
    <p:extLst>
      <p:ext uri="{BB962C8B-B14F-4D97-AF65-F5344CB8AC3E}">
        <p14:creationId xmlns:p14="http://schemas.microsoft.com/office/powerpoint/2010/main" val="245464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91B227-040A-4C78-9C0E-85E69A08EF4F}" type="slidenum">
              <a:rPr lang="en-US"/>
              <a:pPr>
                <a:defRPr/>
              </a:pPr>
              <a:t>‹#›</a:t>
            </a:fld>
            <a:endParaRPr lang="en-US"/>
          </a:p>
        </p:txBody>
      </p:sp>
    </p:spTree>
    <p:extLst>
      <p:ext uri="{BB962C8B-B14F-4D97-AF65-F5344CB8AC3E}">
        <p14:creationId xmlns:p14="http://schemas.microsoft.com/office/powerpoint/2010/main" val="2365328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B31AF9-8D4A-4EC6-9B60-8FCB16659C9D}" type="slidenum">
              <a:rPr lang="en-US"/>
              <a:pPr>
                <a:defRPr/>
              </a:pPr>
              <a:t>‹#›</a:t>
            </a:fld>
            <a:endParaRPr lang="en-US"/>
          </a:p>
        </p:txBody>
      </p:sp>
    </p:spTree>
    <p:extLst>
      <p:ext uri="{BB962C8B-B14F-4D97-AF65-F5344CB8AC3E}">
        <p14:creationId xmlns:p14="http://schemas.microsoft.com/office/powerpoint/2010/main" val="200957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FE2A2DD-245B-4A97-B31A-7B7E2B376AD8}" type="slidenum">
              <a:rPr lang="en-US"/>
              <a:pPr>
                <a:defRPr/>
              </a:pPr>
              <a:t>‹#›</a:t>
            </a:fld>
            <a:endParaRPr lang="en-US"/>
          </a:p>
        </p:txBody>
      </p:sp>
    </p:spTree>
    <p:extLst>
      <p:ext uri="{BB962C8B-B14F-4D97-AF65-F5344CB8AC3E}">
        <p14:creationId xmlns:p14="http://schemas.microsoft.com/office/powerpoint/2010/main" val="127354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9E987B7-6C59-4BD2-B6CD-8B07653B6995}" type="slidenum">
              <a:rPr lang="en-US"/>
              <a:pPr>
                <a:defRPr/>
              </a:pPr>
              <a:t>‹#›</a:t>
            </a:fld>
            <a:endParaRPr lang="en-US"/>
          </a:p>
        </p:txBody>
      </p:sp>
    </p:spTree>
    <p:extLst>
      <p:ext uri="{BB962C8B-B14F-4D97-AF65-F5344CB8AC3E}">
        <p14:creationId xmlns:p14="http://schemas.microsoft.com/office/powerpoint/2010/main" val="65756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8F1A8DC-7443-40D0-82B3-7DCA850B9E67}" type="slidenum">
              <a:rPr lang="en-US"/>
              <a:pPr>
                <a:defRPr/>
              </a:pPr>
              <a:t>‹#›</a:t>
            </a:fld>
            <a:endParaRPr lang="en-US"/>
          </a:p>
        </p:txBody>
      </p:sp>
    </p:spTree>
    <p:extLst>
      <p:ext uri="{BB962C8B-B14F-4D97-AF65-F5344CB8AC3E}">
        <p14:creationId xmlns:p14="http://schemas.microsoft.com/office/powerpoint/2010/main" val="376436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7A1B88-9155-4719-8869-89180AAD0654}" type="slidenum">
              <a:rPr lang="en-US"/>
              <a:pPr>
                <a:defRPr/>
              </a:pPr>
              <a:t>‹#›</a:t>
            </a:fld>
            <a:endParaRPr lang="en-US"/>
          </a:p>
        </p:txBody>
      </p:sp>
    </p:spTree>
    <p:extLst>
      <p:ext uri="{BB962C8B-B14F-4D97-AF65-F5344CB8AC3E}">
        <p14:creationId xmlns:p14="http://schemas.microsoft.com/office/powerpoint/2010/main" val="253790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B7ABE4-A73B-43A8-A5AB-C39D2BFD4CB2}" type="slidenum">
              <a:rPr lang="en-US"/>
              <a:pPr>
                <a:defRPr/>
              </a:pPr>
              <a:t>‹#›</a:t>
            </a:fld>
            <a:endParaRPr lang="en-US"/>
          </a:p>
        </p:txBody>
      </p:sp>
    </p:spTree>
    <p:extLst>
      <p:ext uri="{BB962C8B-B14F-4D97-AF65-F5344CB8AC3E}">
        <p14:creationId xmlns:p14="http://schemas.microsoft.com/office/powerpoint/2010/main" val="253444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46238" y="6340475"/>
            <a:ext cx="18653125" cy="131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ea typeface="ＭＳ Ｐゴシック" charset="-128"/>
              </a:defRPr>
            </a:lvl1pPr>
          </a:lstStyle>
          <a:p>
            <a:pPr>
              <a:defRPr/>
            </a:pPr>
            <a:fld id="{BDDF6281-F73B-4104-B81A-915EEB5DED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MS PGothic" pitchFamily="34"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MS PGothic" pitchFamily="34" charset="-128"/>
          <a:cs typeface="MS PGothic" pitchFamily="34"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MS PGothic" pitchFamily="34"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MS PGothic" pitchFamily="34"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slideLayout" Target="../slideLayouts/slideLayout7.xml"/><Relationship Id="rId7" Type="http://schemas.openxmlformats.org/officeDocument/2006/relationships/image" Target="../media/image4.png"/><Relationship Id="rId12" Type="http://schemas.openxmlformats.org/officeDocument/2006/relationships/image" Target="../media/image7.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11" Type="http://schemas.openxmlformats.org/officeDocument/2006/relationships/chart" Target="../charts/chart2.xml"/><Relationship Id="rId5" Type="http://schemas.openxmlformats.org/officeDocument/2006/relationships/image" Target="../media/image2.jpeg"/><Relationship Id="rId10" Type="http://schemas.openxmlformats.org/officeDocument/2006/relationships/chart" Target="../charts/chart1.xml"/><Relationship Id="rId4" Type="http://schemas.openxmlformats.org/officeDocument/2006/relationships/image" Target="../media/image1.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2"/>
          <p:cNvGrpSpPr>
            <a:grpSpLocks/>
          </p:cNvGrpSpPr>
          <p:nvPr/>
        </p:nvGrpSpPr>
        <p:grpSpPr bwMode="auto">
          <a:xfrm>
            <a:off x="0" y="-11791"/>
            <a:ext cx="21945600" cy="2668588"/>
            <a:chOff x="0" y="0"/>
            <a:chExt cx="21945600" cy="2668588"/>
          </a:xfrm>
        </p:grpSpPr>
        <p:sp>
          <p:nvSpPr>
            <p:cNvPr id="2067" name="Rectangle 340"/>
            <p:cNvSpPr>
              <a:spLocks noChangeArrowheads="1"/>
            </p:cNvSpPr>
            <p:nvPr/>
          </p:nvSpPr>
          <p:spPr bwMode="auto">
            <a:xfrm>
              <a:off x="0" y="0"/>
              <a:ext cx="21945600" cy="266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2068" name="Straight Connector 133"/>
            <p:cNvCxnSpPr>
              <a:cxnSpLocks noChangeShapeType="1"/>
            </p:cNvCxnSpPr>
            <p:nvPr/>
          </p:nvCxnSpPr>
          <p:spPr bwMode="auto">
            <a:xfrm>
              <a:off x="0" y="26670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2069" name="Text Box 16"/>
            <p:cNvSpPr txBox="1">
              <a:spLocks noChangeArrowheads="1"/>
            </p:cNvSpPr>
            <p:nvPr/>
          </p:nvSpPr>
          <p:spPr bwMode="auto">
            <a:xfrm>
              <a:off x="3212797" y="147891"/>
              <a:ext cx="13462000" cy="219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3600" b="1" dirty="0">
                  <a:solidFill>
                    <a:schemeClr val="bg1"/>
                  </a:solidFill>
                  <a:latin typeface="Arial" pitchFamily="34" charset="0"/>
                </a:rPr>
                <a:t> Innovative Nursing Education through a Digital Learning Management System</a:t>
              </a:r>
            </a:p>
            <a:p>
              <a:pPr algn="ctr"/>
              <a:endParaRPr lang="en-US" sz="1400" b="1" dirty="0">
                <a:solidFill>
                  <a:schemeClr val="bg1"/>
                </a:solidFill>
                <a:latin typeface="Arial" pitchFamily="34" charset="0"/>
              </a:endParaRPr>
            </a:p>
            <a:p>
              <a:pPr algn="ctr">
                <a:lnSpc>
                  <a:spcPts val="3500"/>
                </a:lnSpc>
              </a:pPr>
              <a:r>
                <a:rPr lang="en-US" sz="2800" b="1" dirty="0">
                  <a:solidFill>
                    <a:schemeClr val="bg1"/>
                  </a:solidFill>
                  <a:latin typeface="Arial" pitchFamily="34" charset="0"/>
                </a:rPr>
                <a:t>Jin Huang, MSN, RN, OCN </a:t>
              </a:r>
            </a:p>
            <a:p>
              <a:pPr algn="ctr">
                <a:lnSpc>
                  <a:spcPts val="3500"/>
                </a:lnSpc>
              </a:pPr>
              <a:r>
                <a:rPr lang="en-US" sz="2800" b="1" dirty="0">
                  <a:solidFill>
                    <a:schemeClr val="bg1"/>
                  </a:solidFill>
                  <a:latin typeface="Arial" pitchFamily="34" charset="0"/>
                </a:rPr>
                <a:t> Mark Templonuevo, BSN, RN, CVRN-BC</a:t>
              </a:r>
            </a:p>
          </p:txBody>
        </p:sp>
        <p:pic>
          <p:nvPicPr>
            <p:cNvPr id="2070" name="Picture 181" descr="White_logo.ai"/>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119600" y="473437"/>
              <a:ext cx="4165600" cy="148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ext Box 7"/>
          <p:cNvSpPr txBox="1">
            <a:spLocks noChangeArrowheads="1"/>
          </p:cNvSpPr>
          <p:nvPr/>
        </p:nvSpPr>
        <p:spPr bwMode="auto">
          <a:xfrm>
            <a:off x="213883" y="2919237"/>
            <a:ext cx="5149792"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Aim Statement</a:t>
            </a:r>
          </a:p>
          <a:p>
            <a:r>
              <a:rPr lang="en-US" sz="2000" dirty="0">
                <a:latin typeface="Arial" panose="020B0604020202020204" pitchFamily="34" charset="0"/>
                <a:cs typeface="Arial" panose="020B0604020202020204" pitchFamily="34" charset="0"/>
              </a:rPr>
              <a:t>The project aims to address the limitations of traditional paper-based educational system by centralizing institutional education resources digitally. It seeks to improve tracking of completion and simplify easy referencing to educational material, and promote seamless access, collaboration, and timely completion of educational tasks.</a:t>
            </a:r>
          </a:p>
        </p:txBody>
      </p:sp>
      <p:sp>
        <p:nvSpPr>
          <p:cNvPr id="2052" name="Text Box 8"/>
          <p:cNvSpPr txBox="1">
            <a:spLocks noChangeArrowheads="1"/>
          </p:cNvSpPr>
          <p:nvPr/>
        </p:nvSpPr>
        <p:spPr bwMode="auto">
          <a:xfrm>
            <a:off x="213882" y="5942924"/>
            <a:ext cx="5149792" cy="418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Measure of Success</a:t>
            </a:r>
            <a:endParaRPr lang="en-US" sz="2800" dirty="0">
              <a:solidFill>
                <a:srgbClr val="FF0000"/>
              </a:solidFill>
              <a:latin typeface="Arial Black" pitchFamily="34" charset="0"/>
              <a:cs typeface="Arial" pitchFamily="34" charset="0"/>
            </a:endParaRPr>
          </a:p>
          <a:p>
            <a:pPr marL="800100" lvl="1" indent="-342900">
              <a:buFont typeface="+mj-lt"/>
              <a:buAutoNum type="arabicPeriod"/>
            </a:pPr>
            <a:r>
              <a:rPr lang="en-US" sz="2000" dirty="0">
                <a:latin typeface="Arial" pitchFamily="34" charset="0"/>
              </a:rPr>
              <a:t>A survey tool was used to measure the impact of paper-based material on  satisfaction, work efficiency, and knowledge retention. </a:t>
            </a:r>
          </a:p>
          <a:p>
            <a:pPr marL="800100" lvl="1" indent="-342900">
              <a:buFont typeface="+mj-lt"/>
              <a:buAutoNum type="arabicPeriod"/>
            </a:pPr>
            <a:endParaRPr lang="en-US" sz="800" dirty="0">
              <a:latin typeface="Arial" pitchFamily="34" charset="0"/>
            </a:endParaRPr>
          </a:p>
          <a:p>
            <a:pPr marL="800100" lvl="1" indent="-342900">
              <a:buFont typeface="+mj-lt"/>
              <a:buAutoNum type="arabicPeriod"/>
            </a:pPr>
            <a:r>
              <a:rPr lang="en-US" sz="2000" dirty="0">
                <a:latin typeface="Arial" pitchFamily="34" charset="0"/>
              </a:rPr>
              <a:t>Additional survey tool on the digital Learning Management System (LMS) to assess satisfaction, efficiency, and material access one year after its launch.</a:t>
            </a:r>
          </a:p>
          <a:p>
            <a:pPr marL="800100" lvl="1" indent="-342900">
              <a:buFont typeface="+mj-lt"/>
              <a:buAutoNum type="arabicPeriod"/>
            </a:pPr>
            <a:endParaRPr lang="en-US" sz="800" dirty="0">
              <a:latin typeface="Arial" pitchFamily="34" charset="0"/>
            </a:endParaRPr>
          </a:p>
          <a:p>
            <a:pPr marL="800100" lvl="1" indent="-342900">
              <a:buFont typeface="+mj-lt"/>
              <a:buAutoNum type="arabicPeriod"/>
            </a:pPr>
            <a:r>
              <a:rPr lang="en-US" sz="2000" dirty="0">
                <a:latin typeface="Arial" pitchFamily="34" charset="0"/>
              </a:rPr>
              <a:t>Report compared completion rates before and after LMS rollout. </a:t>
            </a:r>
            <a:endParaRPr lang="en-US" sz="2000" dirty="0"/>
          </a:p>
        </p:txBody>
      </p:sp>
      <p:sp>
        <p:nvSpPr>
          <p:cNvPr id="2053" name="Text Box 8"/>
          <p:cNvSpPr txBox="1">
            <a:spLocks noChangeArrowheads="1"/>
          </p:cNvSpPr>
          <p:nvPr/>
        </p:nvSpPr>
        <p:spPr bwMode="auto">
          <a:xfrm flipH="1">
            <a:off x="5795427" y="2830937"/>
            <a:ext cx="5237623"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rPr>
              <a:t>What changes can we make?</a:t>
            </a:r>
          </a:p>
          <a:p>
            <a:pPr marL="457200" indent="-457200">
              <a:buFont typeface="+mj-lt"/>
              <a:buAutoNum type="arabicPeriod"/>
            </a:pPr>
            <a:r>
              <a:rPr lang="en-US" sz="2000" dirty="0">
                <a:latin typeface="Arial" pitchFamily="34" charset="0"/>
                <a:cs typeface="Arial" pitchFamily="34" charset="0"/>
              </a:rPr>
              <a:t>Enhance Timely Education Completion Rates</a:t>
            </a:r>
          </a:p>
          <a:p>
            <a:pPr marL="457200" indent="-457200">
              <a:buFont typeface="+mj-lt"/>
              <a:buAutoNum type="arabicPeriod"/>
            </a:pPr>
            <a:endParaRPr lang="en-US" sz="800" dirty="0"/>
          </a:p>
          <a:p>
            <a:pPr marL="457200" indent="-457200">
              <a:buFont typeface="+mj-lt"/>
              <a:buAutoNum type="arabicPeriod"/>
            </a:pPr>
            <a:r>
              <a:rPr lang="en-US" sz="2000" dirty="0">
                <a:latin typeface="Arial" pitchFamily="34" charset="0"/>
                <a:cs typeface="Arial" pitchFamily="34" charset="0"/>
              </a:rPr>
              <a:t>Improve Staff Satisfaction with the Education System to Effectively Manage Workload</a:t>
            </a:r>
          </a:p>
          <a:p>
            <a:pPr marL="457200" indent="-457200">
              <a:buFont typeface="+mj-lt"/>
              <a:buAutoNum type="arabicPeriod"/>
            </a:pPr>
            <a:endParaRPr lang="en-US" sz="800" dirty="0">
              <a:latin typeface="Arial" pitchFamily="34" charset="0"/>
              <a:cs typeface="Arial" pitchFamily="34" charset="0"/>
            </a:endParaRPr>
          </a:p>
          <a:p>
            <a:pPr marL="457200" indent="-457200">
              <a:buFont typeface="+mj-lt"/>
              <a:buAutoNum type="arabicPeriod"/>
            </a:pPr>
            <a:r>
              <a:rPr lang="en-US" sz="2000" dirty="0">
                <a:latin typeface="Arial" pitchFamily="34" charset="0"/>
                <a:cs typeface="Arial" pitchFamily="34" charset="0"/>
              </a:rPr>
              <a:t>Streamline Easy Access and Location of Necessary Educational Resources</a:t>
            </a:r>
          </a:p>
        </p:txBody>
      </p:sp>
      <p:sp>
        <p:nvSpPr>
          <p:cNvPr id="2056" name="Rectangle 14"/>
          <p:cNvSpPr>
            <a:spLocks noChangeArrowheads="1"/>
          </p:cNvSpPr>
          <p:nvPr/>
        </p:nvSpPr>
        <p:spPr bwMode="auto">
          <a:xfrm>
            <a:off x="5795426" y="10627666"/>
            <a:ext cx="5237624" cy="7298311"/>
          </a:xfrm>
          <a:prstGeom prst="rect">
            <a:avLst/>
          </a:prstGeom>
          <a:solidFill>
            <a:schemeClr val="bg1"/>
          </a:solidFill>
          <a:ln w="28575">
            <a:noFill/>
            <a:miter lim="800000"/>
            <a:headEnd/>
            <a:tailEnd/>
          </a:ln>
        </p:spPr>
        <p:txBody>
          <a:bodyPr wrap="square" lIns="95408" tIns="47704" rIns="95408" bIns="47704" anchor="ctr">
            <a:spAutoFit/>
          </a:bodyPr>
          <a:lstStyle/>
          <a:p>
            <a:r>
              <a:rPr lang="en-US" sz="2000" dirty="0">
                <a:latin typeface="Arial" panose="020B0604020202020204" pitchFamily="34" charset="0"/>
                <a:cs typeface="Arial" panose="020B0604020202020204" pitchFamily="34" charset="0"/>
              </a:rPr>
              <a:t>Upon reviewing the process and survey results, it was clear that we needed a more streamlined educational approach. The survey highlighted specific barriers to timely completion, as illustrated in the fishbone diagram above.</a:t>
            </a:r>
          </a:p>
          <a:p>
            <a:endParaRPr lang="en-US" sz="18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The primary barriers included:</a:t>
            </a:r>
          </a:p>
          <a:p>
            <a:pPr marL="285750" indent="-285750">
              <a:buFont typeface="Arial" panose="020B0604020202020204" pitchFamily="34" charset="0"/>
              <a:buChar char="•"/>
            </a:pPr>
            <a:r>
              <a:rPr lang="en-US" sz="1800" b="1" dirty="0">
                <a:latin typeface="Arial" panose="020B0604020202020204" pitchFamily="34" charset="0"/>
                <a:cs typeface="Arial" panose="020B0604020202020204" pitchFamily="34" charset="0"/>
              </a:rPr>
              <a:t>Time Constraints: </a:t>
            </a:r>
            <a:r>
              <a:rPr lang="en-US" sz="1800" dirty="0">
                <a:latin typeface="Arial" panose="020B0604020202020204" pitchFamily="34" charset="0"/>
                <a:cs typeface="Arial" panose="020B0604020202020204" pitchFamily="34" charset="0"/>
              </a:rPr>
              <a:t>Not enough time or education took too much time to complete</a:t>
            </a:r>
          </a:p>
          <a:p>
            <a:pPr marL="342900" indent="-342900">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b="1" dirty="0">
                <a:latin typeface="Arial" panose="020B0604020202020204" pitchFamily="34" charset="0"/>
                <a:cs typeface="Arial" panose="020B0604020202020204" pitchFamily="34" charset="0"/>
              </a:rPr>
              <a:t>Content Overload</a:t>
            </a:r>
            <a:r>
              <a:rPr lang="en-US" sz="1800" dirty="0">
                <a:latin typeface="Arial" panose="020B0604020202020204" pitchFamily="34" charset="0"/>
                <a:cs typeface="Arial" panose="020B0604020202020204" pitchFamily="34" charset="0"/>
              </a:rPr>
              <a:t>: Many felt overwhelmed by the volume of education material</a:t>
            </a:r>
          </a:p>
          <a:p>
            <a:pPr marL="342900" indent="-342900">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b="1" dirty="0">
                <a:latin typeface="Arial" panose="020B0604020202020204" pitchFamily="34" charset="0"/>
                <a:cs typeface="Arial" panose="020B0604020202020204" pitchFamily="34" charset="0"/>
              </a:rPr>
              <a:t>Material Accessibility: </a:t>
            </a:r>
            <a:r>
              <a:rPr lang="en-US" sz="1800" dirty="0">
                <a:latin typeface="Arial" panose="020B0604020202020204" pitchFamily="34" charset="0"/>
                <a:cs typeface="Arial" panose="020B0604020202020204" pitchFamily="34" charset="0"/>
              </a:rPr>
              <a:t>The scattered and decentralized physical locations made it difficult to locate papers for reference</a:t>
            </a:r>
          </a:p>
          <a:p>
            <a:pPr marL="342900" indent="-342900">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b="1" dirty="0">
                <a:latin typeface="Arial" panose="020B0604020202020204" pitchFamily="34" charset="0"/>
                <a:cs typeface="Arial" panose="020B0604020202020204" pitchFamily="34" charset="0"/>
              </a:rPr>
              <a:t>Process Complexity: </a:t>
            </a:r>
            <a:r>
              <a:rPr lang="en-US" sz="1800" dirty="0">
                <a:latin typeface="Arial" panose="020B0604020202020204" pitchFamily="34" charset="0"/>
                <a:cs typeface="Arial" panose="020B0604020202020204" pitchFamily="34" charset="0"/>
              </a:rPr>
              <a:t>Lacks streamlining, was cluttered and caused delays</a:t>
            </a:r>
          </a:p>
          <a:p>
            <a:pPr marL="342900" indent="-342900">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b="1" dirty="0">
                <a:latin typeface="Arial" panose="020B0604020202020204" pitchFamily="34" charset="0"/>
                <a:cs typeface="Arial" panose="020B0604020202020204" pitchFamily="34" charset="0"/>
              </a:rPr>
              <a:t>Flexible Learning: </a:t>
            </a:r>
            <a:r>
              <a:rPr lang="en-US" sz="1800" dirty="0">
                <a:latin typeface="Arial" panose="020B0604020202020204" pitchFamily="34" charset="0"/>
                <a:cs typeface="Arial" panose="020B0604020202020204" pitchFamily="34" charset="0"/>
              </a:rPr>
              <a:t>Staff wanted to study at own pace</a:t>
            </a:r>
          </a:p>
          <a:p>
            <a:pPr marL="342900" indent="-342900">
              <a:buFont typeface="Wingdings" panose="05000000000000000000" pitchFamily="2" charset="2"/>
              <a:buChar char="§"/>
            </a:pPr>
            <a:endParaRPr lang="en-US" sz="12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b="1" dirty="0">
                <a:latin typeface="Arial" panose="020B0604020202020204" pitchFamily="34" charset="0"/>
                <a:cs typeface="Arial" panose="020B0604020202020204" pitchFamily="34" charset="0"/>
              </a:rPr>
              <a:t>Sign-In sheet Issues: </a:t>
            </a:r>
            <a:r>
              <a:rPr lang="en-US" sz="1800" dirty="0">
                <a:latin typeface="Arial" panose="020B0604020202020204" pitchFamily="34" charset="0"/>
                <a:cs typeface="Arial" panose="020B0604020202020204" pitchFamily="34" charset="0"/>
              </a:rPr>
              <a:t>Trouble finding paper sign-in sheets for education completion</a:t>
            </a:r>
          </a:p>
        </p:txBody>
      </p:sp>
      <p:sp>
        <p:nvSpPr>
          <p:cNvPr id="2057" name="TextBox 134"/>
          <p:cNvSpPr txBox="1">
            <a:spLocks noChangeArrowheads="1"/>
          </p:cNvSpPr>
          <p:nvPr/>
        </p:nvSpPr>
        <p:spPr bwMode="auto">
          <a:xfrm>
            <a:off x="6420546" y="6480979"/>
            <a:ext cx="3987384" cy="465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dirty="0">
                <a:solidFill>
                  <a:srgbClr val="FF0000"/>
                </a:solidFill>
                <a:latin typeface="Arial Black" pitchFamily="34" charset="0"/>
              </a:rPr>
              <a:t>Fishbone diagram</a:t>
            </a:r>
          </a:p>
        </p:txBody>
      </p:sp>
      <p:sp>
        <p:nvSpPr>
          <p:cNvPr id="2059" name="TextBox 140"/>
          <p:cNvSpPr txBox="1">
            <a:spLocks noChangeArrowheads="1"/>
          </p:cNvSpPr>
          <p:nvPr/>
        </p:nvSpPr>
        <p:spPr bwMode="auto">
          <a:xfrm rot="10800000" flipV="1">
            <a:off x="213882" y="10129767"/>
            <a:ext cx="4590562" cy="52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Baseline Data</a:t>
            </a:r>
          </a:p>
        </p:txBody>
      </p:sp>
      <p:sp>
        <p:nvSpPr>
          <p:cNvPr id="2060" name="Text Box 10"/>
          <p:cNvSpPr txBox="1">
            <a:spLocks noChangeArrowheads="1"/>
          </p:cNvSpPr>
          <p:nvPr/>
        </p:nvSpPr>
        <p:spPr bwMode="auto">
          <a:xfrm>
            <a:off x="11439131" y="2919237"/>
            <a:ext cx="4780226" cy="7602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PLAN the Improvement</a:t>
            </a:r>
          </a:p>
          <a:p>
            <a:endParaRPr lang="en-US" sz="8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Research and test different LMS to identify the suitable platform.</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Train all the staff on how to use the LMS to navigate, learn, and recall education material.</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Implement a feedback system to gather input from end-users for improvement.</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Optimize the organization of educational materials within the LMS, making it intuitive and user-friendly for quick access.</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Make sure the LMS works on work phones for the staff to learn whenever and wherever they want.</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Implement analytics tools to track user engagement, completion rates, and overall performance within the LMS, enabling data-driven decisions for continuous improvement.</a:t>
            </a:r>
            <a:endParaRPr lang="en-US" sz="2800" dirty="0">
              <a:solidFill>
                <a:srgbClr val="FF0000"/>
              </a:solidFill>
              <a:latin typeface="Arial Black" pitchFamily="34" charset="0"/>
            </a:endParaRPr>
          </a:p>
        </p:txBody>
      </p:sp>
      <p:sp>
        <p:nvSpPr>
          <p:cNvPr id="2061" name="Rectangle 141"/>
          <p:cNvSpPr>
            <a:spLocks noChangeArrowheads="1"/>
          </p:cNvSpPr>
          <p:nvPr/>
        </p:nvSpPr>
        <p:spPr bwMode="auto">
          <a:xfrm>
            <a:off x="16219357" y="2791015"/>
            <a:ext cx="5439037" cy="3631293"/>
          </a:xfrm>
          <a:prstGeom prst="rect">
            <a:avLst/>
          </a:prstGeom>
          <a:noFill/>
          <a:ln w="28575" algn="ctr">
            <a:noFill/>
            <a:round/>
            <a:headEnd/>
            <a:tailEnd/>
          </a:ln>
          <a:extLst>
            <a:ext uri="{909E8E84-426E-40DD-AFC4-6F175D3DCCD1}">
              <a14:hiddenFill xmlns:a14="http://schemas.microsoft.com/office/drawing/2010/main">
                <a:solidFill>
                  <a:srgbClr val="FFFFFF"/>
                </a:solidFill>
              </a14:hiddenFill>
            </a:ext>
          </a:extLst>
        </p:spPr>
        <p:txBody>
          <a:bodyPr lIns="95408" tIns="47704" rIns="95408" bIns="47704"/>
          <a:lstStyle/>
          <a:p>
            <a:pPr defTabSz="952500"/>
            <a:endParaRPr lang="en-US" sz="2500"/>
          </a:p>
        </p:txBody>
      </p:sp>
      <p:sp>
        <p:nvSpPr>
          <p:cNvPr id="2062" name="TextBox 142"/>
          <p:cNvSpPr txBox="1">
            <a:spLocks noChangeArrowheads="1"/>
          </p:cNvSpPr>
          <p:nvPr/>
        </p:nvSpPr>
        <p:spPr bwMode="auto">
          <a:xfrm>
            <a:off x="16709984" y="2919237"/>
            <a:ext cx="4451578" cy="52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Results Data</a:t>
            </a:r>
          </a:p>
        </p:txBody>
      </p:sp>
      <p:sp>
        <p:nvSpPr>
          <p:cNvPr id="2063" name="Text Box 9"/>
          <p:cNvSpPr txBox="1">
            <a:spLocks noChangeArrowheads="1"/>
          </p:cNvSpPr>
          <p:nvPr/>
        </p:nvSpPr>
        <p:spPr bwMode="auto">
          <a:xfrm>
            <a:off x="11386466" y="16168042"/>
            <a:ext cx="4832891" cy="572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Interventions</a:t>
            </a:r>
            <a:endParaRPr lang="en-US" sz="2800" dirty="0">
              <a:solidFill>
                <a:srgbClr val="FF0000"/>
              </a:solidFill>
              <a:latin typeface="Arial" pitchFamily="34" charset="0"/>
            </a:endParaRPr>
          </a:p>
          <a:p>
            <a:pPr marL="342900" indent="-342900">
              <a:buFont typeface="Arial" panose="020B0604020202020204" pitchFamily="34" charset="0"/>
              <a:buChar char="•"/>
            </a:pPr>
            <a:r>
              <a:rPr lang="en-US" sz="2000" dirty="0">
                <a:latin typeface="Arial" pitchFamily="34" charset="0"/>
              </a:rPr>
              <a:t>Collaborated with the PACU Leadership and Education Committee nursing teams to identify a suitable LMS platform</a:t>
            </a:r>
          </a:p>
          <a:p>
            <a:pPr marL="342900" indent="-342900">
              <a:buFont typeface="Arial" panose="020B0604020202020204" pitchFamily="34" charset="0"/>
              <a:buChar char="•"/>
            </a:pPr>
            <a:endParaRPr lang="en-US" sz="1400" dirty="0">
              <a:latin typeface="Arial" pitchFamily="34" charset="0"/>
            </a:endParaRPr>
          </a:p>
          <a:p>
            <a:pPr marL="342900" indent="-342900">
              <a:buFont typeface="Arial" panose="020B0604020202020204" pitchFamily="34" charset="0"/>
              <a:buChar char="•"/>
            </a:pPr>
            <a:r>
              <a:rPr lang="en-US" sz="2000" dirty="0">
                <a:latin typeface="Arial" pitchFamily="34" charset="0"/>
              </a:rPr>
              <a:t>Organized the educational content and process in centralized hub </a:t>
            </a:r>
          </a:p>
          <a:p>
            <a:pPr marL="342900" indent="-342900">
              <a:buFont typeface="Arial" panose="020B0604020202020204" pitchFamily="34" charset="0"/>
              <a:buChar char="•"/>
            </a:pPr>
            <a:endParaRPr lang="en-US" sz="1400" dirty="0">
              <a:latin typeface="Arial" pitchFamily="34" charset="0"/>
            </a:endParaRPr>
          </a:p>
          <a:p>
            <a:pPr marL="342900" indent="-342900">
              <a:buFont typeface="Arial" panose="020B0604020202020204" pitchFamily="34" charset="0"/>
              <a:buChar char="•"/>
            </a:pPr>
            <a:r>
              <a:rPr lang="en-US" sz="2000" dirty="0">
                <a:latin typeface="Arial" pitchFamily="34" charset="0"/>
              </a:rPr>
              <a:t>Conducted group and individual training sessions to familiarize staff with the new digital system</a:t>
            </a:r>
          </a:p>
          <a:p>
            <a:pPr marL="342900" indent="-342900">
              <a:buFont typeface="Arial" panose="020B0604020202020204" pitchFamily="34" charset="0"/>
              <a:buChar char="•"/>
            </a:pPr>
            <a:endParaRPr lang="en-US" sz="1400" dirty="0">
              <a:latin typeface="Arial" pitchFamily="34" charset="0"/>
            </a:endParaRPr>
          </a:p>
          <a:p>
            <a:pPr marL="342900" indent="-342900">
              <a:buFont typeface="Arial" panose="020B0604020202020204" pitchFamily="34" charset="0"/>
              <a:buChar char="•"/>
            </a:pPr>
            <a:r>
              <a:rPr lang="en-US" sz="2000" dirty="0">
                <a:latin typeface="Arial" pitchFamily="34" charset="0"/>
              </a:rPr>
              <a:t>Continuous feedback loops were placed to enhance user experiences and evolving needs</a:t>
            </a:r>
          </a:p>
          <a:p>
            <a:endParaRPr lang="en-US" sz="1400" dirty="0">
              <a:latin typeface="Arial" pitchFamily="34" charset="0"/>
            </a:endParaRPr>
          </a:p>
          <a:p>
            <a:pPr marL="342900" indent="-342900">
              <a:buFont typeface="Arial" panose="020B0604020202020204" pitchFamily="34" charset="0"/>
              <a:buChar char="•"/>
            </a:pPr>
            <a:r>
              <a:rPr lang="en-US" sz="2000" dirty="0">
                <a:latin typeface="Arial" pitchFamily="34" charset="0"/>
              </a:rPr>
              <a:t>Continued in-person sessions to boost learning and address questions</a:t>
            </a:r>
          </a:p>
        </p:txBody>
      </p:sp>
      <p:sp>
        <p:nvSpPr>
          <p:cNvPr id="2064" name="Text Box 11"/>
          <p:cNvSpPr txBox="1">
            <a:spLocks noChangeArrowheads="1"/>
          </p:cNvSpPr>
          <p:nvPr/>
        </p:nvSpPr>
        <p:spPr bwMode="auto">
          <a:xfrm>
            <a:off x="16711920" y="7523275"/>
            <a:ext cx="5019798" cy="566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STUDY the results</a:t>
            </a:r>
          </a:p>
          <a:p>
            <a:r>
              <a:rPr lang="en-US" sz="2000" dirty="0">
                <a:latin typeface="Arial" pitchFamily="34" charset="0"/>
              </a:rPr>
              <a:t>One-year post-implementation</a:t>
            </a:r>
          </a:p>
          <a:p>
            <a:pPr marL="285750" indent="-285750">
              <a:buFont typeface="Arial" panose="020B0604020202020204" pitchFamily="34" charset="0"/>
              <a:buChar char="•"/>
            </a:pPr>
            <a:r>
              <a:rPr lang="en-US" sz="2000" dirty="0">
                <a:latin typeface="Arial" pitchFamily="34" charset="0"/>
              </a:rPr>
              <a:t>Staff satisfaction rate improved 27% with LMS</a:t>
            </a:r>
          </a:p>
          <a:p>
            <a:pPr marL="285750" indent="-285750">
              <a:buFont typeface="Arial" panose="020B0604020202020204" pitchFamily="34" charset="0"/>
              <a:buChar char="•"/>
            </a:pPr>
            <a:endParaRPr lang="en-US" sz="800" dirty="0">
              <a:latin typeface="Arial" pitchFamily="34" charset="0"/>
            </a:endParaRPr>
          </a:p>
          <a:p>
            <a:pPr marL="285750" indent="-285750">
              <a:buFont typeface="Arial" panose="020B0604020202020204" pitchFamily="34" charset="0"/>
              <a:buChar char="•"/>
            </a:pPr>
            <a:r>
              <a:rPr lang="en-US" sz="2000" dirty="0">
                <a:latin typeface="Arial" pitchFamily="34" charset="0"/>
              </a:rPr>
              <a:t>Timely completion rates showed 21% increase signifying progress in meeting educational deadlines</a:t>
            </a:r>
          </a:p>
          <a:p>
            <a:pPr marL="285750" indent="-285750">
              <a:buFont typeface="Arial" panose="020B0604020202020204" pitchFamily="34" charset="0"/>
              <a:buChar char="•"/>
            </a:pPr>
            <a:endParaRPr lang="en-US" sz="800" dirty="0">
              <a:latin typeface="Arial" pitchFamily="34" charset="0"/>
            </a:endParaRPr>
          </a:p>
          <a:p>
            <a:pPr marL="285750" indent="-285750">
              <a:buFont typeface="Arial" panose="020B0604020202020204" pitchFamily="34" charset="0"/>
              <a:buChar char="•"/>
            </a:pPr>
            <a:r>
              <a:rPr lang="en-US" sz="2000" dirty="0">
                <a:latin typeface="Arial" pitchFamily="34" charset="0"/>
              </a:rPr>
              <a:t>Ease of locating necessary education items improved by 35%</a:t>
            </a:r>
          </a:p>
          <a:p>
            <a:pPr marL="285750" indent="-285750">
              <a:buFont typeface="Arial" panose="020B0604020202020204" pitchFamily="34" charset="0"/>
              <a:buChar char="•"/>
            </a:pPr>
            <a:endParaRPr lang="en-US" sz="800" dirty="0">
              <a:latin typeface="Arial" pitchFamily="34" charset="0"/>
            </a:endParaRPr>
          </a:p>
          <a:p>
            <a:pPr marL="285750" indent="-285750">
              <a:buFont typeface="Arial" panose="020B0604020202020204" pitchFamily="34" charset="0"/>
              <a:buChar char="•"/>
            </a:pPr>
            <a:r>
              <a:rPr lang="en-US" sz="2000" dirty="0">
                <a:latin typeface="Arial" pitchFamily="34" charset="0"/>
              </a:rPr>
              <a:t>34% more staff were interested in a digital solution to streamline the process</a:t>
            </a:r>
          </a:p>
          <a:p>
            <a:pPr marL="285750" indent="-285750">
              <a:buFont typeface="Arial" panose="020B0604020202020204" pitchFamily="34" charset="0"/>
              <a:buChar char="•"/>
            </a:pPr>
            <a:endParaRPr lang="en-US" sz="800" dirty="0">
              <a:latin typeface="Arial" pitchFamily="34" charset="0"/>
            </a:endParaRPr>
          </a:p>
          <a:p>
            <a:pPr marL="285750" indent="-285750">
              <a:buFont typeface="Arial" panose="020B0604020202020204" pitchFamily="34" charset="0"/>
              <a:buChar char="•"/>
            </a:pPr>
            <a:r>
              <a:rPr lang="en-US" sz="2000" dirty="0">
                <a:latin typeface="Arial" pitchFamily="34" charset="0"/>
              </a:rPr>
              <a:t>Feeling overwhelmed decreased by 7% in one year, indicating better management of the educational workload</a:t>
            </a:r>
          </a:p>
          <a:p>
            <a:pPr marL="285750" indent="-285750">
              <a:buFont typeface="Arial" panose="020B0604020202020204" pitchFamily="34" charset="0"/>
              <a:buChar char="•"/>
            </a:pPr>
            <a:endParaRPr lang="en-US" sz="800" dirty="0">
              <a:latin typeface="Arial" pitchFamily="34" charset="0"/>
            </a:endParaRPr>
          </a:p>
          <a:p>
            <a:pPr marL="285750" indent="-285750">
              <a:buFont typeface="Arial" panose="020B0604020202020204" pitchFamily="34" charset="0"/>
              <a:buChar char="•"/>
            </a:pPr>
            <a:r>
              <a:rPr lang="en-US" sz="2000" dirty="0">
                <a:latin typeface="Arial" pitchFamily="34" charset="0"/>
              </a:rPr>
              <a:t>An impressive 98% of staff would strongly recommend an LMS</a:t>
            </a:r>
          </a:p>
        </p:txBody>
      </p:sp>
      <p:sp>
        <p:nvSpPr>
          <p:cNvPr id="2065" name="Text Box 12"/>
          <p:cNvSpPr txBox="1">
            <a:spLocks noChangeArrowheads="1"/>
          </p:cNvSpPr>
          <p:nvPr/>
        </p:nvSpPr>
        <p:spPr bwMode="auto">
          <a:xfrm>
            <a:off x="16719769" y="13628321"/>
            <a:ext cx="5011949"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Maintain/rollout</a:t>
            </a:r>
          </a:p>
          <a:p>
            <a:r>
              <a:rPr lang="en-US" sz="2800" dirty="0">
                <a:solidFill>
                  <a:srgbClr val="FF0000"/>
                </a:solidFill>
                <a:latin typeface="Arial Black" pitchFamily="34" charset="0"/>
              </a:rPr>
              <a:t>improvement </a:t>
            </a:r>
          </a:p>
          <a:p>
            <a:endParaRPr lang="en-US" sz="14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The new education process is now in place and has received positive feedback, highlighting the LMS's effectiveness in retaining information and knowledge and its potential for wider healthcare use.</a:t>
            </a:r>
          </a:p>
          <a:p>
            <a:endParaRPr lang="en-US" sz="14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Institutions can use this LMS to enhance education quality, drive innovation in learning, and improve patient outcomes. Several internal departments have shown interest in adopting this initiative for their setting.</a:t>
            </a:r>
          </a:p>
        </p:txBody>
      </p:sp>
      <p:pic>
        <p:nvPicPr>
          <p:cNvPr id="2066" name="Picture 119" descr="phot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1"/>
            <a:ext cx="2767994" cy="2571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8">
            <a:extLst>
              <a:ext uri="{FF2B5EF4-FFF2-40B4-BE49-F238E27FC236}">
                <a16:creationId xmlns:a16="http://schemas.microsoft.com/office/drawing/2014/main" id="{53C17912-EA03-C650-A6A2-6E02456F1AF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635" t="4948" r="5569" b="5262"/>
          <a:stretch/>
        </p:blipFill>
        <p:spPr bwMode="auto">
          <a:xfrm>
            <a:off x="11464802" y="11163112"/>
            <a:ext cx="5008378" cy="456647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848085D2-F84A-94FF-0772-BE5C2728EDE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835" t="3436" r="3962" b="7731"/>
          <a:stretch/>
        </p:blipFill>
        <p:spPr bwMode="auto">
          <a:xfrm>
            <a:off x="644577" y="18430150"/>
            <a:ext cx="9979577" cy="346253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57AEB4A-BD41-1A4A-E9AE-A7C8C7845E66}"/>
              </a:ext>
            </a:extLst>
          </p:cNvPr>
          <p:cNvSpPr txBox="1"/>
          <p:nvPr/>
        </p:nvSpPr>
        <p:spPr>
          <a:xfrm>
            <a:off x="2832758" y="17988592"/>
            <a:ext cx="5603214" cy="523220"/>
          </a:xfrm>
          <a:prstGeom prst="rect">
            <a:avLst/>
          </a:prstGeom>
          <a:noFill/>
        </p:spPr>
        <p:txBody>
          <a:bodyPr wrap="square" rtlCol="0">
            <a:spAutoFit/>
          </a:bodyPr>
          <a:lstStyle/>
          <a:p>
            <a:pPr algn="ctr"/>
            <a:r>
              <a:rPr lang="en-US" sz="2800" dirty="0">
                <a:solidFill>
                  <a:srgbClr val="FF0000"/>
                </a:solidFill>
                <a:latin typeface="Arial Black" panose="020B0A04020102020204" pitchFamily="34" charset="0"/>
              </a:rPr>
              <a:t>Old Process Map</a:t>
            </a:r>
          </a:p>
        </p:txBody>
      </p:sp>
      <p:sp>
        <p:nvSpPr>
          <p:cNvPr id="10" name="TextBox 9">
            <a:extLst>
              <a:ext uri="{FF2B5EF4-FFF2-40B4-BE49-F238E27FC236}">
                <a16:creationId xmlns:a16="http://schemas.microsoft.com/office/drawing/2014/main" id="{4F30537D-A823-250D-E270-DE726CAB54D6}"/>
              </a:ext>
            </a:extLst>
          </p:cNvPr>
          <p:cNvSpPr txBox="1"/>
          <p:nvPr/>
        </p:nvSpPr>
        <p:spPr>
          <a:xfrm>
            <a:off x="12142714" y="10814612"/>
            <a:ext cx="3612631" cy="461665"/>
          </a:xfrm>
          <a:prstGeom prst="rect">
            <a:avLst/>
          </a:prstGeom>
          <a:noFill/>
        </p:spPr>
        <p:txBody>
          <a:bodyPr wrap="square" rtlCol="0">
            <a:spAutoFit/>
          </a:bodyPr>
          <a:lstStyle/>
          <a:p>
            <a:pPr algn="ctr"/>
            <a:r>
              <a:rPr lang="en-US" dirty="0">
                <a:solidFill>
                  <a:srgbClr val="FF0000"/>
                </a:solidFill>
                <a:latin typeface="Arial Black" panose="020B0A04020102020204" pitchFamily="34" charset="0"/>
              </a:rPr>
              <a:t>New Process Map</a:t>
            </a:r>
          </a:p>
        </p:txBody>
      </p:sp>
      <p:sp>
        <p:nvSpPr>
          <p:cNvPr id="11" name="Text Box 7">
            <a:extLst>
              <a:ext uri="{FF2B5EF4-FFF2-40B4-BE49-F238E27FC236}">
                <a16:creationId xmlns:a16="http://schemas.microsoft.com/office/drawing/2014/main" id="{C9FAAEF3-1BC6-DBD2-A862-AA3F9BB46BB3}"/>
              </a:ext>
            </a:extLst>
          </p:cNvPr>
          <p:cNvSpPr txBox="1">
            <a:spLocks noChangeArrowheads="1"/>
          </p:cNvSpPr>
          <p:nvPr/>
        </p:nvSpPr>
        <p:spPr bwMode="auto">
          <a:xfrm>
            <a:off x="210177" y="13662743"/>
            <a:ext cx="5149792"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marL="342900" indent="-342900">
              <a:buFont typeface="Arial" panose="020B0604020202020204" pitchFamily="34" charset="0"/>
              <a:buChar char="•"/>
            </a:pPr>
            <a:r>
              <a:rPr lang="en-US" sz="2000" b="1" dirty="0">
                <a:latin typeface="Arial" panose="020B0604020202020204" pitchFamily="34" charset="0"/>
                <a:cs typeface="Arial" panose="020B0604020202020204" pitchFamily="34" charset="0"/>
              </a:rPr>
              <a:t>Satisfaction:</a:t>
            </a:r>
            <a:r>
              <a:rPr lang="en-US" sz="2000" dirty="0">
                <a:latin typeface="Arial" panose="020B0604020202020204" pitchFamily="34" charset="0"/>
                <a:cs typeface="Arial" panose="020B0604020202020204" pitchFamily="34" charset="0"/>
              </a:rPr>
              <a:t> Only 24% of staff express satisfaction with current education format</a:t>
            </a:r>
          </a:p>
          <a:p>
            <a:pPr marL="342900" indent="-34290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a:latin typeface="Arial" panose="020B0604020202020204" pitchFamily="34" charset="0"/>
                <a:cs typeface="Arial" panose="020B0604020202020204" pitchFamily="34" charset="0"/>
              </a:rPr>
              <a:t>Timeliness: </a:t>
            </a:r>
            <a:r>
              <a:rPr lang="en-US" sz="2000" dirty="0">
                <a:latin typeface="Arial" panose="020B0604020202020204" pitchFamily="34" charset="0"/>
                <a:cs typeface="Arial" panose="020B0604020202020204" pitchFamily="34" charset="0"/>
              </a:rPr>
              <a:t>A limited 41% manage to complete the education on time</a:t>
            </a:r>
          </a:p>
          <a:p>
            <a:pPr marL="342900" indent="-34290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a:latin typeface="Arial" panose="020B0604020202020204" pitchFamily="34" charset="0"/>
                <a:cs typeface="Arial" panose="020B0604020202020204" pitchFamily="34" charset="0"/>
              </a:rPr>
              <a:t>User Experience: </a:t>
            </a:r>
            <a:r>
              <a:rPr lang="en-US" sz="2000" dirty="0">
                <a:latin typeface="Arial" panose="020B0604020202020204" pitchFamily="34" charset="0"/>
                <a:cs typeface="Arial" panose="020B0604020202020204" pitchFamily="34" charset="0"/>
              </a:rPr>
              <a:t>Just 14% find it easy to locate after returning from time off</a:t>
            </a:r>
          </a:p>
          <a:p>
            <a:pPr marL="342900" indent="-34290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a:latin typeface="Arial" panose="020B0604020202020204" pitchFamily="34" charset="0"/>
                <a:cs typeface="Arial" panose="020B0604020202020204" pitchFamily="34" charset="0"/>
              </a:rPr>
              <a:t>Digital Transition: </a:t>
            </a:r>
            <a:r>
              <a:rPr lang="en-US" sz="2000" dirty="0">
                <a:latin typeface="Arial" panose="020B0604020202020204" pitchFamily="34" charset="0"/>
                <a:cs typeface="Arial" panose="020B0604020202020204" pitchFamily="34" charset="0"/>
              </a:rPr>
              <a:t>36% show interest in a digital solution for all education tasks</a:t>
            </a:r>
          </a:p>
          <a:p>
            <a:endParaRPr lang="en-US" sz="800" dirty="0">
              <a:latin typeface="Arial" panose="020B0604020202020204" pitchFamily="34" charset="0"/>
              <a:cs typeface="Arial" panose="020B0604020202020204" pitchFamily="34" charset="0"/>
            </a:endParaRPr>
          </a:p>
          <a:p>
            <a:endParaRPr lang="en-US" sz="1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a:latin typeface="Arial" panose="020B0604020202020204" pitchFamily="34" charset="0"/>
                <a:cs typeface="Arial" panose="020B0604020202020204" pitchFamily="34" charset="0"/>
              </a:rPr>
              <a:t>Overwhelmed: </a:t>
            </a:r>
            <a:r>
              <a:rPr lang="en-US" sz="2000" dirty="0">
                <a:latin typeface="Arial" panose="020B0604020202020204" pitchFamily="34" charset="0"/>
                <a:cs typeface="Arial" panose="020B0604020202020204" pitchFamily="34" charset="0"/>
              </a:rPr>
              <a:t>22% feel overwhelmed by the amount of education material</a:t>
            </a:r>
          </a:p>
          <a:p>
            <a:pPr marL="342900" indent="-342900">
              <a:buFont typeface="Arial" panose="020B0604020202020204" pitchFamily="34" charset="0"/>
              <a:buChar char="•"/>
            </a:pPr>
            <a:endParaRPr lang="en-US" sz="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a:latin typeface="Arial" panose="020B0604020202020204" pitchFamily="34" charset="0"/>
                <a:cs typeface="Arial" panose="020B0604020202020204" pitchFamily="34" charset="0"/>
              </a:rPr>
              <a:t>Paper Preference: </a:t>
            </a:r>
            <a:r>
              <a:rPr lang="en-US" sz="2000" dirty="0">
                <a:latin typeface="Arial" panose="020B0604020202020204" pitchFamily="34" charset="0"/>
                <a:cs typeface="Arial" panose="020B0604020202020204" pitchFamily="34" charset="0"/>
              </a:rPr>
              <a:t>only 59% would recommend the paper format</a:t>
            </a:r>
          </a:p>
        </p:txBody>
      </p:sp>
      <p:sp>
        <p:nvSpPr>
          <p:cNvPr id="12" name="Text Box 12">
            <a:extLst>
              <a:ext uri="{FF2B5EF4-FFF2-40B4-BE49-F238E27FC236}">
                <a16:creationId xmlns:a16="http://schemas.microsoft.com/office/drawing/2014/main" id="{EFB5EFA4-4D1E-5A26-C52F-55DBB6ABF185}"/>
              </a:ext>
            </a:extLst>
          </p:cNvPr>
          <p:cNvSpPr txBox="1">
            <a:spLocks noChangeArrowheads="1"/>
          </p:cNvSpPr>
          <p:nvPr/>
        </p:nvSpPr>
        <p:spPr bwMode="auto">
          <a:xfrm>
            <a:off x="16646445" y="18673411"/>
            <a:ext cx="5011949"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Acknowledgements</a:t>
            </a:r>
          </a:p>
          <a:p>
            <a:endParaRPr lang="en-US" sz="1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 PACU Leadership Team</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PACU Education Committee Chairs &amp; Members</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FA648E84-F9AD-C9FE-451C-2DA249E0E4C6}"/>
              </a:ext>
            </a:extLst>
          </p:cNvPr>
          <p:cNvPicPr>
            <a:picLocks noChangeAspect="1"/>
          </p:cNvPicPr>
          <p:nvPr/>
        </p:nvPicPr>
        <p:blipFill rotWithShape="1">
          <a:blip r:embed="rId8"/>
          <a:srcRect l="5157" t="6701" b="7744"/>
          <a:stretch/>
        </p:blipFill>
        <p:spPr>
          <a:xfrm>
            <a:off x="5583769" y="6825954"/>
            <a:ext cx="5759809" cy="3902208"/>
          </a:xfrm>
          <a:prstGeom prst="rect">
            <a:avLst/>
          </a:prstGeom>
        </p:spPr>
      </p:pic>
      <p:sp>
        <p:nvSpPr>
          <p:cNvPr id="19" name="TextBox 49">
            <a:extLst>
              <a:ext uri="{FF2B5EF4-FFF2-40B4-BE49-F238E27FC236}">
                <a16:creationId xmlns:a16="http://schemas.microsoft.com/office/drawing/2014/main" id="{8F553A25-246B-ABFA-467A-FC8312D48785}"/>
              </a:ext>
            </a:extLst>
          </p:cNvPr>
          <p:cNvSpPr txBox="1">
            <a:spLocks noChangeArrowheads="1"/>
          </p:cNvSpPr>
          <p:nvPr/>
        </p:nvSpPr>
        <p:spPr bwMode="auto">
          <a:xfrm>
            <a:off x="17079237" y="20704719"/>
            <a:ext cx="30820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sz="1800" dirty="0">
                <a:effectLst/>
                <a:latin typeface="Calibri" panose="020F0502020204030204" pitchFamily="34" charset="0"/>
                <a:ea typeface="Calibri" panose="020F0502020204030204" pitchFamily="34" charset="0"/>
              </a:rPr>
              <a:t>Ambulatory </a:t>
            </a:r>
          </a:p>
          <a:p>
            <a:pPr algn="ctr"/>
            <a:r>
              <a:rPr lang="en-US" sz="1800" dirty="0">
                <a:effectLst/>
                <a:latin typeface="Calibri" panose="020F0502020204030204" pitchFamily="34" charset="0"/>
                <a:ea typeface="Calibri" panose="020F0502020204030204" pitchFamily="34" charset="0"/>
              </a:rPr>
              <a:t>Celebrate Improvements Fair 2023</a:t>
            </a:r>
            <a:endParaRPr lang="en-US" altLang="en-US" sz="2000" dirty="0">
              <a:latin typeface="Arial" panose="020B0604020202020204" pitchFamily="34" charset="0"/>
              <a:cs typeface="Arial" panose="020B0604020202020204" pitchFamily="34" charset="0"/>
            </a:endParaRPr>
          </a:p>
        </p:txBody>
      </p:sp>
      <p:pic>
        <p:nvPicPr>
          <p:cNvPr id="20" name="Picture 5">
            <a:extLst>
              <a:ext uri="{FF2B5EF4-FFF2-40B4-BE49-F238E27FC236}">
                <a16:creationId xmlns:a16="http://schemas.microsoft.com/office/drawing/2014/main" id="{35CA3522-5C54-D443-8A0A-F0C804385EB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742046" y="20127617"/>
            <a:ext cx="2241994" cy="18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Chart 2">
            <a:extLst>
              <a:ext uri="{FF2B5EF4-FFF2-40B4-BE49-F238E27FC236}">
                <a16:creationId xmlns:a16="http://schemas.microsoft.com/office/drawing/2014/main" id="{3AAA5F7F-1E85-D3E8-DCCC-ADCD357DDBEE}"/>
              </a:ext>
            </a:extLst>
          </p:cNvPr>
          <p:cNvGraphicFramePr>
            <a:graphicFrameLocks/>
          </p:cNvGraphicFramePr>
          <p:nvPr>
            <p:extLst>
              <p:ext uri="{D42A27DB-BD31-4B8C-83A1-F6EECF244321}">
                <p14:modId xmlns:p14="http://schemas.microsoft.com/office/powerpoint/2010/main" val="3483660788"/>
              </p:ext>
            </p:extLst>
          </p:nvPr>
        </p:nvGraphicFramePr>
        <p:xfrm>
          <a:off x="91615" y="10608914"/>
          <a:ext cx="5138738" cy="3050653"/>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4" name="Chart 3">
            <a:extLst>
              <a:ext uri="{FF2B5EF4-FFF2-40B4-BE49-F238E27FC236}">
                <a16:creationId xmlns:a16="http://schemas.microsoft.com/office/drawing/2014/main" id="{91D81D22-4382-1E77-5C7A-C67ACD592471}"/>
              </a:ext>
            </a:extLst>
          </p:cNvPr>
          <p:cNvGraphicFramePr>
            <a:graphicFrameLocks/>
          </p:cNvGraphicFramePr>
          <p:nvPr>
            <p:extLst>
              <p:ext uri="{D42A27DB-BD31-4B8C-83A1-F6EECF244321}">
                <p14:modId xmlns:p14="http://schemas.microsoft.com/office/powerpoint/2010/main" val="2580012918"/>
              </p:ext>
            </p:extLst>
          </p:nvPr>
        </p:nvGraphicFramePr>
        <p:xfrm>
          <a:off x="16356571" y="3355672"/>
          <a:ext cx="5439036" cy="4010556"/>
        </p:xfrm>
        <a:graphic>
          <a:graphicData uri="http://schemas.openxmlformats.org/drawingml/2006/chart">
            <c:chart xmlns:c="http://schemas.openxmlformats.org/drawingml/2006/chart" xmlns:r="http://schemas.openxmlformats.org/officeDocument/2006/relationships" r:id="rId11"/>
          </a:graphicData>
        </a:graphic>
      </p:graphicFrame>
      <p:pic>
        <p:nvPicPr>
          <p:cNvPr id="5" name="Innovative Nursing Education - LMS_audio">
            <a:hlinkClick r:id="" action="ppaction://media"/>
            <a:extLst>
              <a:ext uri="{FF2B5EF4-FFF2-40B4-BE49-F238E27FC236}">
                <a16:creationId xmlns:a16="http://schemas.microsoft.com/office/drawing/2014/main" id="{24405FD8-3119-5E62-6EC5-CD426D87007B}"/>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16291796" y="20367937"/>
            <a:ext cx="1474713" cy="147471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d5ac45b9-5d03-47ef-88c6-bc6d6f893a3d" xsi:nil="true"/>
  </documentManagement>
</p:properties>
</file>

<file path=customXml/item3.xml><?xml version="1.0" encoding="utf-8"?>
<LongProperties xmlns="http://schemas.microsoft.com/office/2006/metadata/longProperties"/>
</file>

<file path=customXml/item4.xml><?xml version="1.0" encoding="utf-8"?>
<ct:contentTypeSchema xmlns:ct="http://schemas.microsoft.com/office/2006/metadata/contentType" xmlns:ma="http://schemas.microsoft.com/office/2006/metadata/properties/metaAttributes" ct:_="" ma:_="" ma:contentTypeName="Document" ma:contentTypeID="0x01010076BAD2CDCBF664449CF5028640467F03" ma:contentTypeVersion="9" ma:contentTypeDescription="Create a new document." ma:contentTypeScope="" ma:versionID="39f63b59498badab8f788bb53489d80c">
  <xsd:schema xmlns:xsd="http://www.w3.org/2001/XMLSchema" xmlns:xs="http://www.w3.org/2001/XMLSchema" xmlns:p="http://schemas.microsoft.com/office/2006/metadata/properties" xmlns:ns3="d5ac45b9-5d03-47ef-88c6-bc6d6f893a3d" xmlns:ns4="c9562c57-6d98-4e33-b0fa-6cf0eb92fc7a" targetNamespace="http://schemas.microsoft.com/office/2006/metadata/properties" ma:root="true" ma:fieldsID="e90e8a6f2a4b09b59bc112945ffef3d7" ns3:_="" ns4:_="">
    <xsd:import namespace="d5ac45b9-5d03-47ef-88c6-bc6d6f893a3d"/>
    <xsd:import namespace="c9562c57-6d98-4e33-b0fa-6cf0eb92fc7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ac45b9-5d03-47ef-88c6-bc6d6f893a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_activity" ma:index="15" nillable="true" ma:displayName="_activity" ma:hidden="true" ma:internalName="_activity">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9562c57-6d98-4e33-b0fa-6cf0eb92fc7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9657B61-9A18-483F-9DCC-5FC4E187A24D}">
  <ds:schemaRefs>
    <ds:schemaRef ds:uri="http://schemas.microsoft.com/sharepoint/v3/contenttype/forms"/>
  </ds:schemaRefs>
</ds:datastoreItem>
</file>

<file path=customXml/itemProps2.xml><?xml version="1.0" encoding="utf-8"?>
<ds:datastoreItem xmlns:ds="http://schemas.openxmlformats.org/officeDocument/2006/customXml" ds:itemID="{DD50EFC2-DD62-41A5-8A30-B2530731A21F}">
  <ds:schemaRefs>
    <ds:schemaRef ds:uri="http://schemas.microsoft.com/office/infopath/2007/PartnerControls"/>
    <ds:schemaRef ds:uri="http://schemas.openxmlformats.org/package/2006/metadata/core-properties"/>
    <ds:schemaRef ds:uri="http://purl.org/dc/terms/"/>
    <ds:schemaRef ds:uri="http://schemas.microsoft.com/office/2006/documentManagement/types"/>
    <ds:schemaRef ds:uri="http://purl.org/dc/dcmitype/"/>
    <ds:schemaRef ds:uri="http://www.w3.org/XML/1998/namespace"/>
    <ds:schemaRef ds:uri="c9562c57-6d98-4e33-b0fa-6cf0eb92fc7a"/>
    <ds:schemaRef ds:uri="d5ac45b9-5d03-47ef-88c6-bc6d6f893a3d"/>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A4FCE4C5-9F9B-42AE-BFC0-D1E6DD85B4B0}">
  <ds:schemaRefs>
    <ds:schemaRef ds:uri="http://schemas.microsoft.com/office/2006/metadata/longProperties"/>
  </ds:schemaRefs>
</ds:datastoreItem>
</file>

<file path=customXml/itemProps4.xml><?xml version="1.0" encoding="utf-8"?>
<ds:datastoreItem xmlns:ds="http://schemas.openxmlformats.org/officeDocument/2006/customXml" ds:itemID="{2220BC93-3F82-46FC-B33F-35C8F97CFD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ac45b9-5d03-47ef-88c6-bc6d6f893a3d"/>
    <ds:schemaRef ds:uri="c9562c57-6d98-4e33-b0fa-6cf0eb92fc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1502</TotalTime>
  <Words>719</Words>
  <Application>Microsoft Office PowerPoint</Application>
  <PresentationFormat>Custom</PresentationFormat>
  <Paragraphs>99</Paragraphs>
  <Slides>1</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Calibri</vt:lpstr>
      <vt:lpstr>Times</vt:lpstr>
      <vt:lpstr>Wingdings</vt:lpstr>
      <vt:lpstr>Blank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Templonuevo,Mark J</cp:lastModifiedBy>
  <cp:revision>42</cp:revision>
  <dcterms:created xsi:type="dcterms:W3CDTF">2010-05-10T19:56:36Z</dcterms:created>
  <dcterms:modified xsi:type="dcterms:W3CDTF">2024-01-02T15:32:36Z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0x01010076BAD2CDCBF664449CF5028640467F03</vt:lpwstr>
  </property>
</Properties>
</file>