
<file path=[Content_Types].xml><?xml version="1.0" encoding="utf-8"?>
<Types xmlns="http://schemas.openxmlformats.org/package/2006/content-types">
  <Default Extension="jpeg" ContentType="image/jpeg"/>
  <Default Extension="m4a" ContentType="audi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5"/>
  </p:sldMasterIdLst>
  <p:notesMasterIdLst>
    <p:notesMasterId r:id="rId7"/>
  </p:notesMasterIdLst>
  <p:sldIdLst>
    <p:sldId id="256" r:id="rId6"/>
  </p:sldIdLst>
  <p:sldSz cx="21945600" cy="21945600"/>
  <p:notesSz cx="9124950" cy="14782800"/>
  <p:defaultTextStyle>
    <a:defPPr>
      <a:defRPr lang="en-US"/>
    </a:defPPr>
    <a:lvl1pPr algn="l" rtl="0" eaLnBrk="0" fontAlgn="base" hangingPunct="0">
      <a:spcBef>
        <a:spcPct val="0"/>
      </a:spcBef>
      <a:spcAft>
        <a:spcPct val="0"/>
      </a:spcAft>
      <a:defRPr sz="2400" kern="1200">
        <a:solidFill>
          <a:schemeClr val="tx1"/>
        </a:solidFill>
        <a:latin typeface="Times"/>
        <a:ea typeface="MS PGothic" pitchFamily="34" charset="-128"/>
        <a:cs typeface="+mn-cs"/>
      </a:defRPr>
    </a:lvl1pPr>
    <a:lvl2pPr marL="457200" algn="l" rtl="0" eaLnBrk="0" fontAlgn="base" hangingPunct="0">
      <a:spcBef>
        <a:spcPct val="0"/>
      </a:spcBef>
      <a:spcAft>
        <a:spcPct val="0"/>
      </a:spcAft>
      <a:defRPr sz="2400" kern="1200">
        <a:solidFill>
          <a:schemeClr val="tx1"/>
        </a:solidFill>
        <a:latin typeface="Times"/>
        <a:ea typeface="MS PGothic" pitchFamily="34" charset="-128"/>
        <a:cs typeface="+mn-cs"/>
      </a:defRPr>
    </a:lvl2pPr>
    <a:lvl3pPr marL="914400" algn="l" rtl="0" eaLnBrk="0" fontAlgn="base" hangingPunct="0">
      <a:spcBef>
        <a:spcPct val="0"/>
      </a:spcBef>
      <a:spcAft>
        <a:spcPct val="0"/>
      </a:spcAft>
      <a:defRPr sz="2400" kern="1200">
        <a:solidFill>
          <a:schemeClr val="tx1"/>
        </a:solidFill>
        <a:latin typeface="Times"/>
        <a:ea typeface="MS PGothic" pitchFamily="34" charset="-128"/>
        <a:cs typeface="+mn-cs"/>
      </a:defRPr>
    </a:lvl3pPr>
    <a:lvl4pPr marL="1371600" algn="l" rtl="0" eaLnBrk="0" fontAlgn="base" hangingPunct="0">
      <a:spcBef>
        <a:spcPct val="0"/>
      </a:spcBef>
      <a:spcAft>
        <a:spcPct val="0"/>
      </a:spcAft>
      <a:defRPr sz="2400" kern="1200">
        <a:solidFill>
          <a:schemeClr val="tx1"/>
        </a:solidFill>
        <a:latin typeface="Times"/>
        <a:ea typeface="MS PGothic" pitchFamily="34" charset="-128"/>
        <a:cs typeface="+mn-cs"/>
      </a:defRPr>
    </a:lvl4pPr>
    <a:lvl5pPr marL="1828800" algn="l" rtl="0" eaLnBrk="0" fontAlgn="base" hangingPunct="0">
      <a:spcBef>
        <a:spcPct val="0"/>
      </a:spcBef>
      <a:spcAft>
        <a:spcPct val="0"/>
      </a:spcAft>
      <a:defRPr sz="2400" kern="1200">
        <a:solidFill>
          <a:schemeClr val="tx1"/>
        </a:solidFill>
        <a:latin typeface="Times"/>
        <a:ea typeface="MS PGothic" pitchFamily="34" charset="-128"/>
        <a:cs typeface="+mn-cs"/>
      </a:defRPr>
    </a:lvl5pPr>
    <a:lvl6pPr marL="2286000" algn="l" defTabSz="914400" rtl="0" eaLnBrk="1" latinLnBrk="0" hangingPunct="1">
      <a:defRPr sz="2400" kern="1200">
        <a:solidFill>
          <a:schemeClr val="tx1"/>
        </a:solidFill>
        <a:latin typeface="Times"/>
        <a:ea typeface="MS PGothic" pitchFamily="34" charset="-128"/>
        <a:cs typeface="+mn-cs"/>
      </a:defRPr>
    </a:lvl6pPr>
    <a:lvl7pPr marL="2743200" algn="l" defTabSz="914400" rtl="0" eaLnBrk="1" latinLnBrk="0" hangingPunct="1">
      <a:defRPr sz="2400" kern="1200">
        <a:solidFill>
          <a:schemeClr val="tx1"/>
        </a:solidFill>
        <a:latin typeface="Times"/>
        <a:ea typeface="MS PGothic" pitchFamily="34" charset="-128"/>
        <a:cs typeface="+mn-cs"/>
      </a:defRPr>
    </a:lvl7pPr>
    <a:lvl8pPr marL="3200400" algn="l" defTabSz="914400" rtl="0" eaLnBrk="1" latinLnBrk="0" hangingPunct="1">
      <a:defRPr sz="2400" kern="1200">
        <a:solidFill>
          <a:schemeClr val="tx1"/>
        </a:solidFill>
        <a:latin typeface="Times"/>
        <a:ea typeface="MS PGothic" pitchFamily="34" charset="-128"/>
        <a:cs typeface="+mn-cs"/>
      </a:defRPr>
    </a:lvl8pPr>
    <a:lvl9pPr marL="3657600" algn="l" defTabSz="914400" rtl="0" eaLnBrk="1" latinLnBrk="0" hangingPunct="1">
      <a:defRPr sz="2400" kern="1200">
        <a:solidFill>
          <a:schemeClr val="tx1"/>
        </a:solidFill>
        <a:latin typeface="Times"/>
        <a:ea typeface="MS PGothic" pitchFamily="34" charset="-128"/>
        <a:cs typeface="+mn-cs"/>
      </a:defRPr>
    </a:lvl9pPr>
  </p:defaultTextStyle>
  <p:extLst>
    <p:ext uri="{EFAFB233-063F-42B5-8137-9DF3F51BA10A}">
      <p15:sldGuideLst xmlns:p15="http://schemas.microsoft.com/office/powerpoint/2012/main">
        <p15:guide id="1" orient="horz" pos="1680">
          <p15:clr>
            <a:srgbClr val="A4A3A4"/>
          </p15:clr>
        </p15:guide>
        <p15:guide id="2" orient="horz" pos="13392">
          <p15:clr>
            <a:srgbClr val="A4A3A4"/>
          </p15:clr>
        </p15:guide>
        <p15:guide id="3" orient="horz" pos="2112">
          <p15:clr>
            <a:srgbClr val="A4A3A4"/>
          </p15:clr>
        </p15:guide>
        <p15:guide id="4" orient="horz" pos="240">
          <p15:clr>
            <a:srgbClr val="A4A3A4"/>
          </p15:clr>
        </p15:guide>
        <p15:guide id="5" pos="432">
          <p15:clr>
            <a:srgbClr val="A4A3A4"/>
          </p15:clr>
        </p15:guide>
        <p15:guide id="6" pos="13823">
          <p15:clr>
            <a:srgbClr val="A4A3A4"/>
          </p15:clr>
        </p15:guide>
        <p15:guide id="7" pos="13392">
          <p15:clr>
            <a:srgbClr val="A4A3A4"/>
          </p15:clr>
        </p15:guide>
        <p15:guide id="8" pos="2688">
          <p15:clr>
            <a:srgbClr val="A4A3A4"/>
          </p15:clr>
        </p15:guide>
        <p15:guide id="9" pos="3120">
          <p15:clr>
            <a:srgbClr val="A4A3A4"/>
          </p15:clr>
        </p15:guide>
        <p15:guide id="10" pos="5376">
          <p15:clr>
            <a:srgbClr val="A4A3A4"/>
          </p15:clr>
        </p15:guide>
        <p15:guide id="11" pos="5808">
          <p15:clr>
            <a:srgbClr val="A4A3A4"/>
          </p15:clr>
        </p15:guide>
        <p15:guide id="12" pos="806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5B38C"/>
    <a:srgbClr val="856334"/>
    <a:srgbClr val="4D721F"/>
    <a:srgbClr val="1E5194"/>
    <a:srgbClr val="635D99"/>
    <a:srgbClr val="D77825"/>
    <a:srgbClr val="D9D3CC"/>
    <a:srgbClr val="E3D3A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20"/>
    <p:restoredTop sz="96357" autoAdjust="0"/>
  </p:normalViewPr>
  <p:slideViewPr>
    <p:cSldViewPr snapToGrid="0">
      <p:cViewPr varScale="1">
        <p:scale>
          <a:sx n="35" d="100"/>
          <a:sy n="35" d="100"/>
        </p:scale>
        <p:origin x="3060" y="84"/>
      </p:cViewPr>
      <p:guideLst>
        <p:guide orient="horz" pos="1680"/>
        <p:guide orient="horz" pos="13392"/>
        <p:guide orient="horz" pos="2112"/>
        <p:guide orient="horz" pos="240"/>
        <p:guide pos="432"/>
        <p:guide pos="13823"/>
        <p:guide pos="13392"/>
        <p:guide pos="2688"/>
        <p:guide pos="3120"/>
        <p:guide pos="5376"/>
        <p:guide pos="5808"/>
        <p:guide pos="8064"/>
      </p:guideLst>
    </p:cSldViewPr>
  </p:slideViewPr>
  <p:outlineViewPr>
    <p:cViewPr>
      <p:scale>
        <a:sx n="33" d="100"/>
        <a:sy n="33" d="100"/>
      </p:scale>
      <p:origin x="0" y="0"/>
    </p:cViewPr>
  </p:outlineViewPr>
  <p:notesTextViewPr>
    <p:cViewPr>
      <p:scale>
        <a:sx n="3" d="2"/>
        <a:sy n="3" d="2"/>
      </p:scale>
      <p:origin x="0" y="-462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notesMaster" Target="notesMasters/notesMaster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tableStyles" Target="tableStyles.xml"/><Relationship Id="rId5" Type="http://schemas.openxmlformats.org/officeDocument/2006/relationships/slideMaster" Target="slideMasters/slideMaster1.xml"/><Relationship Id="rId10" Type="http://schemas.openxmlformats.org/officeDocument/2006/relationships/theme" Target="theme/theme1.xml"/><Relationship Id="rId4" Type="http://schemas.openxmlformats.org/officeDocument/2006/relationships/customXml" Target="../customXml/item4.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54463" cy="74136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168900" y="0"/>
            <a:ext cx="3954463" cy="741363"/>
          </a:xfrm>
          <a:prstGeom prst="rect">
            <a:avLst/>
          </a:prstGeom>
        </p:spPr>
        <p:txBody>
          <a:bodyPr vert="horz" lIns="91440" tIns="45720" rIns="91440" bIns="45720" rtlCol="0"/>
          <a:lstStyle>
            <a:lvl1pPr algn="r">
              <a:defRPr sz="1200"/>
            </a:lvl1pPr>
          </a:lstStyle>
          <a:p>
            <a:fld id="{1FC32F10-6AB2-429B-B721-C6FEEF2650A6}" type="datetimeFigureOut">
              <a:rPr lang="en-US" smtClean="0"/>
              <a:t>12/14/2022</a:t>
            </a:fld>
            <a:endParaRPr lang="en-US"/>
          </a:p>
        </p:txBody>
      </p:sp>
      <p:sp>
        <p:nvSpPr>
          <p:cNvPr id="4" name="Slide Image Placeholder 3"/>
          <p:cNvSpPr>
            <a:spLocks noGrp="1" noRot="1" noChangeAspect="1"/>
          </p:cNvSpPr>
          <p:nvPr>
            <p:ph type="sldImg" idx="2"/>
          </p:nvPr>
        </p:nvSpPr>
        <p:spPr>
          <a:xfrm>
            <a:off x="2066925" y="1847850"/>
            <a:ext cx="4991100" cy="4989513"/>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12813" y="7113588"/>
            <a:ext cx="7299325" cy="5821362"/>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14041438"/>
            <a:ext cx="3954463" cy="741362"/>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168900" y="14041438"/>
            <a:ext cx="3954463" cy="741362"/>
          </a:xfrm>
          <a:prstGeom prst="rect">
            <a:avLst/>
          </a:prstGeom>
        </p:spPr>
        <p:txBody>
          <a:bodyPr vert="horz" lIns="91440" tIns="45720" rIns="91440" bIns="45720" rtlCol="0" anchor="b"/>
          <a:lstStyle>
            <a:lvl1pPr algn="r">
              <a:defRPr sz="1200"/>
            </a:lvl1pPr>
          </a:lstStyle>
          <a:p>
            <a:fld id="{ACEA9FF0-AC06-4A32-BA33-6BCE235B0EA6}" type="slidenum">
              <a:rPr lang="en-US" smtClean="0"/>
              <a:t>‹#›</a:t>
            </a:fld>
            <a:endParaRPr lang="en-US"/>
          </a:p>
        </p:txBody>
      </p:sp>
    </p:spTree>
    <p:extLst>
      <p:ext uri="{BB962C8B-B14F-4D97-AF65-F5344CB8AC3E}">
        <p14:creationId xmlns:p14="http://schemas.microsoft.com/office/powerpoint/2010/main" val="41393355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Hello!</a:t>
            </a:r>
          </a:p>
          <a:p>
            <a:r>
              <a:rPr lang="en-US" dirty="0"/>
              <a:t>Our project began with an interest in improving access to healthcare. This is a hot topic and important to our patients. In our League City Surgical Oncology Clinics, we noticed Press Ganey scores were unfavorable for the past year when it came to the “access to care” domains. We developed this project to specifically address the Press Ganey Questions: “ease of getting clinic on the phone, “clinic’s promptness in returning phone calls” and “phone call answered during the same day”. </a:t>
            </a:r>
          </a:p>
          <a:p>
            <a:endParaRPr lang="en-US" dirty="0"/>
          </a:p>
          <a:p>
            <a:r>
              <a:rPr lang="en-US" dirty="0"/>
              <a:t>The aim of our project was to “Implement a Nurse Triage Role in order to increase the patient satisfaction mean scores in the Press Ganey Domain of Access to Care 3 months, specifically for the access to staff by phone during and after clinic hours, by 10% for surgical oncology patients in the League City HAL by July 2022”.</a:t>
            </a:r>
          </a:p>
          <a:p>
            <a:endParaRPr lang="en-US" dirty="0"/>
          </a:p>
          <a:p>
            <a:r>
              <a:rPr lang="en-US" dirty="0"/>
              <a:t>We determined the key functions we wanted the Triage Nurse to address was: 1. Managing the triage nurse phone line-including answering any phone calls and returning all voicemails within 1 hour. 2. Working with primary teams to resolve any issues and 3. call all surgical and specialty new patients, consults and procedures the week following their appointment to determine if there are any new issues that came up that could be addressed. This triage nurse would also assist in other clinics as assigned.</a:t>
            </a:r>
          </a:p>
          <a:p>
            <a:endParaRPr lang="en-US" dirty="0"/>
          </a:p>
          <a:p>
            <a:r>
              <a:rPr lang="en-US" dirty="0"/>
              <a:t>Here are our results: </a:t>
            </a:r>
          </a:p>
          <a:p>
            <a:r>
              <a:rPr lang="en-US" dirty="0"/>
              <a:t>We depicted both incoming and outgoing calls from our newly established Triage line since implementation.  The reasons for incoming calls vary with the majority of calls ranging from a symptom or patient problem.  Outgoing calls were made to post-surgical candidates.  We made 449 outgoing calls from January to September.  The majority report having no issues. While other issues identified were for care questions, scheduling, or symptom management.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Our results data includes the Press Ganey results for Access to Care; in particularly the questions Promptness in Returning Calls, and Phone during office hours answered same day. </a:t>
            </a:r>
            <a:r>
              <a:rPr lang="en-US" dirty="0">
                <a:solidFill>
                  <a:srgbClr val="FF0000"/>
                </a:solidFill>
                <a:latin typeface="Arial" pitchFamily="34" charset="0"/>
              </a:rPr>
              <a:t>We were able to increase our scores in question “promptness in returning calls” by 5%, </a:t>
            </a:r>
            <a:r>
              <a:rPr lang="en-US" dirty="0">
                <a:latin typeface="Arial" pitchFamily="34" charset="0"/>
              </a:rPr>
              <a:t>comparing the 9 months pre and post implementation. We did not meet our initial goal of a 10% increase. </a:t>
            </a:r>
            <a:r>
              <a:rPr lang="en-US" dirty="0">
                <a:solidFill>
                  <a:srgbClr val="FF0000"/>
                </a:solidFill>
                <a:latin typeface="Arial" pitchFamily="34" charset="0"/>
              </a:rPr>
              <a:t>We were able to increase our scores in question “phone during office hours answered same day” by 28%, </a:t>
            </a:r>
            <a:r>
              <a:rPr lang="en-US" dirty="0">
                <a:latin typeface="Arial" pitchFamily="34" charset="0"/>
              </a:rPr>
              <a:t>comparing the 9 months pre and post implementation. And for this question we were able to meet our initial goal of having a 10% increase.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latin typeface="Arial" pitchFamily="34" charset="0"/>
            </a:endParaRPr>
          </a:p>
          <a:p>
            <a:pPr marL="342900" indent="-342900">
              <a:buFont typeface="Arial" panose="020B0604020202020204" pitchFamily="34" charset="0"/>
              <a:buChar char="•"/>
            </a:pPr>
            <a:r>
              <a:rPr lang="en-US" dirty="0">
                <a:latin typeface="Arial" pitchFamily="34" charset="0"/>
              </a:rPr>
              <a:t>Things to consider include the fact that s</a:t>
            </a:r>
            <a:r>
              <a:rPr lang="en-US" dirty="0"/>
              <a:t>ome patients still prefer to speak directly to the team’s nurse. They are comfortable with their team and just prefer to speak with them.  Also, some physicians prefer for their patients not be contacted post surgery by the triage nurse for they already have a process in place within their team to accomplish this.  We also noticed, the triage phone incoming line was not utilized consistently. This could be attributed to high PSC turn over and newer staff unaware of the Triage Nurse process or line. And lastly, some months did not have and Press Ganey survey results for questions addressed, which could possibly have skewed our results.</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In conclusion we were very happy with the role out and implementation of our Triage Nurse within our Surgical Oncology clinic. In the future, we hope to consistently and efficiently utilize our Triage Nurse in order to continue improvement in our patients’ access to healthcare.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ACEA9FF0-AC06-4A32-BA33-6BCE235B0EA6}" type="slidenum">
              <a:rPr lang="en-US" smtClean="0"/>
              <a:t>1</a:t>
            </a:fld>
            <a:endParaRPr lang="en-US"/>
          </a:p>
        </p:txBody>
      </p:sp>
    </p:spTree>
    <p:extLst>
      <p:ext uri="{BB962C8B-B14F-4D97-AF65-F5344CB8AC3E}">
        <p14:creationId xmlns:p14="http://schemas.microsoft.com/office/powerpoint/2010/main" val="35358785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646238" y="6816725"/>
            <a:ext cx="18653125" cy="4705350"/>
          </a:xfrm>
        </p:spPr>
        <p:txBody>
          <a:bodyPr/>
          <a:lstStyle/>
          <a:p>
            <a:r>
              <a:rPr lang="en-US"/>
              <a:t>Click to edit Master title style</a:t>
            </a:r>
          </a:p>
        </p:txBody>
      </p:sp>
      <p:sp>
        <p:nvSpPr>
          <p:cNvPr id="3" name="Subtitle 2"/>
          <p:cNvSpPr>
            <a:spLocks noGrp="1"/>
          </p:cNvSpPr>
          <p:nvPr>
            <p:ph type="subTitle" idx="1"/>
          </p:nvPr>
        </p:nvSpPr>
        <p:spPr>
          <a:xfrm>
            <a:off x="3292475" y="12436475"/>
            <a:ext cx="15360650" cy="560705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486CE34-2D1E-4AC4-A749-EFB7035EDAD3}" type="slidenum">
              <a:rPr lang="en-US"/>
              <a:pPr>
                <a:defRPr/>
              </a:pPr>
              <a:t>‹#›</a:t>
            </a:fld>
            <a:endParaRPr lang="en-US"/>
          </a:p>
        </p:txBody>
      </p:sp>
    </p:spTree>
    <p:extLst>
      <p:ext uri="{BB962C8B-B14F-4D97-AF65-F5344CB8AC3E}">
        <p14:creationId xmlns:p14="http://schemas.microsoft.com/office/powerpoint/2010/main" val="37762216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3EEA51B-2A6A-45E7-BF5D-7C4C17DF1CB6}" type="slidenum">
              <a:rPr lang="en-US"/>
              <a:pPr>
                <a:defRPr/>
              </a:pPr>
              <a:t>‹#›</a:t>
            </a:fld>
            <a:endParaRPr lang="en-US"/>
          </a:p>
        </p:txBody>
      </p:sp>
    </p:spTree>
    <p:extLst>
      <p:ext uri="{BB962C8B-B14F-4D97-AF65-F5344CB8AC3E}">
        <p14:creationId xmlns:p14="http://schemas.microsoft.com/office/powerpoint/2010/main" val="18257651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636875" y="1951038"/>
            <a:ext cx="4662488" cy="1755616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646238" y="1951038"/>
            <a:ext cx="13838237" cy="175561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D2ED851-9A68-4446-84FA-511C3EC67B8C}" type="slidenum">
              <a:rPr lang="en-US"/>
              <a:pPr>
                <a:defRPr/>
              </a:pPr>
              <a:t>‹#›</a:t>
            </a:fld>
            <a:endParaRPr lang="en-US"/>
          </a:p>
        </p:txBody>
      </p:sp>
    </p:spTree>
    <p:extLst>
      <p:ext uri="{BB962C8B-B14F-4D97-AF65-F5344CB8AC3E}">
        <p14:creationId xmlns:p14="http://schemas.microsoft.com/office/powerpoint/2010/main" val="10881609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8C34A563-3BED-4230-B268-27629BF06EA6}" type="slidenum">
              <a:rPr lang="en-US"/>
              <a:pPr>
                <a:defRPr/>
              </a:pPr>
              <a:t>‹#›</a:t>
            </a:fld>
            <a:endParaRPr lang="en-US"/>
          </a:p>
        </p:txBody>
      </p:sp>
    </p:spTree>
    <p:extLst>
      <p:ext uri="{BB962C8B-B14F-4D97-AF65-F5344CB8AC3E}">
        <p14:creationId xmlns:p14="http://schemas.microsoft.com/office/powerpoint/2010/main" val="24546401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733550" y="14101763"/>
            <a:ext cx="18653125" cy="43592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1733550" y="9301163"/>
            <a:ext cx="18653125" cy="4800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B91B227-040A-4C78-9C0E-85E69A08EF4F}" type="slidenum">
              <a:rPr lang="en-US"/>
              <a:pPr>
                <a:defRPr/>
              </a:pPr>
              <a:t>‹#›</a:t>
            </a:fld>
            <a:endParaRPr lang="en-US"/>
          </a:p>
        </p:txBody>
      </p:sp>
    </p:spTree>
    <p:extLst>
      <p:ext uri="{BB962C8B-B14F-4D97-AF65-F5344CB8AC3E}">
        <p14:creationId xmlns:p14="http://schemas.microsoft.com/office/powerpoint/2010/main" val="23653284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646238" y="6340475"/>
            <a:ext cx="9250362" cy="13166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1049000" y="6340475"/>
            <a:ext cx="9250363" cy="13166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1B31AF9-8D4A-4EC6-9B60-8FCB16659C9D}" type="slidenum">
              <a:rPr lang="en-US"/>
              <a:pPr>
                <a:defRPr/>
              </a:pPr>
              <a:t>‹#›</a:t>
            </a:fld>
            <a:endParaRPr lang="en-US"/>
          </a:p>
        </p:txBody>
      </p:sp>
    </p:spTree>
    <p:extLst>
      <p:ext uri="{BB962C8B-B14F-4D97-AF65-F5344CB8AC3E}">
        <p14:creationId xmlns:p14="http://schemas.microsoft.com/office/powerpoint/2010/main" val="20095780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096963" y="879475"/>
            <a:ext cx="19751675" cy="36576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096963" y="4911725"/>
            <a:ext cx="9696450" cy="20478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6963" y="6959600"/>
            <a:ext cx="9696450" cy="1264443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1147425" y="4911725"/>
            <a:ext cx="9701213" cy="20478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11147425" y="6959600"/>
            <a:ext cx="9701213" cy="1264443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0FE2A2DD-245B-4A97-B31A-7B7E2B376AD8}" type="slidenum">
              <a:rPr lang="en-US"/>
              <a:pPr>
                <a:defRPr/>
              </a:pPr>
              <a:t>‹#›</a:t>
            </a:fld>
            <a:endParaRPr lang="en-US"/>
          </a:p>
        </p:txBody>
      </p:sp>
    </p:spTree>
    <p:extLst>
      <p:ext uri="{BB962C8B-B14F-4D97-AF65-F5344CB8AC3E}">
        <p14:creationId xmlns:p14="http://schemas.microsoft.com/office/powerpoint/2010/main" val="12735473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99E987B7-6C59-4BD2-B6CD-8B07653B6995}" type="slidenum">
              <a:rPr lang="en-US"/>
              <a:pPr>
                <a:defRPr/>
              </a:pPr>
              <a:t>‹#›</a:t>
            </a:fld>
            <a:endParaRPr lang="en-US"/>
          </a:p>
        </p:txBody>
      </p:sp>
    </p:spTree>
    <p:extLst>
      <p:ext uri="{BB962C8B-B14F-4D97-AF65-F5344CB8AC3E}">
        <p14:creationId xmlns:p14="http://schemas.microsoft.com/office/powerpoint/2010/main" val="6575687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A8F1A8DC-7443-40D0-82B3-7DCA850B9E67}" type="slidenum">
              <a:rPr lang="en-US"/>
              <a:pPr>
                <a:defRPr/>
              </a:pPr>
              <a:t>‹#›</a:t>
            </a:fld>
            <a:endParaRPr lang="en-US"/>
          </a:p>
        </p:txBody>
      </p:sp>
    </p:spTree>
    <p:extLst>
      <p:ext uri="{BB962C8B-B14F-4D97-AF65-F5344CB8AC3E}">
        <p14:creationId xmlns:p14="http://schemas.microsoft.com/office/powerpoint/2010/main" val="37643681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96963" y="873125"/>
            <a:ext cx="7219950" cy="3719513"/>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8580438" y="873125"/>
            <a:ext cx="12268200" cy="187309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096963" y="4592638"/>
            <a:ext cx="7219950" cy="150114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E7A1B88-9155-4719-8869-89180AAD0654}" type="slidenum">
              <a:rPr lang="en-US"/>
              <a:pPr>
                <a:defRPr/>
              </a:pPr>
              <a:t>‹#›</a:t>
            </a:fld>
            <a:endParaRPr lang="en-US"/>
          </a:p>
        </p:txBody>
      </p:sp>
    </p:spTree>
    <p:extLst>
      <p:ext uri="{BB962C8B-B14F-4D97-AF65-F5344CB8AC3E}">
        <p14:creationId xmlns:p14="http://schemas.microsoft.com/office/powerpoint/2010/main" val="25379054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302125" y="15362238"/>
            <a:ext cx="13166725" cy="1812925"/>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4302125" y="1960563"/>
            <a:ext cx="13166725" cy="131683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4302125" y="17175163"/>
            <a:ext cx="13166725" cy="257651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EB7ABE4-A73B-43A8-A5AB-C39D2BFD4CB2}" type="slidenum">
              <a:rPr lang="en-US"/>
              <a:pPr>
                <a:defRPr/>
              </a:pPr>
              <a:t>‹#›</a:t>
            </a:fld>
            <a:endParaRPr lang="en-US"/>
          </a:p>
        </p:txBody>
      </p:sp>
    </p:spTree>
    <p:extLst>
      <p:ext uri="{BB962C8B-B14F-4D97-AF65-F5344CB8AC3E}">
        <p14:creationId xmlns:p14="http://schemas.microsoft.com/office/powerpoint/2010/main" val="25344417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646238" y="1951038"/>
            <a:ext cx="18653125"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250802" tIns="125401" rIns="250802" bIns="125401"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1646238" y="6340475"/>
            <a:ext cx="18653125" cy="1316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250802" tIns="125401" rIns="250802" bIns="125401"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1646238" y="19994563"/>
            <a:ext cx="4572000" cy="1463675"/>
          </a:xfrm>
          <a:prstGeom prst="rect">
            <a:avLst/>
          </a:prstGeom>
          <a:noFill/>
          <a:ln w="9525">
            <a:noFill/>
            <a:miter lim="800000"/>
            <a:headEnd/>
            <a:tailEnd/>
          </a:ln>
          <a:effectLst/>
        </p:spPr>
        <p:txBody>
          <a:bodyPr vert="horz" wrap="square" lIns="250802" tIns="125401" rIns="250802" bIns="125401" numCol="1" anchor="t" anchorCtr="0" compatLnSpc="1">
            <a:prstTxWarp prst="textNoShape">
              <a:avLst/>
            </a:prstTxWarp>
          </a:bodyPr>
          <a:lstStyle>
            <a:lvl1pPr>
              <a:defRPr sz="3800">
                <a:latin typeface="Times" charset="0"/>
                <a:ea typeface="+mn-ea"/>
              </a:defRPr>
            </a:lvl1pPr>
          </a:lstStyle>
          <a:p>
            <a:pPr>
              <a:defRPr/>
            </a:pPr>
            <a:endParaRPr lang="en-US"/>
          </a:p>
        </p:txBody>
      </p:sp>
      <p:sp>
        <p:nvSpPr>
          <p:cNvPr id="1029" name="Rectangle 5"/>
          <p:cNvSpPr>
            <a:spLocks noGrp="1" noChangeArrowheads="1"/>
          </p:cNvSpPr>
          <p:nvPr>
            <p:ph type="ftr" sz="quarter" idx="3"/>
          </p:nvPr>
        </p:nvSpPr>
        <p:spPr bwMode="auto">
          <a:xfrm>
            <a:off x="7497763" y="19994563"/>
            <a:ext cx="6950075" cy="1463675"/>
          </a:xfrm>
          <a:prstGeom prst="rect">
            <a:avLst/>
          </a:prstGeom>
          <a:noFill/>
          <a:ln w="9525">
            <a:noFill/>
            <a:miter lim="800000"/>
            <a:headEnd/>
            <a:tailEnd/>
          </a:ln>
          <a:effectLst/>
        </p:spPr>
        <p:txBody>
          <a:bodyPr vert="horz" wrap="square" lIns="250802" tIns="125401" rIns="250802" bIns="125401" numCol="1" anchor="t" anchorCtr="0" compatLnSpc="1">
            <a:prstTxWarp prst="textNoShape">
              <a:avLst/>
            </a:prstTxWarp>
          </a:bodyPr>
          <a:lstStyle>
            <a:lvl1pPr algn="ctr">
              <a:defRPr sz="3800">
                <a:latin typeface="Times" charset="0"/>
                <a:ea typeface="+mn-ea"/>
              </a:defRPr>
            </a:lvl1pPr>
          </a:lstStyle>
          <a:p>
            <a:pPr>
              <a:defRPr/>
            </a:pPr>
            <a:endParaRPr lang="en-US"/>
          </a:p>
        </p:txBody>
      </p:sp>
      <p:sp>
        <p:nvSpPr>
          <p:cNvPr id="1030" name="Rectangle 6"/>
          <p:cNvSpPr>
            <a:spLocks noGrp="1" noChangeArrowheads="1"/>
          </p:cNvSpPr>
          <p:nvPr>
            <p:ph type="sldNum" sz="quarter" idx="4"/>
          </p:nvPr>
        </p:nvSpPr>
        <p:spPr bwMode="auto">
          <a:xfrm>
            <a:off x="15727363" y="19994563"/>
            <a:ext cx="4572000" cy="1463675"/>
          </a:xfrm>
          <a:prstGeom prst="rect">
            <a:avLst/>
          </a:prstGeom>
          <a:noFill/>
          <a:ln w="9525">
            <a:noFill/>
            <a:miter lim="800000"/>
            <a:headEnd/>
            <a:tailEnd/>
          </a:ln>
          <a:effectLst/>
        </p:spPr>
        <p:txBody>
          <a:bodyPr vert="horz" wrap="square" lIns="250802" tIns="125401" rIns="250802" bIns="125401" numCol="1" anchor="t" anchorCtr="0" compatLnSpc="1">
            <a:prstTxWarp prst="textNoShape">
              <a:avLst/>
            </a:prstTxWarp>
          </a:bodyPr>
          <a:lstStyle>
            <a:lvl1pPr algn="r">
              <a:defRPr sz="3800">
                <a:ea typeface="ＭＳ Ｐゴシック" charset="-128"/>
              </a:defRPr>
            </a:lvl1pPr>
          </a:lstStyle>
          <a:p>
            <a:pPr>
              <a:defRPr/>
            </a:pPr>
            <a:fld id="{BDDF6281-F73B-4104-B81A-915EEB5DED7C}"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508250" rtl="0" eaLnBrk="0" fontAlgn="base" hangingPunct="0">
        <a:spcBef>
          <a:spcPct val="0"/>
        </a:spcBef>
        <a:spcAft>
          <a:spcPct val="0"/>
        </a:spcAft>
        <a:defRPr sz="12100">
          <a:solidFill>
            <a:schemeClr val="tx2"/>
          </a:solidFill>
          <a:latin typeface="+mj-lt"/>
          <a:ea typeface="MS PGothic" pitchFamily="34" charset="-128"/>
          <a:cs typeface="ＭＳ Ｐゴシック" charset="-128"/>
        </a:defRPr>
      </a:lvl1pPr>
      <a:lvl2pPr algn="ctr" defTabSz="2508250" rtl="0" eaLnBrk="0" fontAlgn="base" hangingPunct="0">
        <a:spcBef>
          <a:spcPct val="0"/>
        </a:spcBef>
        <a:spcAft>
          <a:spcPct val="0"/>
        </a:spcAft>
        <a:defRPr sz="12100">
          <a:solidFill>
            <a:schemeClr val="tx2"/>
          </a:solidFill>
          <a:latin typeface="Times" pitchFamily="-112" charset="0"/>
          <a:ea typeface="MS PGothic" pitchFamily="34" charset="-128"/>
          <a:cs typeface="ＭＳ Ｐゴシック" charset="-128"/>
        </a:defRPr>
      </a:lvl2pPr>
      <a:lvl3pPr algn="ctr" defTabSz="2508250" rtl="0" eaLnBrk="0" fontAlgn="base" hangingPunct="0">
        <a:spcBef>
          <a:spcPct val="0"/>
        </a:spcBef>
        <a:spcAft>
          <a:spcPct val="0"/>
        </a:spcAft>
        <a:defRPr sz="12100">
          <a:solidFill>
            <a:schemeClr val="tx2"/>
          </a:solidFill>
          <a:latin typeface="Times" pitchFamily="-112" charset="0"/>
          <a:ea typeface="MS PGothic" pitchFamily="34" charset="-128"/>
          <a:cs typeface="ＭＳ Ｐゴシック" charset="-128"/>
        </a:defRPr>
      </a:lvl3pPr>
      <a:lvl4pPr algn="ctr" defTabSz="2508250" rtl="0" eaLnBrk="0" fontAlgn="base" hangingPunct="0">
        <a:spcBef>
          <a:spcPct val="0"/>
        </a:spcBef>
        <a:spcAft>
          <a:spcPct val="0"/>
        </a:spcAft>
        <a:defRPr sz="12100">
          <a:solidFill>
            <a:schemeClr val="tx2"/>
          </a:solidFill>
          <a:latin typeface="Times" pitchFamily="-112" charset="0"/>
          <a:ea typeface="MS PGothic" pitchFamily="34" charset="-128"/>
          <a:cs typeface="ＭＳ Ｐゴシック" charset="-128"/>
        </a:defRPr>
      </a:lvl4pPr>
      <a:lvl5pPr algn="ctr" defTabSz="2508250" rtl="0" eaLnBrk="0" fontAlgn="base" hangingPunct="0">
        <a:spcBef>
          <a:spcPct val="0"/>
        </a:spcBef>
        <a:spcAft>
          <a:spcPct val="0"/>
        </a:spcAft>
        <a:defRPr sz="12100">
          <a:solidFill>
            <a:schemeClr val="tx2"/>
          </a:solidFill>
          <a:latin typeface="Times" pitchFamily="-112" charset="0"/>
          <a:ea typeface="MS PGothic" pitchFamily="34" charset="-128"/>
          <a:cs typeface="ＭＳ Ｐゴシック" charset="-128"/>
        </a:defRPr>
      </a:lvl5pPr>
      <a:lvl6pPr marL="457200" algn="ctr" defTabSz="2508250" rtl="0" fontAlgn="base">
        <a:spcBef>
          <a:spcPct val="0"/>
        </a:spcBef>
        <a:spcAft>
          <a:spcPct val="0"/>
        </a:spcAft>
        <a:defRPr sz="12100">
          <a:solidFill>
            <a:schemeClr val="tx2"/>
          </a:solidFill>
          <a:latin typeface="Times" pitchFamily="-112" charset="0"/>
        </a:defRPr>
      </a:lvl6pPr>
      <a:lvl7pPr marL="914400" algn="ctr" defTabSz="2508250" rtl="0" fontAlgn="base">
        <a:spcBef>
          <a:spcPct val="0"/>
        </a:spcBef>
        <a:spcAft>
          <a:spcPct val="0"/>
        </a:spcAft>
        <a:defRPr sz="12100">
          <a:solidFill>
            <a:schemeClr val="tx2"/>
          </a:solidFill>
          <a:latin typeface="Times" pitchFamily="-112" charset="0"/>
        </a:defRPr>
      </a:lvl7pPr>
      <a:lvl8pPr marL="1371600" algn="ctr" defTabSz="2508250" rtl="0" fontAlgn="base">
        <a:spcBef>
          <a:spcPct val="0"/>
        </a:spcBef>
        <a:spcAft>
          <a:spcPct val="0"/>
        </a:spcAft>
        <a:defRPr sz="12100">
          <a:solidFill>
            <a:schemeClr val="tx2"/>
          </a:solidFill>
          <a:latin typeface="Times" pitchFamily="-112" charset="0"/>
        </a:defRPr>
      </a:lvl8pPr>
      <a:lvl9pPr marL="1828800" algn="ctr" defTabSz="2508250" rtl="0" fontAlgn="base">
        <a:spcBef>
          <a:spcPct val="0"/>
        </a:spcBef>
        <a:spcAft>
          <a:spcPct val="0"/>
        </a:spcAft>
        <a:defRPr sz="12100">
          <a:solidFill>
            <a:schemeClr val="tx2"/>
          </a:solidFill>
          <a:latin typeface="Times" pitchFamily="-112" charset="0"/>
        </a:defRPr>
      </a:lvl9pPr>
    </p:titleStyle>
    <p:bodyStyle>
      <a:lvl1pPr marL="939800" indent="-939800" algn="l" defTabSz="2508250" rtl="0" eaLnBrk="0" fontAlgn="base" hangingPunct="0">
        <a:spcBef>
          <a:spcPct val="20000"/>
        </a:spcBef>
        <a:spcAft>
          <a:spcPct val="0"/>
        </a:spcAft>
        <a:buChar char="•"/>
        <a:defRPr sz="8800">
          <a:solidFill>
            <a:schemeClr val="tx1"/>
          </a:solidFill>
          <a:latin typeface="+mn-lt"/>
          <a:ea typeface="MS PGothic" pitchFamily="34" charset="-128"/>
          <a:cs typeface="MS PGothic" pitchFamily="34" charset="-128"/>
        </a:defRPr>
      </a:lvl1pPr>
      <a:lvl2pPr marL="2038350" indent="-784225" algn="l" defTabSz="2508250" rtl="0" eaLnBrk="0" fontAlgn="base" hangingPunct="0">
        <a:spcBef>
          <a:spcPct val="20000"/>
        </a:spcBef>
        <a:spcAft>
          <a:spcPct val="0"/>
        </a:spcAft>
        <a:buChar char="–"/>
        <a:defRPr sz="7700">
          <a:solidFill>
            <a:schemeClr val="tx1"/>
          </a:solidFill>
          <a:latin typeface="+mn-lt"/>
          <a:ea typeface="MS PGothic" pitchFamily="34" charset="-128"/>
        </a:defRPr>
      </a:lvl2pPr>
      <a:lvl3pPr marL="3135313" indent="-627063" algn="l" defTabSz="2508250" rtl="0" eaLnBrk="0" fontAlgn="base" hangingPunct="0">
        <a:spcBef>
          <a:spcPct val="20000"/>
        </a:spcBef>
        <a:spcAft>
          <a:spcPct val="0"/>
        </a:spcAft>
        <a:buChar char="•"/>
        <a:defRPr sz="6600">
          <a:solidFill>
            <a:schemeClr val="tx1"/>
          </a:solidFill>
          <a:latin typeface="+mn-lt"/>
          <a:ea typeface="MS PGothic" pitchFamily="34" charset="-128"/>
          <a:cs typeface="Geneva" charset="0"/>
        </a:defRPr>
      </a:lvl3pPr>
      <a:lvl4pPr marL="4389438" indent="-627063" algn="l" defTabSz="2508250" rtl="0" eaLnBrk="0" fontAlgn="base" hangingPunct="0">
        <a:spcBef>
          <a:spcPct val="20000"/>
        </a:spcBef>
        <a:spcAft>
          <a:spcPct val="0"/>
        </a:spcAft>
        <a:buChar char="–"/>
        <a:defRPr sz="5500">
          <a:solidFill>
            <a:schemeClr val="tx1"/>
          </a:solidFill>
          <a:latin typeface="+mn-lt"/>
          <a:ea typeface="MS PGothic" pitchFamily="34" charset="-128"/>
          <a:cs typeface="Geneva" charset="0"/>
        </a:defRPr>
      </a:lvl4pPr>
      <a:lvl5pPr marL="5643563" indent="-627063" algn="l" defTabSz="2508250" rtl="0" eaLnBrk="0" fontAlgn="base" hangingPunct="0">
        <a:spcBef>
          <a:spcPct val="20000"/>
        </a:spcBef>
        <a:spcAft>
          <a:spcPct val="0"/>
        </a:spcAft>
        <a:buChar char="»"/>
        <a:defRPr sz="5500">
          <a:solidFill>
            <a:schemeClr val="tx1"/>
          </a:solidFill>
          <a:latin typeface="+mn-lt"/>
          <a:ea typeface="MS PGothic" pitchFamily="34" charset="-128"/>
          <a:cs typeface="Geneva" charset="0"/>
        </a:defRPr>
      </a:lvl5pPr>
      <a:lvl6pPr marL="6100763" indent="-627063" algn="l" defTabSz="2508250" rtl="0" fontAlgn="base">
        <a:spcBef>
          <a:spcPct val="20000"/>
        </a:spcBef>
        <a:spcAft>
          <a:spcPct val="0"/>
        </a:spcAft>
        <a:buChar char="»"/>
        <a:defRPr sz="5500">
          <a:solidFill>
            <a:schemeClr val="tx1"/>
          </a:solidFill>
          <a:latin typeface="+mn-lt"/>
          <a:ea typeface="ＭＳ Ｐゴシック" pitchFamily="-112" charset="-128"/>
        </a:defRPr>
      </a:lvl6pPr>
      <a:lvl7pPr marL="6557963" indent="-627063" algn="l" defTabSz="2508250" rtl="0" fontAlgn="base">
        <a:spcBef>
          <a:spcPct val="20000"/>
        </a:spcBef>
        <a:spcAft>
          <a:spcPct val="0"/>
        </a:spcAft>
        <a:buChar char="»"/>
        <a:defRPr sz="5500">
          <a:solidFill>
            <a:schemeClr val="tx1"/>
          </a:solidFill>
          <a:latin typeface="+mn-lt"/>
          <a:ea typeface="ＭＳ Ｐゴシック" pitchFamily="-112" charset="-128"/>
        </a:defRPr>
      </a:lvl7pPr>
      <a:lvl8pPr marL="7015163" indent="-627063" algn="l" defTabSz="2508250" rtl="0" fontAlgn="base">
        <a:spcBef>
          <a:spcPct val="20000"/>
        </a:spcBef>
        <a:spcAft>
          <a:spcPct val="0"/>
        </a:spcAft>
        <a:buChar char="»"/>
        <a:defRPr sz="5500">
          <a:solidFill>
            <a:schemeClr val="tx1"/>
          </a:solidFill>
          <a:latin typeface="+mn-lt"/>
          <a:ea typeface="ＭＳ Ｐゴシック" pitchFamily="-112" charset="-128"/>
        </a:defRPr>
      </a:lvl8pPr>
      <a:lvl9pPr marL="7472363" indent="-627063" algn="l" defTabSz="2508250" rtl="0" fontAlgn="base">
        <a:spcBef>
          <a:spcPct val="20000"/>
        </a:spcBef>
        <a:spcAft>
          <a:spcPct val="0"/>
        </a:spcAft>
        <a:buChar char="»"/>
        <a:defRPr sz="5500">
          <a:solidFill>
            <a:schemeClr val="tx1"/>
          </a:solidFill>
          <a:latin typeface="+mn-lt"/>
          <a:ea typeface="ＭＳ Ｐゴシック" pitchFamily="-112"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png"/><Relationship Id="rId13" Type="http://schemas.openxmlformats.org/officeDocument/2006/relationships/image" Target="../media/image9.png"/><Relationship Id="rId3" Type="http://schemas.openxmlformats.org/officeDocument/2006/relationships/slideLayout" Target="../slideLayouts/slideLayout7.xml"/><Relationship Id="rId7" Type="http://schemas.openxmlformats.org/officeDocument/2006/relationships/image" Target="../media/image3.png"/><Relationship Id="rId12" Type="http://schemas.openxmlformats.org/officeDocument/2006/relationships/image" Target="../media/image8.png"/><Relationship Id="rId2" Type="http://schemas.openxmlformats.org/officeDocument/2006/relationships/audio" Target="../media/media1.m4a"/><Relationship Id="rId1" Type="http://schemas.microsoft.com/office/2007/relationships/media" Target="../media/media1.m4a"/><Relationship Id="rId6" Type="http://schemas.openxmlformats.org/officeDocument/2006/relationships/image" Target="../media/image2.jpeg"/><Relationship Id="rId11" Type="http://schemas.openxmlformats.org/officeDocument/2006/relationships/image" Target="../media/image7.png"/><Relationship Id="rId5" Type="http://schemas.openxmlformats.org/officeDocument/2006/relationships/image" Target="../media/image1.png"/><Relationship Id="rId10" Type="http://schemas.openxmlformats.org/officeDocument/2006/relationships/image" Target="../media/image6.png"/><Relationship Id="rId4" Type="http://schemas.openxmlformats.org/officeDocument/2006/relationships/notesSlide" Target="../notesSlides/notesSlide1.xml"/><Relationship Id="rId9"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050" name="Group 22"/>
          <p:cNvGrpSpPr>
            <a:grpSpLocks/>
          </p:cNvGrpSpPr>
          <p:nvPr/>
        </p:nvGrpSpPr>
        <p:grpSpPr bwMode="auto">
          <a:xfrm>
            <a:off x="0" y="0"/>
            <a:ext cx="21945600" cy="2668588"/>
            <a:chOff x="0" y="0"/>
            <a:chExt cx="21945600" cy="2668588"/>
          </a:xfrm>
        </p:grpSpPr>
        <p:sp>
          <p:nvSpPr>
            <p:cNvPr id="2067" name="Rectangle 340"/>
            <p:cNvSpPr>
              <a:spLocks noChangeArrowheads="1"/>
            </p:cNvSpPr>
            <p:nvPr/>
          </p:nvSpPr>
          <p:spPr bwMode="auto">
            <a:xfrm>
              <a:off x="0" y="0"/>
              <a:ext cx="21945600" cy="26670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cxnSp>
          <p:nvCxnSpPr>
            <p:cNvPr id="2068" name="Straight Connector 133"/>
            <p:cNvCxnSpPr>
              <a:cxnSpLocks noChangeShapeType="1"/>
            </p:cNvCxnSpPr>
            <p:nvPr/>
          </p:nvCxnSpPr>
          <p:spPr bwMode="auto">
            <a:xfrm>
              <a:off x="0" y="2667000"/>
              <a:ext cx="21945600" cy="1588"/>
            </a:xfrm>
            <a:prstGeom prst="line">
              <a:avLst/>
            </a:prstGeom>
            <a:noFill/>
            <a:ln w="123825">
              <a:solidFill>
                <a:srgbClr val="FF0000"/>
              </a:solidFill>
              <a:miter lim="800000"/>
              <a:headEnd/>
              <a:tailEnd/>
            </a:ln>
            <a:extLst>
              <a:ext uri="{909E8E84-426E-40DD-AFC4-6F175D3DCCD1}">
                <a14:hiddenFill xmlns:a14="http://schemas.microsoft.com/office/drawing/2010/main">
                  <a:noFill/>
                </a14:hiddenFill>
              </a:ext>
            </a:extLst>
          </p:spPr>
        </p:cxnSp>
        <p:sp>
          <p:nvSpPr>
            <p:cNvPr id="2069" name="Text Box 16"/>
            <p:cNvSpPr txBox="1">
              <a:spLocks noChangeArrowheads="1"/>
            </p:cNvSpPr>
            <p:nvPr/>
          </p:nvSpPr>
          <p:spPr bwMode="auto">
            <a:xfrm>
              <a:off x="3505200" y="555625"/>
              <a:ext cx="13245319" cy="1298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sz="2400">
                  <a:solidFill>
                    <a:schemeClr val="tx1"/>
                  </a:solidFill>
                  <a:latin typeface="Times"/>
                  <a:ea typeface="MS PGothic" pitchFamily="34" charset="-128"/>
                </a:defRPr>
              </a:lvl1pPr>
              <a:lvl2pPr marL="742950" indent="-285750">
                <a:defRPr sz="2400">
                  <a:solidFill>
                    <a:schemeClr val="tx1"/>
                  </a:solidFill>
                  <a:latin typeface="Times"/>
                  <a:ea typeface="MS PGothic" pitchFamily="34" charset="-128"/>
                </a:defRPr>
              </a:lvl2pPr>
              <a:lvl3pPr marL="1143000" indent="-228600">
                <a:defRPr sz="2400">
                  <a:solidFill>
                    <a:schemeClr val="tx1"/>
                  </a:solidFill>
                  <a:latin typeface="Times"/>
                  <a:ea typeface="MS PGothic" pitchFamily="34" charset="-128"/>
                </a:defRPr>
              </a:lvl3pPr>
              <a:lvl4pPr marL="1600200" indent="-228600">
                <a:defRPr sz="2400">
                  <a:solidFill>
                    <a:schemeClr val="tx1"/>
                  </a:solidFill>
                  <a:latin typeface="Times"/>
                  <a:ea typeface="MS PGothic" pitchFamily="34" charset="-128"/>
                </a:defRPr>
              </a:lvl4pPr>
              <a:lvl5pPr marL="2057400" indent="-228600">
                <a:defRPr sz="2400">
                  <a:solidFill>
                    <a:schemeClr val="tx1"/>
                  </a:solidFill>
                  <a:latin typeface="Times"/>
                  <a:ea typeface="MS PGothic" pitchFamily="34" charset="-128"/>
                </a:defRPr>
              </a:lvl5pPr>
              <a:lvl6pPr marL="2514600" indent="-228600" eaLnBrk="0" fontAlgn="base" hangingPunct="0">
                <a:spcBef>
                  <a:spcPct val="0"/>
                </a:spcBef>
                <a:spcAft>
                  <a:spcPct val="0"/>
                </a:spcAft>
                <a:defRPr sz="2400">
                  <a:solidFill>
                    <a:schemeClr val="tx1"/>
                  </a:solidFill>
                  <a:latin typeface="Times"/>
                  <a:ea typeface="MS PGothic" pitchFamily="34" charset="-128"/>
                </a:defRPr>
              </a:lvl6pPr>
              <a:lvl7pPr marL="2971800" indent="-228600" eaLnBrk="0" fontAlgn="base" hangingPunct="0">
                <a:spcBef>
                  <a:spcPct val="0"/>
                </a:spcBef>
                <a:spcAft>
                  <a:spcPct val="0"/>
                </a:spcAft>
                <a:defRPr sz="2400">
                  <a:solidFill>
                    <a:schemeClr val="tx1"/>
                  </a:solidFill>
                  <a:latin typeface="Times"/>
                  <a:ea typeface="MS PGothic" pitchFamily="34" charset="-128"/>
                </a:defRPr>
              </a:lvl7pPr>
              <a:lvl8pPr marL="3429000" indent="-228600" eaLnBrk="0" fontAlgn="base" hangingPunct="0">
                <a:spcBef>
                  <a:spcPct val="0"/>
                </a:spcBef>
                <a:spcAft>
                  <a:spcPct val="0"/>
                </a:spcAft>
                <a:defRPr sz="2400">
                  <a:solidFill>
                    <a:schemeClr val="tx1"/>
                  </a:solidFill>
                  <a:latin typeface="Times"/>
                  <a:ea typeface="MS PGothic" pitchFamily="34" charset="-128"/>
                </a:defRPr>
              </a:lvl8pPr>
              <a:lvl9pPr marL="3886200" indent="-228600" eaLnBrk="0" fontAlgn="base" hangingPunct="0">
                <a:spcBef>
                  <a:spcPct val="0"/>
                </a:spcBef>
                <a:spcAft>
                  <a:spcPct val="0"/>
                </a:spcAft>
                <a:defRPr sz="2400">
                  <a:solidFill>
                    <a:schemeClr val="tx1"/>
                  </a:solidFill>
                  <a:latin typeface="Times"/>
                  <a:ea typeface="MS PGothic" pitchFamily="34" charset="-128"/>
                </a:defRPr>
              </a:lvl9pPr>
            </a:lstStyle>
            <a:p>
              <a:pPr>
                <a:lnSpc>
                  <a:spcPts val="3500"/>
                </a:lnSpc>
              </a:pPr>
              <a:r>
                <a:rPr lang="en-US" sz="3800" b="1" dirty="0">
                  <a:solidFill>
                    <a:schemeClr val="bg1"/>
                  </a:solidFill>
                  <a:latin typeface="Arial" pitchFamily="34" charset="0"/>
                </a:rPr>
                <a:t>Implementation of a Triage Nurse Role in a Surgical Oncology Clinic to Improve Patient Access to Care</a:t>
              </a:r>
            </a:p>
            <a:p>
              <a:pPr>
                <a:lnSpc>
                  <a:spcPts val="3500"/>
                </a:lnSpc>
              </a:pPr>
              <a:r>
                <a:rPr lang="en-US" sz="2200" b="1" dirty="0">
                  <a:solidFill>
                    <a:schemeClr val="bg1"/>
                  </a:solidFill>
                  <a:latin typeface="Arial" pitchFamily="34" charset="0"/>
                </a:rPr>
                <a:t>Rachel McDonald MSN, RN, OCN; Eron Wahid MSN, RN-BC, CNL; Macaela Davis, RN</a:t>
              </a:r>
            </a:p>
          </p:txBody>
        </p:sp>
        <p:pic>
          <p:nvPicPr>
            <p:cNvPr id="2070" name="Picture 181" descr="White_logo.ai"/>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7119600" y="473437"/>
              <a:ext cx="4165600" cy="1485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051" name="Text Box 7"/>
          <p:cNvSpPr txBox="1">
            <a:spLocks noChangeArrowheads="1"/>
          </p:cNvSpPr>
          <p:nvPr/>
        </p:nvSpPr>
        <p:spPr bwMode="auto">
          <a:xfrm>
            <a:off x="463481" y="7728702"/>
            <a:ext cx="5225733" cy="4924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sz="2400">
                <a:solidFill>
                  <a:schemeClr val="tx1"/>
                </a:solidFill>
                <a:latin typeface="Times"/>
                <a:ea typeface="MS PGothic" pitchFamily="34" charset="-128"/>
              </a:defRPr>
            </a:lvl1pPr>
            <a:lvl2pPr marL="742950" indent="-285750">
              <a:defRPr sz="2400">
                <a:solidFill>
                  <a:schemeClr val="tx1"/>
                </a:solidFill>
                <a:latin typeface="Times"/>
                <a:ea typeface="MS PGothic" pitchFamily="34" charset="-128"/>
              </a:defRPr>
            </a:lvl2pPr>
            <a:lvl3pPr marL="1143000" indent="-228600">
              <a:defRPr sz="2400">
                <a:solidFill>
                  <a:schemeClr val="tx1"/>
                </a:solidFill>
                <a:latin typeface="Times"/>
                <a:ea typeface="MS PGothic" pitchFamily="34" charset="-128"/>
              </a:defRPr>
            </a:lvl3pPr>
            <a:lvl4pPr marL="1600200" indent="-228600">
              <a:defRPr sz="2400">
                <a:solidFill>
                  <a:schemeClr val="tx1"/>
                </a:solidFill>
                <a:latin typeface="Times"/>
                <a:ea typeface="MS PGothic" pitchFamily="34" charset="-128"/>
              </a:defRPr>
            </a:lvl4pPr>
            <a:lvl5pPr marL="2057400" indent="-228600">
              <a:defRPr sz="2400">
                <a:solidFill>
                  <a:schemeClr val="tx1"/>
                </a:solidFill>
                <a:latin typeface="Times"/>
                <a:ea typeface="MS PGothic" pitchFamily="34" charset="-128"/>
              </a:defRPr>
            </a:lvl5pPr>
            <a:lvl6pPr marL="2514600" indent="-228600" eaLnBrk="0" fontAlgn="base" hangingPunct="0">
              <a:spcBef>
                <a:spcPct val="0"/>
              </a:spcBef>
              <a:spcAft>
                <a:spcPct val="0"/>
              </a:spcAft>
              <a:defRPr sz="2400">
                <a:solidFill>
                  <a:schemeClr val="tx1"/>
                </a:solidFill>
                <a:latin typeface="Times"/>
                <a:ea typeface="MS PGothic" pitchFamily="34" charset="-128"/>
              </a:defRPr>
            </a:lvl6pPr>
            <a:lvl7pPr marL="2971800" indent="-228600" eaLnBrk="0" fontAlgn="base" hangingPunct="0">
              <a:spcBef>
                <a:spcPct val="0"/>
              </a:spcBef>
              <a:spcAft>
                <a:spcPct val="0"/>
              </a:spcAft>
              <a:defRPr sz="2400">
                <a:solidFill>
                  <a:schemeClr val="tx1"/>
                </a:solidFill>
                <a:latin typeface="Times"/>
                <a:ea typeface="MS PGothic" pitchFamily="34" charset="-128"/>
              </a:defRPr>
            </a:lvl7pPr>
            <a:lvl8pPr marL="3429000" indent="-228600" eaLnBrk="0" fontAlgn="base" hangingPunct="0">
              <a:spcBef>
                <a:spcPct val="0"/>
              </a:spcBef>
              <a:spcAft>
                <a:spcPct val="0"/>
              </a:spcAft>
              <a:defRPr sz="2400">
                <a:solidFill>
                  <a:schemeClr val="tx1"/>
                </a:solidFill>
                <a:latin typeface="Times"/>
                <a:ea typeface="MS PGothic" pitchFamily="34" charset="-128"/>
              </a:defRPr>
            </a:lvl8pPr>
            <a:lvl9pPr marL="3886200" indent="-228600" eaLnBrk="0" fontAlgn="base" hangingPunct="0">
              <a:spcBef>
                <a:spcPct val="0"/>
              </a:spcBef>
              <a:spcAft>
                <a:spcPct val="0"/>
              </a:spcAft>
              <a:defRPr sz="2400">
                <a:solidFill>
                  <a:schemeClr val="tx1"/>
                </a:solidFill>
                <a:latin typeface="Times"/>
                <a:ea typeface="MS PGothic" pitchFamily="34" charset="-128"/>
              </a:defRPr>
            </a:lvl9pPr>
          </a:lstStyle>
          <a:p>
            <a:r>
              <a:rPr lang="en-US" sz="2800" b="1" dirty="0">
                <a:solidFill>
                  <a:srgbClr val="FF0000"/>
                </a:solidFill>
                <a:latin typeface="Arial Black" pitchFamily="34" charset="0"/>
                <a:cs typeface="Arial" pitchFamily="34" charset="0"/>
              </a:rPr>
              <a:t>What did we try to accomplish? </a:t>
            </a:r>
            <a:endParaRPr lang="en-US" dirty="0">
              <a:solidFill>
                <a:srgbClr val="FF0000"/>
              </a:solidFill>
              <a:latin typeface="Arial Black" pitchFamily="34" charset="0"/>
              <a:cs typeface="Arial" pitchFamily="34" charset="0"/>
            </a:endParaRPr>
          </a:p>
          <a:p>
            <a:r>
              <a:rPr lang="en-US" dirty="0">
                <a:latin typeface="Arial" pitchFamily="34" charset="0"/>
                <a:cs typeface="Arial" pitchFamily="34" charset="0"/>
              </a:rPr>
              <a:t>The aim of this project is to implement a Nurse Triage Role in order to increase the patient satisfaction mean scores in the Press Ganey Domain of Access to Care 3 Months, specifically for the access to staff by phone during and after clinic hours, by 10% for surgical oncology patients in the League City HAL by July 2022.</a:t>
            </a:r>
          </a:p>
          <a:p>
            <a:r>
              <a:rPr lang="en-US" dirty="0">
                <a:latin typeface="Arial" pitchFamily="34" charset="0"/>
              </a:rPr>
              <a:t> </a:t>
            </a:r>
          </a:p>
          <a:p>
            <a:endParaRPr lang="en-US" dirty="0"/>
          </a:p>
        </p:txBody>
      </p:sp>
      <p:sp>
        <p:nvSpPr>
          <p:cNvPr id="2060" name="Text Box 10"/>
          <p:cNvSpPr txBox="1">
            <a:spLocks noChangeArrowheads="1"/>
          </p:cNvSpPr>
          <p:nvPr/>
        </p:nvSpPr>
        <p:spPr bwMode="auto">
          <a:xfrm>
            <a:off x="420865" y="12414827"/>
            <a:ext cx="5116647" cy="35548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sz="2400">
                <a:solidFill>
                  <a:schemeClr val="tx1"/>
                </a:solidFill>
                <a:latin typeface="Times"/>
                <a:ea typeface="MS PGothic" pitchFamily="34" charset="-128"/>
              </a:defRPr>
            </a:lvl1pPr>
            <a:lvl2pPr marL="742950" indent="-285750">
              <a:defRPr sz="2400">
                <a:solidFill>
                  <a:schemeClr val="tx1"/>
                </a:solidFill>
                <a:latin typeface="Times"/>
                <a:ea typeface="MS PGothic" pitchFamily="34" charset="-128"/>
              </a:defRPr>
            </a:lvl2pPr>
            <a:lvl3pPr marL="1143000" indent="-228600">
              <a:defRPr sz="2400">
                <a:solidFill>
                  <a:schemeClr val="tx1"/>
                </a:solidFill>
                <a:latin typeface="Times"/>
                <a:ea typeface="MS PGothic" pitchFamily="34" charset="-128"/>
              </a:defRPr>
            </a:lvl3pPr>
            <a:lvl4pPr marL="1600200" indent="-228600">
              <a:defRPr sz="2400">
                <a:solidFill>
                  <a:schemeClr val="tx1"/>
                </a:solidFill>
                <a:latin typeface="Times"/>
                <a:ea typeface="MS PGothic" pitchFamily="34" charset="-128"/>
              </a:defRPr>
            </a:lvl4pPr>
            <a:lvl5pPr marL="2057400" indent="-228600">
              <a:defRPr sz="2400">
                <a:solidFill>
                  <a:schemeClr val="tx1"/>
                </a:solidFill>
                <a:latin typeface="Times"/>
                <a:ea typeface="MS PGothic" pitchFamily="34" charset="-128"/>
              </a:defRPr>
            </a:lvl5pPr>
            <a:lvl6pPr marL="2514600" indent="-228600" eaLnBrk="0" fontAlgn="base" hangingPunct="0">
              <a:spcBef>
                <a:spcPct val="0"/>
              </a:spcBef>
              <a:spcAft>
                <a:spcPct val="0"/>
              </a:spcAft>
              <a:defRPr sz="2400">
                <a:solidFill>
                  <a:schemeClr val="tx1"/>
                </a:solidFill>
                <a:latin typeface="Times"/>
                <a:ea typeface="MS PGothic" pitchFamily="34" charset="-128"/>
              </a:defRPr>
            </a:lvl6pPr>
            <a:lvl7pPr marL="2971800" indent="-228600" eaLnBrk="0" fontAlgn="base" hangingPunct="0">
              <a:spcBef>
                <a:spcPct val="0"/>
              </a:spcBef>
              <a:spcAft>
                <a:spcPct val="0"/>
              </a:spcAft>
              <a:defRPr sz="2400">
                <a:solidFill>
                  <a:schemeClr val="tx1"/>
                </a:solidFill>
                <a:latin typeface="Times"/>
                <a:ea typeface="MS PGothic" pitchFamily="34" charset="-128"/>
              </a:defRPr>
            </a:lvl7pPr>
            <a:lvl8pPr marL="3429000" indent="-228600" eaLnBrk="0" fontAlgn="base" hangingPunct="0">
              <a:spcBef>
                <a:spcPct val="0"/>
              </a:spcBef>
              <a:spcAft>
                <a:spcPct val="0"/>
              </a:spcAft>
              <a:defRPr sz="2400">
                <a:solidFill>
                  <a:schemeClr val="tx1"/>
                </a:solidFill>
                <a:latin typeface="Times"/>
                <a:ea typeface="MS PGothic" pitchFamily="34" charset="-128"/>
              </a:defRPr>
            </a:lvl8pPr>
            <a:lvl9pPr marL="3886200" indent="-228600" eaLnBrk="0" fontAlgn="base" hangingPunct="0">
              <a:spcBef>
                <a:spcPct val="0"/>
              </a:spcBef>
              <a:spcAft>
                <a:spcPct val="0"/>
              </a:spcAft>
              <a:defRPr sz="2400">
                <a:solidFill>
                  <a:schemeClr val="tx1"/>
                </a:solidFill>
                <a:latin typeface="Times"/>
                <a:ea typeface="MS PGothic" pitchFamily="34" charset="-128"/>
              </a:defRPr>
            </a:lvl9pPr>
          </a:lstStyle>
          <a:p>
            <a:r>
              <a:rPr lang="en-US" sz="2800" dirty="0">
                <a:solidFill>
                  <a:srgbClr val="FF0000"/>
                </a:solidFill>
                <a:latin typeface="Arial Black" pitchFamily="34" charset="0"/>
              </a:rPr>
              <a:t>PLAN the improvement</a:t>
            </a:r>
            <a:endParaRPr lang="en-US" dirty="0">
              <a:solidFill>
                <a:srgbClr val="FF0000"/>
              </a:solidFill>
              <a:latin typeface="Arial Black" pitchFamily="34" charset="0"/>
            </a:endParaRPr>
          </a:p>
          <a:p>
            <a:r>
              <a:rPr lang="en-US" dirty="0"/>
              <a:t>Development of a Triage Nurse Role:</a:t>
            </a:r>
          </a:p>
          <a:p>
            <a:pPr marL="342900" indent="-342900">
              <a:buFont typeface="Arial" panose="020B0604020202020204" pitchFamily="34" charset="0"/>
              <a:buChar char="•"/>
            </a:pPr>
            <a:r>
              <a:rPr lang="en-US" dirty="0">
                <a:latin typeface="Arial" pitchFamily="34" charset="0"/>
              </a:rPr>
              <a:t>Create position description for Triage Nurse role</a:t>
            </a:r>
          </a:p>
          <a:p>
            <a:pPr marL="342900" indent="-342900">
              <a:buFont typeface="Arial" panose="020B0604020202020204" pitchFamily="34" charset="0"/>
              <a:buChar char="•"/>
            </a:pPr>
            <a:r>
              <a:rPr lang="en-US" dirty="0">
                <a:latin typeface="Arial" pitchFamily="34" charset="0"/>
              </a:rPr>
              <a:t>Established triage nurse phone line/number</a:t>
            </a:r>
          </a:p>
          <a:p>
            <a:pPr marL="342900" indent="-342900">
              <a:buFont typeface="Arial" panose="020B0604020202020204" pitchFamily="34" charset="0"/>
              <a:buChar char="•"/>
            </a:pPr>
            <a:r>
              <a:rPr lang="en-US" dirty="0">
                <a:latin typeface="Arial" pitchFamily="34" charset="0"/>
              </a:rPr>
              <a:t>Create education documents for nurse and surgical teams</a:t>
            </a:r>
          </a:p>
          <a:p>
            <a:endParaRPr lang="en-US" sz="3500" dirty="0">
              <a:latin typeface="Arial" pitchFamily="34" charset="0"/>
            </a:endParaRPr>
          </a:p>
        </p:txBody>
      </p:sp>
      <p:sp>
        <p:nvSpPr>
          <p:cNvPr id="2062" name="TextBox 142"/>
          <p:cNvSpPr txBox="1">
            <a:spLocks noChangeArrowheads="1"/>
          </p:cNvSpPr>
          <p:nvPr/>
        </p:nvSpPr>
        <p:spPr bwMode="auto">
          <a:xfrm>
            <a:off x="15279498" y="7049896"/>
            <a:ext cx="4568825"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408" tIns="47704" rIns="95408" bIns="47704">
            <a:spAutoFit/>
          </a:bodyPr>
          <a:lstStyle>
            <a:lvl1pPr>
              <a:defRPr sz="2400">
                <a:solidFill>
                  <a:schemeClr val="tx1"/>
                </a:solidFill>
                <a:latin typeface="Times"/>
                <a:ea typeface="MS PGothic" pitchFamily="34" charset="-128"/>
              </a:defRPr>
            </a:lvl1pPr>
            <a:lvl2pPr marL="742950" indent="-285750">
              <a:defRPr sz="2400">
                <a:solidFill>
                  <a:schemeClr val="tx1"/>
                </a:solidFill>
                <a:latin typeface="Times"/>
                <a:ea typeface="MS PGothic" pitchFamily="34" charset="-128"/>
              </a:defRPr>
            </a:lvl2pPr>
            <a:lvl3pPr marL="1143000" indent="-228600">
              <a:defRPr sz="2400">
                <a:solidFill>
                  <a:schemeClr val="tx1"/>
                </a:solidFill>
                <a:latin typeface="Times"/>
                <a:ea typeface="MS PGothic" pitchFamily="34" charset="-128"/>
              </a:defRPr>
            </a:lvl3pPr>
            <a:lvl4pPr marL="1600200" indent="-228600">
              <a:defRPr sz="2400">
                <a:solidFill>
                  <a:schemeClr val="tx1"/>
                </a:solidFill>
                <a:latin typeface="Times"/>
                <a:ea typeface="MS PGothic" pitchFamily="34" charset="-128"/>
              </a:defRPr>
            </a:lvl4pPr>
            <a:lvl5pPr marL="2057400" indent="-228600">
              <a:defRPr sz="2400">
                <a:solidFill>
                  <a:schemeClr val="tx1"/>
                </a:solidFill>
                <a:latin typeface="Times"/>
                <a:ea typeface="MS PGothic" pitchFamily="34" charset="-128"/>
              </a:defRPr>
            </a:lvl5pPr>
            <a:lvl6pPr marL="2514600" indent="-228600" eaLnBrk="0" fontAlgn="base" hangingPunct="0">
              <a:spcBef>
                <a:spcPct val="0"/>
              </a:spcBef>
              <a:spcAft>
                <a:spcPct val="0"/>
              </a:spcAft>
              <a:defRPr sz="2400">
                <a:solidFill>
                  <a:schemeClr val="tx1"/>
                </a:solidFill>
                <a:latin typeface="Times"/>
                <a:ea typeface="MS PGothic" pitchFamily="34" charset="-128"/>
              </a:defRPr>
            </a:lvl6pPr>
            <a:lvl7pPr marL="2971800" indent="-228600" eaLnBrk="0" fontAlgn="base" hangingPunct="0">
              <a:spcBef>
                <a:spcPct val="0"/>
              </a:spcBef>
              <a:spcAft>
                <a:spcPct val="0"/>
              </a:spcAft>
              <a:defRPr sz="2400">
                <a:solidFill>
                  <a:schemeClr val="tx1"/>
                </a:solidFill>
                <a:latin typeface="Times"/>
                <a:ea typeface="MS PGothic" pitchFamily="34" charset="-128"/>
              </a:defRPr>
            </a:lvl7pPr>
            <a:lvl8pPr marL="3429000" indent="-228600" eaLnBrk="0" fontAlgn="base" hangingPunct="0">
              <a:spcBef>
                <a:spcPct val="0"/>
              </a:spcBef>
              <a:spcAft>
                <a:spcPct val="0"/>
              </a:spcAft>
              <a:defRPr sz="2400">
                <a:solidFill>
                  <a:schemeClr val="tx1"/>
                </a:solidFill>
                <a:latin typeface="Times"/>
                <a:ea typeface="MS PGothic" pitchFamily="34" charset="-128"/>
              </a:defRPr>
            </a:lvl8pPr>
            <a:lvl9pPr marL="3886200" indent="-228600" eaLnBrk="0" fontAlgn="base" hangingPunct="0">
              <a:spcBef>
                <a:spcPct val="0"/>
              </a:spcBef>
              <a:spcAft>
                <a:spcPct val="0"/>
              </a:spcAft>
              <a:defRPr sz="2400">
                <a:solidFill>
                  <a:schemeClr val="tx1"/>
                </a:solidFill>
                <a:latin typeface="Times"/>
                <a:ea typeface="MS PGothic" pitchFamily="34" charset="-128"/>
              </a:defRPr>
            </a:lvl9pPr>
          </a:lstStyle>
          <a:p>
            <a:r>
              <a:rPr lang="en-US" sz="2800" dirty="0">
                <a:solidFill>
                  <a:srgbClr val="FF0000"/>
                </a:solidFill>
                <a:latin typeface="Arial Black" pitchFamily="34" charset="0"/>
              </a:rPr>
              <a:t>Results Data</a:t>
            </a:r>
          </a:p>
        </p:txBody>
      </p:sp>
      <p:sp>
        <p:nvSpPr>
          <p:cNvPr id="2063" name="Text Box 9"/>
          <p:cNvSpPr txBox="1">
            <a:spLocks noChangeArrowheads="1"/>
          </p:cNvSpPr>
          <p:nvPr/>
        </p:nvSpPr>
        <p:spPr bwMode="auto">
          <a:xfrm>
            <a:off x="6287484" y="2841166"/>
            <a:ext cx="5116646" cy="10605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sz="2400">
                <a:solidFill>
                  <a:schemeClr val="tx1"/>
                </a:solidFill>
                <a:latin typeface="Times"/>
                <a:ea typeface="MS PGothic" pitchFamily="34" charset="-128"/>
              </a:defRPr>
            </a:lvl1pPr>
            <a:lvl2pPr marL="742950" indent="-285750">
              <a:defRPr sz="2400">
                <a:solidFill>
                  <a:schemeClr val="tx1"/>
                </a:solidFill>
                <a:latin typeface="Times"/>
                <a:ea typeface="MS PGothic" pitchFamily="34" charset="-128"/>
              </a:defRPr>
            </a:lvl2pPr>
            <a:lvl3pPr marL="1143000" indent="-228600">
              <a:defRPr sz="2400">
                <a:solidFill>
                  <a:schemeClr val="tx1"/>
                </a:solidFill>
                <a:latin typeface="Times"/>
                <a:ea typeface="MS PGothic" pitchFamily="34" charset="-128"/>
              </a:defRPr>
            </a:lvl3pPr>
            <a:lvl4pPr marL="1600200" indent="-228600">
              <a:defRPr sz="2400">
                <a:solidFill>
                  <a:schemeClr val="tx1"/>
                </a:solidFill>
                <a:latin typeface="Times"/>
                <a:ea typeface="MS PGothic" pitchFamily="34" charset="-128"/>
              </a:defRPr>
            </a:lvl4pPr>
            <a:lvl5pPr marL="2057400" indent="-228600">
              <a:defRPr sz="2400">
                <a:solidFill>
                  <a:schemeClr val="tx1"/>
                </a:solidFill>
                <a:latin typeface="Times"/>
                <a:ea typeface="MS PGothic" pitchFamily="34" charset="-128"/>
              </a:defRPr>
            </a:lvl5pPr>
            <a:lvl6pPr marL="2514600" indent="-228600" eaLnBrk="0" fontAlgn="base" hangingPunct="0">
              <a:spcBef>
                <a:spcPct val="0"/>
              </a:spcBef>
              <a:spcAft>
                <a:spcPct val="0"/>
              </a:spcAft>
              <a:defRPr sz="2400">
                <a:solidFill>
                  <a:schemeClr val="tx1"/>
                </a:solidFill>
                <a:latin typeface="Times"/>
                <a:ea typeface="MS PGothic" pitchFamily="34" charset="-128"/>
              </a:defRPr>
            </a:lvl6pPr>
            <a:lvl7pPr marL="2971800" indent="-228600" eaLnBrk="0" fontAlgn="base" hangingPunct="0">
              <a:spcBef>
                <a:spcPct val="0"/>
              </a:spcBef>
              <a:spcAft>
                <a:spcPct val="0"/>
              </a:spcAft>
              <a:defRPr sz="2400">
                <a:solidFill>
                  <a:schemeClr val="tx1"/>
                </a:solidFill>
                <a:latin typeface="Times"/>
                <a:ea typeface="MS PGothic" pitchFamily="34" charset="-128"/>
              </a:defRPr>
            </a:lvl7pPr>
            <a:lvl8pPr marL="3429000" indent="-228600" eaLnBrk="0" fontAlgn="base" hangingPunct="0">
              <a:spcBef>
                <a:spcPct val="0"/>
              </a:spcBef>
              <a:spcAft>
                <a:spcPct val="0"/>
              </a:spcAft>
              <a:defRPr sz="2400">
                <a:solidFill>
                  <a:schemeClr val="tx1"/>
                </a:solidFill>
                <a:latin typeface="Times"/>
                <a:ea typeface="MS PGothic" pitchFamily="34" charset="-128"/>
              </a:defRPr>
            </a:lvl8pPr>
            <a:lvl9pPr marL="3886200" indent="-228600" eaLnBrk="0" fontAlgn="base" hangingPunct="0">
              <a:spcBef>
                <a:spcPct val="0"/>
              </a:spcBef>
              <a:spcAft>
                <a:spcPct val="0"/>
              </a:spcAft>
              <a:defRPr sz="2400">
                <a:solidFill>
                  <a:schemeClr val="tx1"/>
                </a:solidFill>
                <a:latin typeface="Times"/>
                <a:ea typeface="MS PGothic" pitchFamily="34" charset="-128"/>
              </a:defRPr>
            </a:lvl9pPr>
          </a:lstStyle>
          <a:p>
            <a:r>
              <a:rPr lang="en-US" sz="2800" dirty="0">
                <a:solidFill>
                  <a:srgbClr val="FF0000"/>
                </a:solidFill>
                <a:latin typeface="Arial Black" pitchFamily="34" charset="0"/>
              </a:rPr>
              <a:t>DO the implementation</a:t>
            </a:r>
            <a:endParaRPr lang="en-US" dirty="0">
              <a:latin typeface="Arial" pitchFamily="34" charset="0"/>
            </a:endParaRPr>
          </a:p>
          <a:p>
            <a:r>
              <a:rPr lang="en-US" dirty="0">
                <a:latin typeface="Arial" panose="020B0604020202020204" pitchFamily="34" charset="0"/>
                <a:cs typeface="Arial" panose="020B0604020202020204" pitchFamily="34" charset="0"/>
              </a:rPr>
              <a:t>Education for Triage Nurse</a:t>
            </a:r>
          </a:p>
          <a:p>
            <a:pPr marL="285750" indent="-285750">
              <a:buFont typeface="Arial" panose="020B0604020202020204" pitchFamily="34" charset="0"/>
              <a:buChar char="•"/>
            </a:pPr>
            <a:r>
              <a:rPr lang="en-US" dirty="0">
                <a:latin typeface="Arial" panose="020B0604020202020204" pitchFamily="34" charset="0"/>
                <a:cs typeface="Arial" panose="020B0604020202020204" pitchFamily="34" charset="0"/>
              </a:rPr>
              <a:t>RN completed the Telephone Triage Class</a:t>
            </a:r>
          </a:p>
          <a:p>
            <a:pPr marL="285750" indent="-285750">
              <a:buFont typeface="Arial" panose="020B0604020202020204" pitchFamily="34" charset="0"/>
              <a:buChar char="•"/>
            </a:pPr>
            <a:r>
              <a:rPr lang="en-US" dirty="0">
                <a:latin typeface="Arial" panose="020B0604020202020204" pitchFamily="34" charset="0"/>
                <a:cs typeface="Arial" panose="020B0604020202020204" pitchFamily="34" charset="0"/>
              </a:rPr>
              <a:t>Share RN communication etiquette</a:t>
            </a:r>
          </a:p>
          <a:p>
            <a:pPr marL="285750" indent="-285750">
              <a:buFont typeface="Arial" panose="020B0604020202020204" pitchFamily="34" charset="0"/>
              <a:buChar char="•"/>
            </a:pPr>
            <a:r>
              <a:rPr lang="en-US" dirty="0">
                <a:latin typeface="Arial" panose="020B0604020202020204" pitchFamily="34" charset="0"/>
                <a:cs typeface="Arial" panose="020B0604020202020204" pitchFamily="34" charset="0"/>
              </a:rPr>
              <a:t>Share Triage nurse smart phrases </a:t>
            </a:r>
          </a:p>
          <a:p>
            <a:pPr marL="285750" indent="-285750">
              <a:buFont typeface="Arial" panose="020B0604020202020204" pitchFamily="34" charset="0"/>
              <a:buChar char="•"/>
            </a:pPr>
            <a:r>
              <a:rPr lang="en-US" dirty="0">
                <a:latin typeface="Arial" panose="020B0604020202020204" pitchFamily="34" charset="0"/>
                <a:cs typeface="Arial" panose="020B0604020202020204" pitchFamily="34" charset="0"/>
              </a:rPr>
              <a:t>Share telephone assessment model</a:t>
            </a:r>
          </a:p>
          <a:p>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Education to PSCs on Triage Nurse Role</a:t>
            </a:r>
          </a:p>
          <a:p>
            <a:pPr marL="285750" indent="-228600">
              <a:lnSpc>
                <a:spcPct val="90000"/>
              </a:lnSpc>
              <a:spcAft>
                <a:spcPts val="600"/>
              </a:spcAft>
              <a:buFont typeface="Arial" panose="020B0604020202020204" pitchFamily="34" charset="0"/>
              <a:buChar char="•"/>
            </a:pPr>
            <a:r>
              <a:rPr lang="en-US" dirty="0">
                <a:latin typeface="Arial" panose="020B0604020202020204" pitchFamily="34" charset="0"/>
                <a:cs typeface="Arial" panose="020B0604020202020204" pitchFamily="34" charset="0"/>
              </a:rPr>
              <a:t>Telephone scripting developed for PSC’s</a:t>
            </a:r>
          </a:p>
          <a:p>
            <a:pPr marL="285750" indent="-228600">
              <a:lnSpc>
                <a:spcPct val="90000"/>
              </a:lnSpc>
              <a:spcAft>
                <a:spcPts val="600"/>
              </a:spcAft>
              <a:buFont typeface="Arial" panose="020B0604020202020204" pitchFamily="34" charset="0"/>
              <a:buChar char="•"/>
            </a:pPr>
            <a:r>
              <a:rPr lang="en-US" dirty="0">
                <a:latin typeface="Arial" panose="020B0604020202020204" pitchFamily="34" charset="0"/>
                <a:cs typeface="Arial" panose="020B0604020202020204" pitchFamily="34" charset="0"/>
              </a:rPr>
              <a:t>Business manager reinforced periodically</a:t>
            </a:r>
          </a:p>
          <a:p>
            <a:pPr marL="57150">
              <a:lnSpc>
                <a:spcPct val="90000"/>
              </a:lnSpc>
              <a:spcAft>
                <a:spcPts val="600"/>
              </a:spcAft>
            </a:pPr>
            <a:endParaRPr lang="en-US" dirty="0">
              <a:latin typeface="Arial" panose="020B0604020202020204" pitchFamily="34" charset="0"/>
              <a:cs typeface="Arial" panose="020B0604020202020204" pitchFamily="34" charset="0"/>
            </a:endParaRPr>
          </a:p>
          <a:p>
            <a:pPr marL="57150">
              <a:lnSpc>
                <a:spcPct val="90000"/>
              </a:lnSpc>
              <a:spcAft>
                <a:spcPts val="600"/>
              </a:spcAft>
            </a:pPr>
            <a:r>
              <a:rPr lang="en-US" dirty="0">
                <a:latin typeface="Arial" panose="020B0604020202020204" pitchFamily="34" charset="0"/>
                <a:cs typeface="Arial" panose="020B0604020202020204" pitchFamily="34" charset="0"/>
              </a:rPr>
              <a:t>Communication of Triage Nurse Role to surgical teams:</a:t>
            </a:r>
          </a:p>
          <a:p>
            <a:pPr marL="342900" indent="-342900">
              <a:buFont typeface="Arial" panose="020B0604020202020204" pitchFamily="34" charset="0"/>
              <a:buChar char="•"/>
            </a:pPr>
            <a:r>
              <a:rPr lang="en-US" dirty="0">
                <a:latin typeface="Arial" panose="020B0604020202020204" pitchFamily="34" charset="0"/>
                <a:cs typeface="Arial" panose="020B0604020202020204" pitchFamily="34" charset="0"/>
              </a:rPr>
              <a:t>Presented Triage Nurse implementation plan to APP supervisor and CMD for approval </a:t>
            </a:r>
          </a:p>
          <a:p>
            <a:pPr marL="342900" indent="-342900">
              <a:buFont typeface="Arial" panose="020B0604020202020204" pitchFamily="34" charset="0"/>
              <a:buChar char="•"/>
            </a:pPr>
            <a:r>
              <a:rPr lang="en-US" dirty="0">
                <a:latin typeface="Arial" panose="020B0604020202020204" pitchFamily="34" charset="0"/>
                <a:cs typeface="Arial" panose="020B0604020202020204" pitchFamily="34" charset="0"/>
              </a:rPr>
              <a:t>Emailed all surgical teams on Triage Nurse role and purpose</a:t>
            </a:r>
          </a:p>
          <a:p>
            <a:pPr marL="57150">
              <a:lnSpc>
                <a:spcPct val="90000"/>
              </a:lnSpc>
              <a:spcAft>
                <a:spcPts val="600"/>
              </a:spcAft>
            </a:pPr>
            <a:endParaRPr lang="en-US" dirty="0">
              <a:latin typeface="Arial" panose="020B0604020202020204" pitchFamily="34" charset="0"/>
              <a:cs typeface="Arial" panose="020B0604020202020204" pitchFamily="34" charset="0"/>
            </a:endParaRPr>
          </a:p>
          <a:p>
            <a:pPr marL="57150">
              <a:lnSpc>
                <a:spcPct val="90000"/>
              </a:lnSpc>
              <a:spcAft>
                <a:spcPts val="600"/>
              </a:spcAft>
            </a:pPr>
            <a:r>
              <a:rPr lang="en-US" sz="2800" dirty="0">
                <a:highlight>
                  <a:srgbClr val="C0C0C0"/>
                </a:highlight>
                <a:latin typeface="Arial" panose="020B0604020202020204" pitchFamily="34" charset="0"/>
                <a:cs typeface="Arial" panose="020B0604020202020204" pitchFamily="34" charset="0"/>
              </a:rPr>
              <a:t>TRIAGE NURSE GO LIVE DATE: JANUARY 10, 2022</a:t>
            </a:r>
          </a:p>
          <a:p>
            <a:endParaRPr lang="en-US" dirty="0">
              <a:latin typeface="Arial" pitchFamily="34" charset="0"/>
            </a:endParaRPr>
          </a:p>
        </p:txBody>
      </p:sp>
      <p:sp>
        <p:nvSpPr>
          <p:cNvPr id="2064" name="Text Box 11"/>
          <p:cNvSpPr txBox="1">
            <a:spLocks noChangeArrowheads="1"/>
          </p:cNvSpPr>
          <p:nvPr/>
        </p:nvSpPr>
        <p:spPr bwMode="auto">
          <a:xfrm>
            <a:off x="15070365" y="16119001"/>
            <a:ext cx="6719206" cy="5970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sz="2400">
                <a:solidFill>
                  <a:schemeClr val="tx1"/>
                </a:solidFill>
                <a:latin typeface="Times"/>
                <a:ea typeface="MS PGothic" pitchFamily="34" charset="-128"/>
              </a:defRPr>
            </a:lvl1pPr>
            <a:lvl2pPr marL="742950" indent="-285750">
              <a:defRPr sz="2400">
                <a:solidFill>
                  <a:schemeClr val="tx1"/>
                </a:solidFill>
                <a:latin typeface="Times"/>
                <a:ea typeface="MS PGothic" pitchFamily="34" charset="-128"/>
              </a:defRPr>
            </a:lvl2pPr>
            <a:lvl3pPr marL="1143000" indent="-228600">
              <a:defRPr sz="2400">
                <a:solidFill>
                  <a:schemeClr val="tx1"/>
                </a:solidFill>
                <a:latin typeface="Times"/>
                <a:ea typeface="MS PGothic" pitchFamily="34" charset="-128"/>
              </a:defRPr>
            </a:lvl3pPr>
            <a:lvl4pPr marL="1600200" indent="-228600">
              <a:defRPr sz="2400">
                <a:solidFill>
                  <a:schemeClr val="tx1"/>
                </a:solidFill>
                <a:latin typeface="Times"/>
                <a:ea typeface="MS PGothic" pitchFamily="34" charset="-128"/>
              </a:defRPr>
            </a:lvl4pPr>
            <a:lvl5pPr marL="2057400" indent="-228600">
              <a:defRPr sz="2400">
                <a:solidFill>
                  <a:schemeClr val="tx1"/>
                </a:solidFill>
                <a:latin typeface="Times"/>
                <a:ea typeface="MS PGothic" pitchFamily="34" charset="-128"/>
              </a:defRPr>
            </a:lvl5pPr>
            <a:lvl6pPr marL="2514600" indent="-228600" eaLnBrk="0" fontAlgn="base" hangingPunct="0">
              <a:spcBef>
                <a:spcPct val="0"/>
              </a:spcBef>
              <a:spcAft>
                <a:spcPct val="0"/>
              </a:spcAft>
              <a:defRPr sz="2400">
                <a:solidFill>
                  <a:schemeClr val="tx1"/>
                </a:solidFill>
                <a:latin typeface="Times"/>
                <a:ea typeface="MS PGothic" pitchFamily="34" charset="-128"/>
              </a:defRPr>
            </a:lvl6pPr>
            <a:lvl7pPr marL="2971800" indent="-228600" eaLnBrk="0" fontAlgn="base" hangingPunct="0">
              <a:spcBef>
                <a:spcPct val="0"/>
              </a:spcBef>
              <a:spcAft>
                <a:spcPct val="0"/>
              </a:spcAft>
              <a:defRPr sz="2400">
                <a:solidFill>
                  <a:schemeClr val="tx1"/>
                </a:solidFill>
                <a:latin typeface="Times"/>
                <a:ea typeface="MS PGothic" pitchFamily="34" charset="-128"/>
              </a:defRPr>
            </a:lvl7pPr>
            <a:lvl8pPr marL="3429000" indent="-228600" eaLnBrk="0" fontAlgn="base" hangingPunct="0">
              <a:spcBef>
                <a:spcPct val="0"/>
              </a:spcBef>
              <a:spcAft>
                <a:spcPct val="0"/>
              </a:spcAft>
              <a:defRPr sz="2400">
                <a:solidFill>
                  <a:schemeClr val="tx1"/>
                </a:solidFill>
                <a:latin typeface="Times"/>
                <a:ea typeface="MS PGothic" pitchFamily="34" charset="-128"/>
              </a:defRPr>
            </a:lvl8pPr>
            <a:lvl9pPr marL="3886200" indent="-228600" eaLnBrk="0" fontAlgn="base" hangingPunct="0">
              <a:spcBef>
                <a:spcPct val="0"/>
              </a:spcBef>
              <a:spcAft>
                <a:spcPct val="0"/>
              </a:spcAft>
              <a:defRPr sz="2400">
                <a:solidFill>
                  <a:schemeClr val="tx1"/>
                </a:solidFill>
                <a:latin typeface="Times"/>
                <a:ea typeface="MS PGothic" pitchFamily="34" charset="-128"/>
              </a:defRPr>
            </a:lvl9pPr>
          </a:lstStyle>
          <a:p>
            <a:r>
              <a:rPr lang="en-US" sz="2800" dirty="0">
                <a:solidFill>
                  <a:srgbClr val="FF0000"/>
                </a:solidFill>
                <a:latin typeface="Arial Black" pitchFamily="34" charset="0"/>
              </a:rPr>
              <a:t>Significance</a:t>
            </a:r>
            <a:endParaRPr lang="en-US" sz="2800" dirty="0">
              <a:solidFill>
                <a:srgbClr val="FF0000"/>
              </a:solidFill>
              <a:latin typeface="Arial" pitchFamily="34" charset="0"/>
            </a:endParaRPr>
          </a:p>
          <a:p>
            <a:r>
              <a:rPr lang="en-US" b="1" dirty="0">
                <a:latin typeface="Arial" pitchFamily="34" charset="0"/>
              </a:rPr>
              <a:t>Survey Question: Promptness in Returning Call</a:t>
            </a:r>
          </a:p>
          <a:p>
            <a:r>
              <a:rPr lang="en-US" dirty="0">
                <a:solidFill>
                  <a:srgbClr val="FF0000"/>
                </a:solidFill>
                <a:latin typeface="Arial" pitchFamily="34" charset="0"/>
              </a:rPr>
              <a:t>We were able to increase our scores in question “promptness in returning calls” by 5%, </a:t>
            </a:r>
            <a:r>
              <a:rPr lang="en-US" dirty="0">
                <a:latin typeface="Arial" pitchFamily="34" charset="0"/>
              </a:rPr>
              <a:t>comparing the 9 months pre and post implementation. We did not meet our initial goal of a 10% increase.</a:t>
            </a:r>
          </a:p>
          <a:p>
            <a:endParaRPr lang="en-US" dirty="0">
              <a:latin typeface="Arial" pitchFamily="34" charset="0"/>
            </a:endParaRPr>
          </a:p>
          <a:p>
            <a:endParaRPr lang="en-US" dirty="0">
              <a:latin typeface="Arial" pitchFamily="34" charset="0"/>
            </a:endParaRPr>
          </a:p>
          <a:p>
            <a:r>
              <a:rPr lang="en-US" b="1" dirty="0">
                <a:latin typeface="Arial" pitchFamily="34" charset="0"/>
              </a:rPr>
              <a:t>Survey Question: Phone Answered Same Day</a:t>
            </a:r>
          </a:p>
          <a:p>
            <a:r>
              <a:rPr lang="en-US" dirty="0">
                <a:solidFill>
                  <a:srgbClr val="FF0000"/>
                </a:solidFill>
                <a:latin typeface="Arial" pitchFamily="34" charset="0"/>
              </a:rPr>
              <a:t>We were able to increase our scores in question “phone during office hours answered same day” by 28%, </a:t>
            </a:r>
            <a:r>
              <a:rPr lang="en-US" dirty="0">
                <a:latin typeface="Arial" pitchFamily="34" charset="0"/>
              </a:rPr>
              <a:t>comparing the 9 months pre and post implementation. We met our initial goal of having a 10% increase for this question.</a:t>
            </a:r>
          </a:p>
          <a:p>
            <a:endParaRPr lang="en-US" dirty="0">
              <a:latin typeface="Arial" pitchFamily="34" charset="0"/>
            </a:endParaRPr>
          </a:p>
        </p:txBody>
      </p:sp>
      <p:pic>
        <p:nvPicPr>
          <p:cNvPr id="2066" name="Picture 119" descr="photo.jp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2819400" cy="2619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 name="Text Box 7">
            <a:extLst>
              <a:ext uri="{FF2B5EF4-FFF2-40B4-BE49-F238E27FC236}">
                <a16:creationId xmlns:a16="http://schemas.microsoft.com/office/drawing/2014/main" id="{5FBC768D-1E3A-465A-9318-A6DB1622F979}"/>
              </a:ext>
            </a:extLst>
          </p:cNvPr>
          <p:cNvSpPr txBox="1">
            <a:spLocks noChangeArrowheads="1"/>
          </p:cNvSpPr>
          <p:nvPr/>
        </p:nvSpPr>
        <p:spPr bwMode="auto">
          <a:xfrm>
            <a:off x="484404" y="2841166"/>
            <a:ext cx="5116647" cy="54014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sz="2400">
                <a:solidFill>
                  <a:schemeClr val="tx1"/>
                </a:solidFill>
                <a:latin typeface="Times"/>
                <a:ea typeface="MS PGothic" pitchFamily="34" charset="-128"/>
              </a:defRPr>
            </a:lvl1pPr>
            <a:lvl2pPr marL="742950" indent="-285750">
              <a:defRPr sz="2400">
                <a:solidFill>
                  <a:schemeClr val="tx1"/>
                </a:solidFill>
                <a:latin typeface="Times"/>
                <a:ea typeface="MS PGothic" pitchFamily="34" charset="-128"/>
              </a:defRPr>
            </a:lvl2pPr>
            <a:lvl3pPr marL="1143000" indent="-228600">
              <a:defRPr sz="2400">
                <a:solidFill>
                  <a:schemeClr val="tx1"/>
                </a:solidFill>
                <a:latin typeface="Times"/>
                <a:ea typeface="MS PGothic" pitchFamily="34" charset="-128"/>
              </a:defRPr>
            </a:lvl3pPr>
            <a:lvl4pPr marL="1600200" indent="-228600">
              <a:defRPr sz="2400">
                <a:solidFill>
                  <a:schemeClr val="tx1"/>
                </a:solidFill>
                <a:latin typeface="Times"/>
                <a:ea typeface="MS PGothic" pitchFamily="34" charset="-128"/>
              </a:defRPr>
            </a:lvl4pPr>
            <a:lvl5pPr marL="2057400" indent="-228600">
              <a:defRPr sz="2400">
                <a:solidFill>
                  <a:schemeClr val="tx1"/>
                </a:solidFill>
                <a:latin typeface="Times"/>
                <a:ea typeface="MS PGothic" pitchFamily="34" charset="-128"/>
              </a:defRPr>
            </a:lvl5pPr>
            <a:lvl6pPr marL="2514600" indent="-228600" eaLnBrk="0" fontAlgn="base" hangingPunct="0">
              <a:spcBef>
                <a:spcPct val="0"/>
              </a:spcBef>
              <a:spcAft>
                <a:spcPct val="0"/>
              </a:spcAft>
              <a:defRPr sz="2400">
                <a:solidFill>
                  <a:schemeClr val="tx1"/>
                </a:solidFill>
                <a:latin typeface="Times"/>
                <a:ea typeface="MS PGothic" pitchFamily="34" charset="-128"/>
              </a:defRPr>
            </a:lvl6pPr>
            <a:lvl7pPr marL="2971800" indent="-228600" eaLnBrk="0" fontAlgn="base" hangingPunct="0">
              <a:spcBef>
                <a:spcPct val="0"/>
              </a:spcBef>
              <a:spcAft>
                <a:spcPct val="0"/>
              </a:spcAft>
              <a:defRPr sz="2400">
                <a:solidFill>
                  <a:schemeClr val="tx1"/>
                </a:solidFill>
                <a:latin typeface="Times"/>
                <a:ea typeface="MS PGothic" pitchFamily="34" charset="-128"/>
              </a:defRPr>
            </a:lvl7pPr>
            <a:lvl8pPr marL="3429000" indent="-228600" eaLnBrk="0" fontAlgn="base" hangingPunct="0">
              <a:spcBef>
                <a:spcPct val="0"/>
              </a:spcBef>
              <a:spcAft>
                <a:spcPct val="0"/>
              </a:spcAft>
              <a:defRPr sz="2400">
                <a:solidFill>
                  <a:schemeClr val="tx1"/>
                </a:solidFill>
                <a:latin typeface="Times"/>
                <a:ea typeface="MS PGothic" pitchFamily="34" charset="-128"/>
              </a:defRPr>
            </a:lvl8pPr>
            <a:lvl9pPr marL="3886200" indent="-228600" eaLnBrk="0" fontAlgn="base" hangingPunct="0">
              <a:spcBef>
                <a:spcPct val="0"/>
              </a:spcBef>
              <a:spcAft>
                <a:spcPct val="0"/>
              </a:spcAft>
              <a:defRPr sz="2400">
                <a:solidFill>
                  <a:schemeClr val="tx1"/>
                </a:solidFill>
                <a:latin typeface="Times"/>
                <a:ea typeface="MS PGothic" pitchFamily="34" charset="-128"/>
              </a:defRPr>
            </a:lvl9pPr>
          </a:lstStyle>
          <a:p>
            <a:r>
              <a:rPr lang="en-US" sz="2800" b="1" dirty="0">
                <a:solidFill>
                  <a:srgbClr val="FF0000"/>
                </a:solidFill>
                <a:latin typeface="Arial Black" pitchFamily="34" charset="0"/>
                <a:cs typeface="Arial" pitchFamily="34" charset="0"/>
              </a:rPr>
              <a:t>Background</a:t>
            </a:r>
            <a:endParaRPr lang="en-US" dirty="0">
              <a:solidFill>
                <a:srgbClr val="FF0000"/>
              </a:solidFill>
              <a:latin typeface="Arial Black" pitchFamily="34" charset="0"/>
              <a:cs typeface="Arial" pitchFamily="34" charset="0"/>
            </a:endParaRPr>
          </a:p>
          <a:p>
            <a:r>
              <a:rPr lang="en-US" sz="2200" dirty="0">
                <a:latin typeface="Arial" pitchFamily="34" charset="0"/>
                <a:cs typeface="Arial" pitchFamily="34" charset="0"/>
              </a:rPr>
              <a:t>In a surgical oncology clinic, Press Ganey scores have been unfavorable in regard to access to care.  Items affecting this score include their ability to access their nurses and/or provider team for problems and questions.  </a:t>
            </a:r>
          </a:p>
          <a:p>
            <a:r>
              <a:rPr lang="en-US" sz="2200" dirty="0">
                <a:latin typeface="Arial" pitchFamily="34" charset="0"/>
                <a:cs typeface="Arial" pitchFamily="34" charset="0"/>
              </a:rPr>
              <a:t>Survey items, such as ease of getting clinic on phone, the clinic’s promptness in returning phone calls, and phone calls answered during same day have all been consistently unfavorable over the past year.</a:t>
            </a:r>
          </a:p>
          <a:p>
            <a:r>
              <a:rPr lang="en-US" sz="3500" dirty="0">
                <a:latin typeface="Arial" pitchFamily="34" charset="0"/>
              </a:rPr>
              <a:t> </a:t>
            </a:r>
          </a:p>
          <a:p>
            <a:endParaRPr lang="en-US" dirty="0"/>
          </a:p>
        </p:txBody>
      </p:sp>
      <p:pic>
        <p:nvPicPr>
          <p:cNvPr id="26" name="Picture 25">
            <a:extLst>
              <a:ext uri="{FF2B5EF4-FFF2-40B4-BE49-F238E27FC236}">
                <a16:creationId xmlns:a16="http://schemas.microsoft.com/office/drawing/2014/main" id="{3C6F42E9-B394-4DC3-A21A-AF9530E7BEC3}"/>
              </a:ext>
            </a:extLst>
          </p:cNvPr>
          <p:cNvPicPr>
            <a:picLocks noChangeAspect="1"/>
          </p:cNvPicPr>
          <p:nvPr/>
        </p:nvPicPr>
        <p:blipFill>
          <a:blip r:embed="rId7"/>
          <a:stretch>
            <a:fillRect/>
          </a:stretch>
        </p:blipFill>
        <p:spPr>
          <a:xfrm>
            <a:off x="43543" y="15891477"/>
            <a:ext cx="8142514" cy="5231565"/>
          </a:xfrm>
          <a:prstGeom prst="rect">
            <a:avLst/>
          </a:prstGeom>
        </p:spPr>
      </p:pic>
      <p:pic>
        <p:nvPicPr>
          <p:cNvPr id="27" name="Picture 26">
            <a:extLst>
              <a:ext uri="{FF2B5EF4-FFF2-40B4-BE49-F238E27FC236}">
                <a16:creationId xmlns:a16="http://schemas.microsoft.com/office/drawing/2014/main" id="{317465BD-C262-4151-AB2B-1A709C6FC253}"/>
              </a:ext>
            </a:extLst>
          </p:cNvPr>
          <p:cNvPicPr>
            <a:picLocks noChangeAspect="1"/>
          </p:cNvPicPr>
          <p:nvPr/>
        </p:nvPicPr>
        <p:blipFill>
          <a:blip r:embed="rId8"/>
          <a:stretch>
            <a:fillRect/>
          </a:stretch>
        </p:blipFill>
        <p:spPr>
          <a:xfrm>
            <a:off x="5914834" y="12816798"/>
            <a:ext cx="7488223" cy="256961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grpSp>
        <p:nvGrpSpPr>
          <p:cNvPr id="11" name="Group 10">
            <a:extLst>
              <a:ext uri="{FF2B5EF4-FFF2-40B4-BE49-F238E27FC236}">
                <a16:creationId xmlns:a16="http://schemas.microsoft.com/office/drawing/2014/main" id="{42EC4285-43F9-496A-8866-D70AB67445B7}"/>
              </a:ext>
            </a:extLst>
          </p:cNvPr>
          <p:cNvGrpSpPr/>
          <p:nvPr/>
        </p:nvGrpSpPr>
        <p:grpSpPr>
          <a:xfrm>
            <a:off x="11345799" y="3104201"/>
            <a:ext cx="10443772" cy="4043459"/>
            <a:chOff x="11404130" y="5944421"/>
            <a:chExt cx="10443772" cy="4043459"/>
          </a:xfrm>
        </p:grpSpPr>
        <p:sp>
          <p:nvSpPr>
            <p:cNvPr id="2065" name="Text Box 12"/>
            <p:cNvSpPr txBox="1">
              <a:spLocks noChangeArrowheads="1"/>
            </p:cNvSpPr>
            <p:nvPr/>
          </p:nvSpPr>
          <p:spPr bwMode="auto">
            <a:xfrm>
              <a:off x="14833600" y="5944421"/>
              <a:ext cx="4572000" cy="969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sz="2400">
                  <a:solidFill>
                    <a:schemeClr val="tx1"/>
                  </a:solidFill>
                  <a:latin typeface="Times"/>
                  <a:ea typeface="MS PGothic" pitchFamily="34" charset="-128"/>
                </a:defRPr>
              </a:lvl1pPr>
              <a:lvl2pPr marL="742950" indent="-285750">
                <a:defRPr sz="2400">
                  <a:solidFill>
                    <a:schemeClr val="tx1"/>
                  </a:solidFill>
                  <a:latin typeface="Times"/>
                  <a:ea typeface="MS PGothic" pitchFamily="34" charset="-128"/>
                </a:defRPr>
              </a:lvl2pPr>
              <a:lvl3pPr marL="1143000" indent="-228600">
                <a:defRPr sz="2400">
                  <a:solidFill>
                    <a:schemeClr val="tx1"/>
                  </a:solidFill>
                  <a:latin typeface="Times"/>
                  <a:ea typeface="MS PGothic" pitchFamily="34" charset="-128"/>
                </a:defRPr>
              </a:lvl3pPr>
              <a:lvl4pPr marL="1600200" indent="-228600">
                <a:defRPr sz="2400">
                  <a:solidFill>
                    <a:schemeClr val="tx1"/>
                  </a:solidFill>
                  <a:latin typeface="Times"/>
                  <a:ea typeface="MS PGothic" pitchFamily="34" charset="-128"/>
                </a:defRPr>
              </a:lvl4pPr>
              <a:lvl5pPr marL="2057400" indent="-228600">
                <a:defRPr sz="2400">
                  <a:solidFill>
                    <a:schemeClr val="tx1"/>
                  </a:solidFill>
                  <a:latin typeface="Times"/>
                  <a:ea typeface="MS PGothic" pitchFamily="34" charset="-128"/>
                </a:defRPr>
              </a:lvl5pPr>
              <a:lvl6pPr marL="2514600" indent="-228600" eaLnBrk="0" fontAlgn="base" hangingPunct="0">
                <a:spcBef>
                  <a:spcPct val="0"/>
                </a:spcBef>
                <a:spcAft>
                  <a:spcPct val="0"/>
                </a:spcAft>
                <a:defRPr sz="2400">
                  <a:solidFill>
                    <a:schemeClr val="tx1"/>
                  </a:solidFill>
                  <a:latin typeface="Times"/>
                  <a:ea typeface="MS PGothic" pitchFamily="34" charset="-128"/>
                </a:defRPr>
              </a:lvl6pPr>
              <a:lvl7pPr marL="2971800" indent="-228600" eaLnBrk="0" fontAlgn="base" hangingPunct="0">
                <a:spcBef>
                  <a:spcPct val="0"/>
                </a:spcBef>
                <a:spcAft>
                  <a:spcPct val="0"/>
                </a:spcAft>
                <a:defRPr sz="2400">
                  <a:solidFill>
                    <a:schemeClr val="tx1"/>
                  </a:solidFill>
                  <a:latin typeface="Times"/>
                  <a:ea typeface="MS PGothic" pitchFamily="34" charset="-128"/>
                </a:defRPr>
              </a:lvl7pPr>
              <a:lvl8pPr marL="3429000" indent="-228600" eaLnBrk="0" fontAlgn="base" hangingPunct="0">
                <a:spcBef>
                  <a:spcPct val="0"/>
                </a:spcBef>
                <a:spcAft>
                  <a:spcPct val="0"/>
                </a:spcAft>
                <a:defRPr sz="2400">
                  <a:solidFill>
                    <a:schemeClr val="tx1"/>
                  </a:solidFill>
                  <a:latin typeface="Times"/>
                  <a:ea typeface="MS PGothic" pitchFamily="34" charset="-128"/>
                </a:defRPr>
              </a:lvl8pPr>
              <a:lvl9pPr marL="3886200" indent="-228600" eaLnBrk="0" fontAlgn="base" hangingPunct="0">
                <a:spcBef>
                  <a:spcPct val="0"/>
                </a:spcBef>
                <a:spcAft>
                  <a:spcPct val="0"/>
                </a:spcAft>
                <a:defRPr sz="2400">
                  <a:solidFill>
                    <a:schemeClr val="tx1"/>
                  </a:solidFill>
                  <a:latin typeface="Times"/>
                  <a:ea typeface="MS PGothic" pitchFamily="34" charset="-128"/>
                </a:defRPr>
              </a:lvl9pPr>
            </a:lstStyle>
            <a:p>
              <a:r>
                <a:rPr lang="en-US" sz="2800" dirty="0">
                  <a:solidFill>
                    <a:srgbClr val="FF0000"/>
                  </a:solidFill>
                  <a:latin typeface="Arial Black" pitchFamily="34" charset="0"/>
                </a:rPr>
                <a:t>Triage Line CALLS</a:t>
              </a:r>
            </a:p>
            <a:p>
              <a:endParaRPr lang="en-US" sz="3500" dirty="0">
                <a:latin typeface="Arial" pitchFamily="34" charset="0"/>
              </a:endParaRPr>
            </a:p>
          </p:txBody>
        </p:sp>
        <p:pic>
          <p:nvPicPr>
            <p:cNvPr id="3" name="Picture 2">
              <a:extLst>
                <a:ext uri="{FF2B5EF4-FFF2-40B4-BE49-F238E27FC236}">
                  <a16:creationId xmlns:a16="http://schemas.microsoft.com/office/drawing/2014/main" id="{03059411-4E6D-4F8D-ADE4-B2B725CA22F5}"/>
                </a:ext>
              </a:extLst>
            </p:cNvPr>
            <p:cNvPicPr>
              <a:picLocks noChangeAspect="1"/>
            </p:cNvPicPr>
            <p:nvPr/>
          </p:nvPicPr>
          <p:blipFill rotWithShape="1">
            <a:blip r:embed="rId9"/>
            <a:srcRect l="6253" r="12872"/>
            <a:stretch/>
          </p:blipFill>
          <p:spPr>
            <a:xfrm>
              <a:off x="11404130" y="6429169"/>
              <a:ext cx="5116646" cy="3558711"/>
            </a:xfrm>
            <a:prstGeom prst="rect">
              <a:avLst/>
            </a:prstGeom>
          </p:spPr>
        </p:pic>
        <p:pic>
          <p:nvPicPr>
            <p:cNvPr id="4" name="Picture 3">
              <a:extLst>
                <a:ext uri="{FF2B5EF4-FFF2-40B4-BE49-F238E27FC236}">
                  <a16:creationId xmlns:a16="http://schemas.microsoft.com/office/drawing/2014/main" id="{AB8DBC12-4A46-464A-AFFD-BA6E21C47A65}"/>
                </a:ext>
              </a:extLst>
            </p:cNvPr>
            <p:cNvPicPr>
              <a:picLocks noChangeAspect="1"/>
            </p:cNvPicPr>
            <p:nvPr/>
          </p:nvPicPr>
          <p:blipFill rotWithShape="1">
            <a:blip r:embed="rId10"/>
            <a:srcRect l="5141" r="12145"/>
            <a:stretch/>
          </p:blipFill>
          <p:spPr>
            <a:xfrm>
              <a:off x="16805221" y="6376900"/>
              <a:ext cx="5042681" cy="3429297"/>
            </a:xfrm>
            <a:prstGeom prst="rect">
              <a:avLst/>
            </a:prstGeom>
          </p:spPr>
        </p:pic>
      </p:grpSp>
      <p:pic>
        <p:nvPicPr>
          <p:cNvPr id="9" name="Picture 8">
            <a:extLst>
              <a:ext uri="{FF2B5EF4-FFF2-40B4-BE49-F238E27FC236}">
                <a16:creationId xmlns:a16="http://schemas.microsoft.com/office/drawing/2014/main" id="{00A3BC68-031A-48F2-A8C8-8B20448BFB94}"/>
              </a:ext>
            </a:extLst>
          </p:cNvPr>
          <p:cNvPicPr>
            <a:picLocks noChangeAspect="1"/>
          </p:cNvPicPr>
          <p:nvPr/>
        </p:nvPicPr>
        <p:blipFill rotWithShape="1">
          <a:blip r:embed="rId11"/>
          <a:srcRect r="4920"/>
          <a:stretch/>
        </p:blipFill>
        <p:spPr>
          <a:xfrm>
            <a:off x="11963144" y="7505599"/>
            <a:ext cx="6633014" cy="392415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0" name="Picture 9">
            <a:extLst>
              <a:ext uri="{FF2B5EF4-FFF2-40B4-BE49-F238E27FC236}">
                <a16:creationId xmlns:a16="http://schemas.microsoft.com/office/drawing/2014/main" id="{3E248906-979D-4580-8C51-E4732093B45C}"/>
              </a:ext>
            </a:extLst>
          </p:cNvPr>
          <p:cNvPicPr>
            <a:picLocks noChangeAspect="1"/>
          </p:cNvPicPr>
          <p:nvPr/>
        </p:nvPicPr>
        <p:blipFill rotWithShape="1">
          <a:blip r:embed="rId12"/>
          <a:srcRect r="4860"/>
          <a:stretch/>
        </p:blipFill>
        <p:spPr>
          <a:xfrm>
            <a:off x="14680906" y="11144883"/>
            <a:ext cx="6719206" cy="397263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35" name="Text Box 11">
            <a:extLst>
              <a:ext uri="{FF2B5EF4-FFF2-40B4-BE49-F238E27FC236}">
                <a16:creationId xmlns:a16="http://schemas.microsoft.com/office/drawing/2014/main" id="{17FE4499-B2DC-460B-A6BC-FF73E78313F0}"/>
              </a:ext>
            </a:extLst>
          </p:cNvPr>
          <p:cNvSpPr txBox="1">
            <a:spLocks noChangeArrowheads="1"/>
          </p:cNvSpPr>
          <p:nvPr/>
        </p:nvSpPr>
        <p:spPr bwMode="auto">
          <a:xfrm>
            <a:off x="8422886" y="16119001"/>
            <a:ext cx="6258020" cy="5970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sz="2400">
                <a:solidFill>
                  <a:schemeClr val="tx1"/>
                </a:solidFill>
                <a:latin typeface="Times"/>
                <a:ea typeface="MS PGothic" pitchFamily="34" charset="-128"/>
              </a:defRPr>
            </a:lvl1pPr>
            <a:lvl2pPr marL="742950" indent="-285750">
              <a:defRPr sz="2400">
                <a:solidFill>
                  <a:schemeClr val="tx1"/>
                </a:solidFill>
                <a:latin typeface="Times"/>
                <a:ea typeface="MS PGothic" pitchFamily="34" charset="-128"/>
              </a:defRPr>
            </a:lvl2pPr>
            <a:lvl3pPr marL="1143000" indent="-228600">
              <a:defRPr sz="2400">
                <a:solidFill>
                  <a:schemeClr val="tx1"/>
                </a:solidFill>
                <a:latin typeface="Times"/>
                <a:ea typeface="MS PGothic" pitchFamily="34" charset="-128"/>
              </a:defRPr>
            </a:lvl3pPr>
            <a:lvl4pPr marL="1600200" indent="-228600">
              <a:defRPr sz="2400">
                <a:solidFill>
                  <a:schemeClr val="tx1"/>
                </a:solidFill>
                <a:latin typeface="Times"/>
                <a:ea typeface="MS PGothic" pitchFamily="34" charset="-128"/>
              </a:defRPr>
            </a:lvl4pPr>
            <a:lvl5pPr marL="2057400" indent="-228600">
              <a:defRPr sz="2400">
                <a:solidFill>
                  <a:schemeClr val="tx1"/>
                </a:solidFill>
                <a:latin typeface="Times"/>
                <a:ea typeface="MS PGothic" pitchFamily="34" charset="-128"/>
              </a:defRPr>
            </a:lvl5pPr>
            <a:lvl6pPr marL="2514600" indent="-228600" eaLnBrk="0" fontAlgn="base" hangingPunct="0">
              <a:spcBef>
                <a:spcPct val="0"/>
              </a:spcBef>
              <a:spcAft>
                <a:spcPct val="0"/>
              </a:spcAft>
              <a:defRPr sz="2400">
                <a:solidFill>
                  <a:schemeClr val="tx1"/>
                </a:solidFill>
                <a:latin typeface="Times"/>
                <a:ea typeface="MS PGothic" pitchFamily="34" charset="-128"/>
              </a:defRPr>
            </a:lvl6pPr>
            <a:lvl7pPr marL="2971800" indent="-228600" eaLnBrk="0" fontAlgn="base" hangingPunct="0">
              <a:spcBef>
                <a:spcPct val="0"/>
              </a:spcBef>
              <a:spcAft>
                <a:spcPct val="0"/>
              </a:spcAft>
              <a:defRPr sz="2400">
                <a:solidFill>
                  <a:schemeClr val="tx1"/>
                </a:solidFill>
                <a:latin typeface="Times"/>
                <a:ea typeface="MS PGothic" pitchFamily="34" charset="-128"/>
              </a:defRPr>
            </a:lvl7pPr>
            <a:lvl8pPr marL="3429000" indent="-228600" eaLnBrk="0" fontAlgn="base" hangingPunct="0">
              <a:spcBef>
                <a:spcPct val="0"/>
              </a:spcBef>
              <a:spcAft>
                <a:spcPct val="0"/>
              </a:spcAft>
              <a:defRPr sz="2400">
                <a:solidFill>
                  <a:schemeClr val="tx1"/>
                </a:solidFill>
                <a:latin typeface="Times"/>
                <a:ea typeface="MS PGothic" pitchFamily="34" charset="-128"/>
              </a:defRPr>
            </a:lvl8pPr>
            <a:lvl9pPr marL="3886200" indent="-228600" eaLnBrk="0" fontAlgn="base" hangingPunct="0">
              <a:spcBef>
                <a:spcPct val="0"/>
              </a:spcBef>
              <a:spcAft>
                <a:spcPct val="0"/>
              </a:spcAft>
              <a:defRPr sz="2400">
                <a:solidFill>
                  <a:schemeClr val="tx1"/>
                </a:solidFill>
                <a:latin typeface="Times"/>
                <a:ea typeface="MS PGothic" pitchFamily="34" charset="-128"/>
              </a:defRPr>
            </a:lvl9pPr>
          </a:lstStyle>
          <a:p>
            <a:r>
              <a:rPr lang="en-US" sz="2800" dirty="0">
                <a:solidFill>
                  <a:srgbClr val="FF0000"/>
                </a:solidFill>
                <a:latin typeface="Arial Black" pitchFamily="34" charset="0"/>
              </a:rPr>
              <a:t>Considerations</a:t>
            </a:r>
            <a:endParaRPr lang="en-US" sz="2800" dirty="0">
              <a:solidFill>
                <a:srgbClr val="FF0000"/>
              </a:solidFill>
              <a:latin typeface="Arial" pitchFamily="34" charset="0"/>
            </a:endParaRPr>
          </a:p>
          <a:p>
            <a:pPr marL="342900" indent="-342900">
              <a:buFont typeface="Arial" panose="020B0604020202020204" pitchFamily="34" charset="0"/>
              <a:buChar char="•"/>
            </a:pPr>
            <a:r>
              <a:rPr lang="en-US" dirty="0"/>
              <a:t>Some patients still prefer to speak directly to the team’s nurse.</a:t>
            </a:r>
          </a:p>
          <a:p>
            <a:pPr marL="342900" indent="-342900">
              <a:buFont typeface="Arial" panose="020B0604020202020204" pitchFamily="34" charset="0"/>
              <a:buChar char="•"/>
            </a:pPr>
            <a:r>
              <a:rPr lang="en-US" dirty="0"/>
              <a:t>Some physicians prefer for their patients not be contacted post surgery by the triage nurse (they already have a process in place).</a:t>
            </a:r>
          </a:p>
          <a:p>
            <a:pPr marL="342900" indent="-342900">
              <a:buFont typeface="Arial" panose="020B0604020202020204" pitchFamily="34" charset="0"/>
              <a:buChar char="•"/>
            </a:pPr>
            <a:r>
              <a:rPr lang="en-US" dirty="0"/>
              <a:t>Noticed the phone incoming line was not utilized consistently. </a:t>
            </a:r>
          </a:p>
          <a:p>
            <a:pPr marL="800100" lvl="1" indent="-342900">
              <a:buFont typeface="Arial" panose="020B0604020202020204" pitchFamily="34" charset="0"/>
              <a:buChar char="•"/>
            </a:pPr>
            <a:r>
              <a:rPr lang="en-US" dirty="0"/>
              <a:t>This could be attributed to high PSC turn over</a:t>
            </a:r>
          </a:p>
          <a:p>
            <a:pPr marL="800100" lvl="1" indent="-342900">
              <a:buFont typeface="Arial" panose="020B0604020202020204" pitchFamily="34" charset="0"/>
              <a:buChar char="•"/>
            </a:pPr>
            <a:r>
              <a:rPr lang="en-US" dirty="0"/>
              <a:t>New staff unaware of the Triage Nurse process</a:t>
            </a:r>
          </a:p>
          <a:p>
            <a:pPr marL="342900" indent="-342900">
              <a:buFont typeface="Arial" panose="020B0604020202020204" pitchFamily="34" charset="0"/>
              <a:buChar char="•"/>
            </a:pPr>
            <a:r>
              <a:rPr lang="en-US" dirty="0"/>
              <a:t>Some months did not have survey results for questions addressed, possibly skewing results</a:t>
            </a:r>
          </a:p>
          <a:p>
            <a:r>
              <a:rPr lang="en-US" dirty="0">
                <a:latin typeface="Arial" pitchFamily="34" charset="0"/>
              </a:rPr>
              <a:t>.</a:t>
            </a:r>
          </a:p>
          <a:p>
            <a:endParaRPr lang="en-US" dirty="0">
              <a:latin typeface="Arial" pitchFamily="34" charset="0"/>
            </a:endParaRPr>
          </a:p>
        </p:txBody>
      </p:sp>
      <p:sp>
        <p:nvSpPr>
          <p:cNvPr id="13" name="Arrow: Down 12">
            <a:extLst>
              <a:ext uri="{FF2B5EF4-FFF2-40B4-BE49-F238E27FC236}">
                <a16:creationId xmlns:a16="http://schemas.microsoft.com/office/drawing/2014/main" id="{A6FF3FE5-8326-4EA6-A2EF-D7756B5D1234}"/>
              </a:ext>
            </a:extLst>
          </p:cNvPr>
          <p:cNvSpPr/>
          <p:nvPr/>
        </p:nvSpPr>
        <p:spPr bwMode="auto">
          <a:xfrm flipV="1">
            <a:off x="18171998" y="9723267"/>
            <a:ext cx="848320" cy="1042382"/>
          </a:xfrm>
          <a:prstGeom prst="downArrow">
            <a:avLst/>
          </a:prstGeom>
          <a:solidFill>
            <a:srgbClr val="00B0F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pitchFamily="-112" charset="0"/>
            </a:endParaRPr>
          </a:p>
        </p:txBody>
      </p:sp>
      <p:sp>
        <p:nvSpPr>
          <p:cNvPr id="39" name="Arrow: Down 38">
            <a:extLst>
              <a:ext uri="{FF2B5EF4-FFF2-40B4-BE49-F238E27FC236}">
                <a16:creationId xmlns:a16="http://schemas.microsoft.com/office/drawing/2014/main" id="{78A24B7C-A04D-45E2-9F33-4458330C3392}"/>
              </a:ext>
            </a:extLst>
          </p:cNvPr>
          <p:cNvSpPr/>
          <p:nvPr/>
        </p:nvSpPr>
        <p:spPr bwMode="auto">
          <a:xfrm flipV="1">
            <a:off x="20861040" y="13898969"/>
            <a:ext cx="848320" cy="1042382"/>
          </a:xfrm>
          <a:prstGeom prst="downArrow">
            <a:avLst/>
          </a:prstGeom>
          <a:solidFill>
            <a:srgbClr val="00B0F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pitchFamily="-112" charset="0"/>
            </a:endParaRPr>
          </a:p>
        </p:txBody>
      </p:sp>
      <p:pic>
        <p:nvPicPr>
          <p:cNvPr id="8" name="Recorded Sound">
            <a:hlinkClick r:id="" action="ppaction://media"/>
            <a:extLst>
              <a:ext uri="{FF2B5EF4-FFF2-40B4-BE49-F238E27FC236}">
                <a16:creationId xmlns:a16="http://schemas.microsoft.com/office/drawing/2014/main" id="{C86F0EA8-0854-45FC-B224-616572939BAA}"/>
              </a:ext>
            </a:extLst>
          </p:cNvPr>
          <p:cNvPicPr>
            <a:picLocks noChangeAspect="1"/>
          </p:cNvPicPr>
          <p:nvPr>
            <a:audioFile r:link="rId2"/>
            <p:extLst>
              <p:ext uri="{DAA4B4D4-6D71-4841-9C94-3DE7FCFB9230}">
                <p14:media xmlns:p14="http://schemas.microsoft.com/office/powerpoint/2010/main" r:embed="rId1"/>
              </p:ext>
            </p:extLst>
          </p:nvPr>
        </p:nvPicPr>
        <p:blipFill>
          <a:blip r:embed="rId13"/>
          <a:stretch>
            <a:fillRect/>
          </a:stretch>
        </p:blipFill>
        <p:spPr>
          <a:xfrm>
            <a:off x="21174364" y="21242862"/>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162043"/>
    </mc:Choice>
    <mc:Fallback xmlns="">
      <p:transition spd="slow" advTm="162043"/>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8249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8"/>
                </p:tgtEl>
              </p:cMediaNode>
            </p:audio>
          </p:childTnLst>
        </p:cTn>
      </p:par>
    </p:tnLst>
  </p:timing>
</p:sld>
</file>

<file path=ppt/theme/theme1.xml><?xml version="1.0" encoding="utf-8"?>
<a:theme xmlns:a="http://schemas.openxmlformats.org/drawingml/2006/main" name="Blank">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a:majorFont>
        <a:latin typeface="Times"/>
        <a:ea typeface=""/>
        <a:cs typeface=""/>
      </a:majorFont>
      <a:minorFont>
        <a:latin typeface="Time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pitchFamily="-112"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pitchFamily="-112" charset="0"/>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LongProperties xmlns="http://schemas.microsoft.com/office/2006/metadata/longProperti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4.xml><?xml version="1.0" encoding="utf-8"?>
<ct:contentTypeSchema xmlns:ct="http://schemas.microsoft.com/office/2006/metadata/contentType" xmlns:ma="http://schemas.microsoft.com/office/2006/metadata/properties/metaAttributes" ct:_="" ma:_="" ma:contentTypeName="Document" ma:contentTypeID="0x010100A8B5C7AA4FFD304D94D9BFB334C7C896" ma:contentTypeVersion="2" ma:contentTypeDescription="Create a new document." ma:contentTypeScope="" ma:versionID="29ddffff8aae1de9528edaa34ccb3672">
  <xsd:schema xmlns:xsd="http://www.w3.org/2001/XMLSchema" xmlns:xs="http://www.w3.org/2001/XMLSchema" xmlns:p="http://schemas.microsoft.com/office/2006/metadata/properties" xmlns:ns2="57a0ad08-1a34-47dc-a541-33461e22a38f" targetNamespace="http://schemas.microsoft.com/office/2006/metadata/properties" ma:root="true" ma:fieldsID="3faec424b838358d8ade250682f975bf" ns2:_="">
    <xsd:import namespace="57a0ad08-1a34-47dc-a541-33461e22a38f"/>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7a0ad08-1a34-47dc-a541-33461e22a38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9657B61-9A18-483F-9DCC-5FC4E187A24D}">
  <ds:schemaRefs>
    <ds:schemaRef ds:uri="http://schemas.microsoft.com/sharepoint/v3/contenttype/forms"/>
  </ds:schemaRefs>
</ds:datastoreItem>
</file>

<file path=customXml/itemProps2.xml><?xml version="1.0" encoding="utf-8"?>
<ds:datastoreItem xmlns:ds="http://schemas.openxmlformats.org/officeDocument/2006/customXml" ds:itemID="{A4FCE4C5-9F9B-42AE-BFC0-D1E6DD85B4B0}">
  <ds:schemaRefs>
    <ds:schemaRef ds:uri="http://schemas.microsoft.com/office/2006/metadata/longProperties"/>
  </ds:schemaRefs>
</ds:datastoreItem>
</file>

<file path=customXml/itemProps3.xml><?xml version="1.0" encoding="utf-8"?>
<ds:datastoreItem xmlns:ds="http://schemas.openxmlformats.org/officeDocument/2006/customXml" ds:itemID="{DD50EFC2-DD62-41A5-8A30-B2530731A21F}">
  <ds:schemaRefs>
    <ds:schemaRef ds:uri="http://schemas.openxmlformats.org/package/2006/metadata/core-properties"/>
    <ds:schemaRef ds:uri="57a0ad08-1a34-47dc-a541-33461e22a38f"/>
    <ds:schemaRef ds:uri="http://purl.org/dc/terms/"/>
    <ds:schemaRef ds:uri="http://purl.org/dc/elements/1.1/"/>
    <ds:schemaRef ds:uri="http://purl.org/dc/dcmitype/"/>
    <ds:schemaRef ds:uri="http://schemas.microsoft.com/office/2006/documentManagement/types"/>
    <ds:schemaRef ds:uri="http://schemas.microsoft.com/office/infopath/2007/PartnerControls"/>
    <ds:schemaRef ds:uri="http://schemas.microsoft.com/office/2006/metadata/properties"/>
    <ds:schemaRef ds:uri="http://www.w3.org/XML/1998/namespace"/>
  </ds:schemaRefs>
</ds:datastoreItem>
</file>

<file path=customXml/itemProps4.xml><?xml version="1.0" encoding="utf-8"?>
<ds:datastoreItem xmlns:ds="http://schemas.openxmlformats.org/officeDocument/2006/customXml" ds:itemID="{2321C447-EB57-4F05-A015-CD990F3719E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7a0ad08-1a34-47dc-a541-33461e22a38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13498</TotalTime>
  <Words>1111</Words>
  <Application>Microsoft Office PowerPoint</Application>
  <PresentationFormat>Custom</PresentationFormat>
  <Paragraphs>63</Paragraphs>
  <Slides>1</Slides>
  <Notes>1</Notes>
  <HiddenSlides>0</HiddenSlides>
  <MMClips>1</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Arial Black</vt:lpstr>
      <vt:lpstr>Calibri</vt:lpstr>
      <vt:lpstr>Times</vt:lpstr>
      <vt:lpstr>Blank</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MDACC</dc:creator>
  <cp:lastModifiedBy>Wahid,Eron R</cp:lastModifiedBy>
  <cp:revision>76</cp:revision>
  <dcterms:created xsi:type="dcterms:W3CDTF">2010-05-10T19:56:36Z</dcterms:created>
  <dcterms:modified xsi:type="dcterms:W3CDTF">2022-12-14T15:49:03Z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
    <vt:lpwstr>Document</vt:lpwstr>
  </property>
  <property fmtid="{D5CDD505-2E9C-101B-9397-08002B2CF9AE}" pid="3" name="ContentTypeId">
    <vt:lpwstr>0x010100A8B5C7AA4FFD304D94D9BFB334C7C896</vt:lpwstr>
  </property>
</Properties>
</file>