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918400" cy="21945600"/>
  <p:notesSz cx="9144000" cy="6858000"/>
  <p:custDataLst>
    <p:tags r:id="rId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B62773-9284-4D1E-94BC-EC28C9EF57C9}" v="16" dt="2023-03-21T21:10:37.142"/>
    <p1510:client id="{826C3E1F-BA64-4A5F-B198-92363862A304}" v="5" dt="2023-03-21T21:26:53.6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21" d="100"/>
          <a:sy n="21" d="100"/>
        </p:scale>
        <p:origin x="1044" y="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5/10/relationships/revisionInfo" Target="revisionInfo.xml"/><Relationship Id="rId3" Type="http://schemas.openxmlformats.org/officeDocument/2006/relationships/tags" Target="tags/tag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endParaRPr lang="en-US" dirty="0"/>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89962B5-E37E-416A-8B51-3FDC9056CE89}" type="datetimeFigureOut">
              <a:rPr lang="en-US" smtClean="0"/>
              <a:t>3/22/2023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5CE9D0-4BB1-403F-8529-9CA8771869AD}" type="slidenum">
              <a:rPr lang="en-US" smtClean="0"/>
              <a:t>‹#›</a:t>
            </a:fld>
            <a:endParaRPr lang="en-US"/>
          </a:p>
        </p:txBody>
      </p:sp>
    </p:spTree>
    <p:extLst>
      <p:ext uri="{BB962C8B-B14F-4D97-AF65-F5344CB8AC3E}">
        <p14:creationId xmlns:p14="http://schemas.microsoft.com/office/powerpoint/2010/main" val="639358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89962B5-E37E-416A-8B51-3FDC9056CE89}" type="datetimeFigureOut">
              <a:rPr lang="en-US" smtClean="0"/>
              <a:t>3/22/2023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5CE9D0-4BB1-403F-8529-9CA8771869AD}" type="slidenum">
              <a:rPr lang="en-US" smtClean="0"/>
              <a:t>‹#›</a:t>
            </a:fld>
            <a:endParaRPr lang="en-US"/>
          </a:p>
        </p:txBody>
      </p:sp>
    </p:spTree>
    <p:extLst>
      <p:ext uri="{BB962C8B-B14F-4D97-AF65-F5344CB8AC3E}">
        <p14:creationId xmlns:p14="http://schemas.microsoft.com/office/powerpoint/2010/main" val="36738656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89962B5-E37E-416A-8B51-3FDC9056CE89}" type="datetimeFigureOut">
              <a:rPr lang="en-US" smtClean="0"/>
              <a:t>3/22/2023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5CE9D0-4BB1-403F-8529-9CA8771869AD}" type="slidenum">
              <a:rPr lang="en-US" smtClean="0"/>
              <a:t>‹#›</a:t>
            </a:fld>
            <a:endParaRPr lang="en-US"/>
          </a:p>
        </p:txBody>
      </p:sp>
    </p:spTree>
    <p:extLst>
      <p:ext uri="{BB962C8B-B14F-4D97-AF65-F5344CB8AC3E}">
        <p14:creationId xmlns:p14="http://schemas.microsoft.com/office/powerpoint/2010/main" val="674616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89962B5-E37E-416A-8B51-3FDC9056CE89}" type="datetimeFigureOut">
              <a:rPr lang="en-US" smtClean="0"/>
              <a:t>3/22/2023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5CE9D0-4BB1-403F-8529-9CA8771869AD}" type="slidenum">
              <a:rPr lang="en-US" smtClean="0"/>
              <a:t>‹#›</a:t>
            </a:fld>
            <a:endParaRPr lang="en-US"/>
          </a:p>
        </p:txBody>
      </p:sp>
    </p:spTree>
    <p:extLst>
      <p:ext uri="{BB962C8B-B14F-4D97-AF65-F5344CB8AC3E}">
        <p14:creationId xmlns:p14="http://schemas.microsoft.com/office/powerpoint/2010/main" val="29617990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endParaRPr lang="en-US" dirty="0"/>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89962B5-E37E-416A-8B51-3FDC9056CE89}" type="datetimeFigureOut">
              <a:rPr lang="en-US" smtClean="0"/>
              <a:t>3/22/2023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5CE9D0-4BB1-403F-8529-9CA8771869AD}" type="slidenum">
              <a:rPr lang="en-US" smtClean="0"/>
              <a:t>‹#›</a:t>
            </a:fld>
            <a:endParaRPr lang="en-US"/>
          </a:p>
        </p:txBody>
      </p:sp>
    </p:spTree>
    <p:extLst>
      <p:ext uri="{BB962C8B-B14F-4D97-AF65-F5344CB8AC3E}">
        <p14:creationId xmlns:p14="http://schemas.microsoft.com/office/powerpoint/2010/main" val="35500977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631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6649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89962B5-E37E-416A-8B51-3FDC9056CE89}" type="datetimeFigureOut">
              <a:rPr lang="en-US" smtClean="0"/>
              <a:t>3/22/2023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5CE9D0-4BB1-403F-8529-9CA8771869AD}" type="slidenum">
              <a:rPr lang="en-US" smtClean="0"/>
              <a:t>‹#›</a:t>
            </a:fld>
            <a:endParaRPr lang="en-US"/>
          </a:p>
        </p:txBody>
      </p:sp>
    </p:spTree>
    <p:extLst>
      <p:ext uri="{BB962C8B-B14F-4D97-AF65-F5344CB8AC3E}">
        <p14:creationId xmlns:p14="http://schemas.microsoft.com/office/powerpoint/2010/main" val="25852644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89962B5-E37E-416A-8B51-3FDC9056CE89}" type="datetimeFigureOut">
              <a:rPr lang="en-US" smtClean="0"/>
              <a:t>3/22/2023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5CE9D0-4BB1-403F-8529-9CA8771869AD}" type="slidenum">
              <a:rPr lang="en-US" smtClean="0"/>
              <a:t>‹#›</a:t>
            </a:fld>
            <a:endParaRPr lang="en-US"/>
          </a:p>
        </p:txBody>
      </p:sp>
    </p:spTree>
    <p:extLst>
      <p:ext uri="{BB962C8B-B14F-4D97-AF65-F5344CB8AC3E}">
        <p14:creationId xmlns:p14="http://schemas.microsoft.com/office/powerpoint/2010/main" val="13944788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89962B5-E37E-416A-8B51-3FDC9056CE89}" type="datetimeFigureOut">
              <a:rPr lang="en-US" smtClean="0"/>
              <a:t>3/22/2023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5CE9D0-4BB1-403F-8529-9CA8771869AD}" type="slidenum">
              <a:rPr lang="en-US" smtClean="0"/>
              <a:t>‹#›</a:t>
            </a:fld>
            <a:endParaRPr lang="en-US"/>
          </a:p>
        </p:txBody>
      </p:sp>
    </p:spTree>
    <p:extLst>
      <p:ext uri="{BB962C8B-B14F-4D97-AF65-F5344CB8AC3E}">
        <p14:creationId xmlns:p14="http://schemas.microsoft.com/office/powerpoint/2010/main" val="4004001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9962B5-E37E-416A-8B51-3FDC9056CE89}" type="datetimeFigureOut">
              <a:rPr lang="en-US" smtClean="0"/>
              <a:t>3/22/2023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5CE9D0-4BB1-403F-8529-9CA8771869AD}" type="slidenum">
              <a:rPr lang="en-US" smtClean="0"/>
              <a:t>‹#›</a:t>
            </a:fld>
            <a:endParaRPr lang="en-US"/>
          </a:p>
        </p:txBody>
      </p:sp>
    </p:spTree>
    <p:extLst>
      <p:ext uri="{BB962C8B-B14F-4D97-AF65-F5344CB8AC3E}">
        <p14:creationId xmlns:p14="http://schemas.microsoft.com/office/powerpoint/2010/main" val="3327761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F89962B5-E37E-416A-8B51-3FDC9056CE89}" type="datetimeFigureOut">
              <a:rPr lang="en-US" smtClean="0"/>
              <a:t>3/22/2023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5CE9D0-4BB1-403F-8529-9CA8771869AD}" type="slidenum">
              <a:rPr lang="en-US" smtClean="0"/>
              <a:t>‹#›</a:t>
            </a:fld>
            <a:endParaRPr lang="en-US"/>
          </a:p>
        </p:txBody>
      </p:sp>
    </p:spTree>
    <p:extLst>
      <p:ext uri="{BB962C8B-B14F-4D97-AF65-F5344CB8AC3E}">
        <p14:creationId xmlns:p14="http://schemas.microsoft.com/office/powerpoint/2010/main" val="3974457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a:t>Click icon to add picture</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F89962B5-E37E-416A-8B51-3FDC9056CE89}" type="datetimeFigureOut">
              <a:rPr lang="en-US" smtClean="0"/>
              <a:t>3/22/2023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5CE9D0-4BB1-403F-8529-9CA8771869AD}" type="slidenum">
              <a:rPr lang="en-US" smtClean="0"/>
              <a:t>‹#›</a:t>
            </a:fld>
            <a:endParaRPr lang="en-US"/>
          </a:p>
        </p:txBody>
      </p:sp>
    </p:spTree>
    <p:extLst>
      <p:ext uri="{BB962C8B-B14F-4D97-AF65-F5344CB8AC3E}">
        <p14:creationId xmlns:p14="http://schemas.microsoft.com/office/powerpoint/2010/main" val="16632388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F89962B5-E37E-416A-8B51-3FDC9056CE89}" type="datetimeFigureOut">
              <a:rPr lang="en-US" smtClean="0"/>
              <a:t>3/22/2023</a:t>
            </a:fld>
            <a:endParaRPr lang="en-US"/>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C05CE9D0-4BB1-403F-8529-9CA8771869AD}" type="slidenum">
              <a:rPr lang="en-US" smtClean="0"/>
              <a:t>‹#›</a:t>
            </a:fld>
            <a:endParaRPr lang="en-US"/>
          </a:p>
        </p:txBody>
      </p:sp>
    </p:spTree>
    <p:extLst>
      <p:ext uri="{BB962C8B-B14F-4D97-AF65-F5344CB8AC3E}">
        <p14:creationId xmlns:p14="http://schemas.microsoft.com/office/powerpoint/2010/main" val="2623771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7.png"/><Relationship Id="rId18" Type="http://schemas.openxmlformats.org/officeDocument/2006/relationships/image" Target="../media/image9.png"/><Relationship Id="rId3" Type="http://schemas.openxmlformats.org/officeDocument/2006/relationships/audio" Target="../media/media1.m4a"/><Relationship Id="rId7" Type="http://schemas.openxmlformats.org/officeDocument/2006/relationships/image" Target="../media/image3.png"/><Relationship Id="rId12" Type="http://schemas.microsoft.com/office/2007/relationships/hdphoto" Target="../media/hdphoto2.wdp"/><Relationship Id="rId17" Type="http://schemas.openxmlformats.org/officeDocument/2006/relationships/hyperlink" Target="https://ebookcentral.proquest.com/lib/mdanderson-ebooks/detail.action?docID=4418752" TargetMode="External"/><Relationship Id="rId2" Type="http://schemas.microsoft.com/office/2007/relationships/media" Target="../media/media1.m4a"/><Relationship Id="rId16" Type="http://schemas.microsoft.com/office/2007/relationships/hdphoto" Target="../media/hdphoto4.wdp"/><Relationship Id="rId1" Type="http://schemas.openxmlformats.org/officeDocument/2006/relationships/tags" Target="../tags/tag2.xml"/><Relationship Id="rId6" Type="http://schemas.openxmlformats.org/officeDocument/2006/relationships/image" Target="../media/image2.jpeg"/><Relationship Id="rId11" Type="http://schemas.openxmlformats.org/officeDocument/2006/relationships/image" Target="../media/image6.png"/><Relationship Id="rId5" Type="http://schemas.openxmlformats.org/officeDocument/2006/relationships/image" Target="../media/image1.jpeg"/><Relationship Id="rId15" Type="http://schemas.openxmlformats.org/officeDocument/2006/relationships/image" Target="../media/image8.png"/><Relationship Id="rId10" Type="http://schemas.openxmlformats.org/officeDocument/2006/relationships/image" Target="../media/image5.png"/><Relationship Id="rId4" Type="http://schemas.openxmlformats.org/officeDocument/2006/relationships/slideLayout" Target="../slideLayouts/slideLayout7.xml"/><Relationship Id="rId9" Type="http://schemas.microsoft.com/office/2007/relationships/hdphoto" Target="../media/hdphoto1.wdp"/><Relationship Id="rId1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7" name="Picture 1046">
            <a:extLst>
              <a:ext uri="{FF2B5EF4-FFF2-40B4-BE49-F238E27FC236}">
                <a16:creationId xmlns:a16="http://schemas.microsoft.com/office/drawing/2014/main" id="{EE1DC5F2-D30C-4892-9684-FDB7485171C6}"/>
              </a:ext>
            </a:extLst>
          </p:cNvPr>
          <p:cNvPicPr>
            <a:picLocks noChangeAspect="1"/>
          </p:cNvPicPr>
          <p:nvPr/>
        </p:nvPicPr>
        <p:blipFill>
          <a:blip r:embed="rId5">
            <a:lum bright="70000" contrast="-70000"/>
            <a:alphaModFix amt="70000"/>
            <a:extLst>
              <a:ext uri="{28A0092B-C50C-407E-A947-70E740481C1C}">
                <a14:useLocalDpi xmlns:a14="http://schemas.microsoft.com/office/drawing/2010/main" val="0"/>
              </a:ext>
            </a:extLst>
          </a:blip>
          <a:stretch>
            <a:fillRect/>
          </a:stretch>
        </p:blipFill>
        <p:spPr>
          <a:xfrm>
            <a:off x="-91616" y="4407464"/>
            <a:ext cx="33010016" cy="18569732"/>
          </a:xfrm>
          <a:prstGeom prst="rect">
            <a:avLst/>
          </a:prstGeom>
        </p:spPr>
      </p:pic>
      <p:sp>
        <p:nvSpPr>
          <p:cNvPr id="4" name="Rectangle 340">
            <a:extLst>
              <a:ext uri="{FF2B5EF4-FFF2-40B4-BE49-F238E27FC236}">
                <a16:creationId xmlns:a16="http://schemas.microsoft.com/office/drawing/2014/main" id="{B7CB7331-8A7C-40BD-B5F4-EBD134145FD7}"/>
              </a:ext>
            </a:extLst>
          </p:cNvPr>
          <p:cNvSpPr>
            <a:spLocks noChangeArrowheads="1"/>
          </p:cNvSpPr>
          <p:nvPr/>
        </p:nvSpPr>
        <p:spPr bwMode="auto">
          <a:xfrm>
            <a:off x="0" y="0"/>
            <a:ext cx="32918400" cy="4169803"/>
          </a:xfrm>
          <a:prstGeom prst="rect">
            <a:avLst/>
          </a:prstGeom>
          <a:solidFill>
            <a:srgbClr val="000000"/>
          </a:solidFill>
          <a:ln w="9525">
            <a:noFill/>
            <a:miter lim="800000"/>
            <a:headEnd/>
            <a:tailEnd/>
          </a:ln>
        </p:spPr>
        <p:txBody>
          <a:bodyPr wrap="none" anchor="ctr"/>
          <a:lstStyle/>
          <a:p>
            <a:endParaRPr lang="en-US" sz="13997" dirty="0">
              <a:latin typeface="Arial" panose="020B0604020202020204" pitchFamily="34" charset="0"/>
              <a:cs typeface="Arial" panose="020B0604020202020204" pitchFamily="34" charset="0"/>
            </a:endParaRPr>
          </a:p>
        </p:txBody>
      </p:sp>
      <p:pic>
        <p:nvPicPr>
          <p:cNvPr id="5" name="Picture 119" descr="photo.jpg">
            <a:extLst>
              <a:ext uri="{FF2B5EF4-FFF2-40B4-BE49-F238E27FC236}">
                <a16:creationId xmlns:a16="http://schemas.microsoft.com/office/drawing/2014/main" id="{6CDFF631-10E4-4768-A1D2-4B4F14DA55CC}"/>
              </a:ext>
            </a:extLst>
          </p:cNvPr>
          <p:cNvPicPr>
            <a:picLocks noChangeAspect="1"/>
          </p:cNvPicPr>
          <p:nvPr/>
        </p:nvPicPr>
        <p:blipFill>
          <a:blip r:embed="rId6"/>
          <a:srcRect/>
          <a:stretch>
            <a:fillRect/>
          </a:stretch>
        </p:blipFill>
        <p:spPr bwMode="auto">
          <a:xfrm>
            <a:off x="0" y="0"/>
            <a:ext cx="4506686" cy="4186955"/>
          </a:xfrm>
          <a:prstGeom prst="rect">
            <a:avLst/>
          </a:prstGeom>
          <a:noFill/>
          <a:ln w="9525">
            <a:noFill/>
            <a:miter lim="800000"/>
            <a:headEnd/>
            <a:tailEnd/>
          </a:ln>
        </p:spPr>
      </p:pic>
      <p:sp>
        <p:nvSpPr>
          <p:cNvPr id="6" name="Text Box 16">
            <a:extLst>
              <a:ext uri="{FF2B5EF4-FFF2-40B4-BE49-F238E27FC236}">
                <a16:creationId xmlns:a16="http://schemas.microsoft.com/office/drawing/2014/main" id="{1B087BFC-A919-4ADA-9AF3-F6C4BDDC659B}"/>
              </a:ext>
            </a:extLst>
          </p:cNvPr>
          <p:cNvSpPr txBox="1">
            <a:spLocks noChangeArrowheads="1"/>
          </p:cNvSpPr>
          <p:nvPr/>
        </p:nvSpPr>
        <p:spPr bwMode="auto">
          <a:xfrm>
            <a:off x="4668673" y="220878"/>
            <a:ext cx="21402041" cy="3914983"/>
          </a:xfrm>
          <a:prstGeom prst="rect">
            <a:avLst/>
          </a:prstGeom>
          <a:noFill/>
          <a:ln w="9525">
            <a:noFill/>
            <a:miter lim="800000"/>
            <a:headEnd/>
            <a:tailEnd/>
          </a:ln>
        </p:spPr>
        <p:txBody>
          <a:bodyPr wrap="square" lIns="0" tIns="0" rIns="0" bIns="0">
            <a:spAutoFit/>
          </a:bodyPr>
          <a:lstStyle/>
          <a:p>
            <a:pPr>
              <a:lnSpc>
                <a:spcPts val="9450"/>
              </a:lnSpc>
            </a:pPr>
            <a:r>
              <a:rPr lang="en-US" sz="6000" b="1" dirty="0">
                <a:solidFill>
                  <a:schemeClr val="bg1"/>
                </a:solidFill>
                <a:latin typeface="Arial" panose="020B0604020202020204" pitchFamily="34" charset="0"/>
                <a:cs typeface="Arial" panose="020B0604020202020204" pitchFamily="34" charset="0"/>
              </a:rPr>
              <a:t>Designing Microlearning: Reducing Cognitive Overload in Professional Development for Clinical Educators</a:t>
            </a:r>
          </a:p>
          <a:p>
            <a:pPr>
              <a:lnSpc>
                <a:spcPct val="150000"/>
              </a:lnSpc>
              <a:spcAft>
                <a:spcPts val="53447"/>
              </a:spcAft>
            </a:pPr>
            <a:r>
              <a:rPr lang="en-US" sz="3600" b="1" dirty="0">
                <a:solidFill>
                  <a:schemeClr val="bg1"/>
                </a:solidFill>
                <a:latin typeface="Arial" panose="020B0604020202020204" pitchFamily="34" charset="0"/>
                <a:cs typeface="Arial" panose="020B0604020202020204" pitchFamily="34" charset="0"/>
              </a:rPr>
              <a:t>Berrios, Jasmin, EdD; Cavalier, James, PhD; </a:t>
            </a:r>
            <a:r>
              <a:rPr lang="en-US" sz="3600" b="1" dirty="0" err="1">
                <a:solidFill>
                  <a:schemeClr val="bg1"/>
                </a:solidFill>
                <a:latin typeface="Arial" panose="020B0604020202020204" pitchFamily="34" charset="0"/>
                <a:cs typeface="Arial" panose="020B0604020202020204" pitchFamily="34" charset="0"/>
              </a:rPr>
              <a:t>Akinbiyi</a:t>
            </a:r>
            <a:r>
              <a:rPr lang="en-US" sz="3600" b="1" dirty="0">
                <a:solidFill>
                  <a:schemeClr val="bg1"/>
                </a:solidFill>
                <a:latin typeface="Arial" panose="020B0604020202020204" pitchFamily="34" charset="0"/>
                <a:cs typeface="Arial" panose="020B0604020202020204" pitchFamily="34" charset="0"/>
              </a:rPr>
              <a:t>, </a:t>
            </a:r>
            <a:r>
              <a:rPr lang="en-US" sz="3600" b="1" dirty="0" err="1">
                <a:solidFill>
                  <a:schemeClr val="bg1"/>
                </a:solidFill>
                <a:latin typeface="Arial" panose="020B0604020202020204" pitchFamily="34" charset="0"/>
                <a:cs typeface="Arial" panose="020B0604020202020204" pitchFamily="34" charset="0"/>
              </a:rPr>
              <a:t>Ope</a:t>
            </a:r>
            <a:r>
              <a:rPr lang="en-US" sz="3600" b="1" dirty="0">
                <a:solidFill>
                  <a:schemeClr val="bg1"/>
                </a:solidFill>
                <a:latin typeface="Arial" panose="020B0604020202020204" pitchFamily="34" charset="0"/>
                <a:cs typeface="Arial" panose="020B0604020202020204" pitchFamily="34" charset="0"/>
              </a:rPr>
              <a:t>; Gonzalez, Daniel; </a:t>
            </a:r>
            <a:r>
              <a:rPr lang="en-US" sz="3600" b="1" dirty="0" err="1">
                <a:solidFill>
                  <a:schemeClr val="bg1"/>
                </a:solidFill>
                <a:latin typeface="Arial" panose="020B0604020202020204" pitchFamily="34" charset="0"/>
                <a:cs typeface="Arial" panose="020B0604020202020204" pitchFamily="34" charset="0"/>
              </a:rPr>
              <a:t>Bodurka</a:t>
            </a:r>
            <a:r>
              <a:rPr lang="en-US" sz="3600" b="1" dirty="0">
                <a:solidFill>
                  <a:schemeClr val="bg1"/>
                </a:solidFill>
                <a:latin typeface="Arial" panose="020B0604020202020204" pitchFamily="34" charset="0"/>
                <a:cs typeface="Arial" panose="020B0604020202020204" pitchFamily="34" charset="0"/>
              </a:rPr>
              <a:t>, Diane, MD. </a:t>
            </a:r>
            <a:br>
              <a:rPr lang="en-US" sz="6600" b="1" dirty="0">
                <a:solidFill>
                  <a:schemeClr val="bg1"/>
                </a:solidFill>
                <a:latin typeface="Arial" panose="020B0604020202020204" pitchFamily="34" charset="0"/>
                <a:cs typeface="Arial" panose="020B0604020202020204" pitchFamily="34" charset="0"/>
              </a:rPr>
            </a:br>
            <a:r>
              <a:rPr lang="en-US" sz="3200" b="1" dirty="0">
                <a:solidFill>
                  <a:srgbClr val="FFFFFF"/>
                </a:solidFill>
                <a:latin typeface="Arial" panose="020B0604020202020204" pitchFamily="34" charset="0"/>
                <a:cs typeface="Arial" panose="020B0604020202020204" pitchFamily="34" charset="0"/>
              </a:rPr>
              <a:t>TIPS Education Center/ MD Anderson Cancer Center, Houston, Texas</a:t>
            </a:r>
          </a:p>
        </p:txBody>
      </p:sp>
      <p:pic>
        <p:nvPicPr>
          <p:cNvPr id="7" name="Picture 181" descr="White_logo.ai">
            <a:extLst>
              <a:ext uri="{FF2B5EF4-FFF2-40B4-BE49-F238E27FC236}">
                <a16:creationId xmlns:a16="http://schemas.microsoft.com/office/drawing/2014/main" id="{7AACE1EE-2D23-42BE-A4AB-B47F106F7B55}"/>
              </a:ext>
            </a:extLst>
          </p:cNvPr>
          <p:cNvPicPr>
            <a:picLocks noChangeAspect="1"/>
          </p:cNvPicPr>
          <p:nvPr/>
        </p:nvPicPr>
        <p:blipFill>
          <a:blip r:embed="rId7"/>
          <a:srcRect/>
          <a:stretch>
            <a:fillRect/>
          </a:stretch>
        </p:blipFill>
        <p:spPr bwMode="auto">
          <a:xfrm>
            <a:off x="26586254" y="718359"/>
            <a:ext cx="5725166" cy="2041249"/>
          </a:xfrm>
          <a:prstGeom prst="rect">
            <a:avLst/>
          </a:prstGeom>
          <a:noFill/>
          <a:ln w="9525">
            <a:noFill/>
            <a:miter lim="800000"/>
            <a:headEnd/>
            <a:tailEnd/>
          </a:ln>
        </p:spPr>
      </p:pic>
      <p:cxnSp>
        <p:nvCxnSpPr>
          <p:cNvPr id="8" name="Straight Connector 133">
            <a:extLst>
              <a:ext uri="{FF2B5EF4-FFF2-40B4-BE49-F238E27FC236}">
                <a16:creationId xmlns:a16="http://schemas.microsoft.com/office/drawing/2014/main" id="{6A865E03-4016-4D35-A535-13057F0F351C}"/>
              </a:ext>
            </a:extLst>
          </p:cNvPr>
          <p:cNvCxnSpPr>
            <a:cxnSpLocks noChangeShapeType="1"/>
          </p:cNvCxnSpPr>
          <p:nvPr/>
        </p:nvCxnSpPr>
        <p:spPr bwMode="auto">
          <a:xfrm>
            <a:off x="0" y="4247984"/>
            <a:ext cx="32918400" cy="4288"/>
          </a:xfrm>
          <a:prstGeom prst="line">
            <a:avLst/>
          </a:prstGeom>
          <a:noFill/>
          <a:ln w="123825">
            <a:solidFill>
              <a:srgbClr val="FF0000"/>
            </a:solidFill>
            <a:miter lim="800000"/>
            <a:headEnd/>
            <a:tailEnd/>
          </a:ln>
        </p:spPr>
      </p:cxnSp>
      <p:sp>
        <p:nvSpPr>
          <p:cNvPr id="9" name="Rectangle 8">
            <a:extLst>
              <a:ext uri="{FF2B5EF4-FFF2-40B4-BE49-F238E27FC236}">
                <a16:creationId xmlns:a16="http://schemas.microsoft.com/office/drawing/2014/main" id="{F842D8F6-9B5F-4869-A482-A07E01C57A0B}"/>
              </a:ext>
            </a:extLst>
          </p:cNvPr>
          <p:cNvSpPr/>
          <p:nvPr/>
        </p:nvSpPr>
        <p:spPr bwMode="auto">
          <a:xfrm>
            <a:off x="-21644" y="20557802"/>
            <a:ext cx="33009840" cy="1387797"/>
          </a:xfrm>
          <a:prstGeom prst="rect">
            <a:avLst/>
          </a:prstGeom>
          <a:solidFill>
            <a:schemeClr val="tx1"/>
          </a:solidFill>
          <a:ln w="9525" cap="flat" cmpd="sng" algn="ctr">
            <a:noFill/>
            <a:prstDash val="solid"/>
            <a:round/>
            <a:headEnd type="none" w="med" len="med"/>
            <a:tailEnd type="none" w="med" len="med"/>
          </a:ln>
          <a:effectLst/>
        </p:spPr>
        <p:txBody>
          <a:bodyPr lIns="91418" tIns="45709" rIns="91418" bIns="45709"/>
          <a:lstStyle/>
          <a:p>
            <a:pPr algn="ctr">
              <a:defRPr/>
            </a:pPr>
            <a:endParaRPr lang="en-US" sz="1900" dirty="0">
              <a:solidFill>
                <a:schemeClr val="bg1">
                  <a:lumMod val="95000"/>
                </a:schemeClr>
              </a:solidFill>
              <a:latin typeface="Arial" pitchFamily="34" charset="0"/>
              <a:cs typeface="Arial" pitchFamily="34" charset="0"/>
            </a:endParaRPr>
          </a:p>
        </p:txBody>
      </p:sp>
      <p:sp>
        <p:nvSpPr>
          <p:cNvPr id="10" name="Rectangle 9">
            <a:extLst>
              <a:ext uri="{FF2B5EF4-FFF2-40B4-BE49-F238E27FC236}">
                <a16:creationId xmlns:a16="http://schemas.microsoft.com/office/drawing/2014/main" id="{90374FF2-14D7-4F2A-AFFA-9E3F533F4B91}"/>
              </a:ext>
            </a:extLst>
          </p:cNvPr>
          <p:cNvSpPr/>
          <p:nvPr/>
        </p:nvSpPr>
        <p:spPr>
          <a:xfrm>
            <a:off x="0" y="19660147"/>
            <a:ext cx="32918400" cy="897447"/>
          </a:xfrm>
          <a:prstGeom prst="rect">
            <a:avLst/>
          </a:prstGeom>
          <a:solidFill>
            <a:srgbClr val="63666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42">
            <a:extLst>
              <a:ext uri="{FF2B5EF4-FFF2-40B4-BE49-F238E27FC236}">
                <a16:creationId xmlns:a16="http://schemas.microsoft.com/office/drawing/2014/main" id="{B7B83F6F-3914-496C-B536-6A40C5EFAF60}"/>
              </a:ext>
            </a:extLst>
          </p:cNvPr>
          <p:cNvGrpSpPr>
            <a:grpSpLocks/>
          </p:cNvGrpSpPr>
          <p:nvPr/>
        </p:nvGrpSpPr>
        <p:grpSpPr bwMode="auto">
          <a:xfrm>
            <a:off x="20569291" y="19761574"/>
            <a:ext cx="5070916" cy="1865556"/>
            <a:chOff x="1010652" y="19633909"/>
            <a:chExt cx="5072050" cy="1866993"/>
          </a:xfrm>
        </p:grpSpPr>
        <p:sp>
          <p:nvSpPr>
            <p:cNvPr id="12" name="TextBox 48">
              <a:extLst>
                <a:ext uri="{FF2B5EF4-FFF2-40B4-BE49-F238E27FC236}">
                  <a16:creationId xmlns:a16="http://schemas.microsoft.com/office/drawing/2014/main" id="{689B95C6-A740-43CB-B08E-C916050E38A9}"/>
                </a:ext>
              </a:extLst>
            </p:cNvPr>
            <p:cNvSpPr txBox="1">
              <a:spLocks noChangeArrowheads="1"/>
            </p:cNvSpPr>
            <p:nvPr/>
          </p:nvSpPr>
          <p:spPr bwMode="auto">
            <a:xfrm>
              <a:off x="1587407" y="19633909"/>
              <a:ext cx="3885818" cy="770034"/>
            </a:xfrm>
            <a:prstGeom prst="rect">
              <a:avLst/>
            </a:prstGeom>
            <a:noFill/>
            <a:ln w="9525">
              <a:noFill/>
              <a:miter lim="800000"/>
              <a:headEnd/>
              <a:tailEnd/>
            </a:ln>
          </p:spPr>
          <p:txBody>
            <a:bodyPr wrap="square">
              <a:spAutoFit/>
            </a:bodyPr>
            <a:lstStyle/>
            <a:p>
              <a:pPr algn="ctr"/>
              <a:r>
                <a:rPr lang="en-US"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SAFETY</a:t>
              </a:r>
            </a:p>
          </p:txBody>
        </p:sp>
        <p:sp>
          <p:nvSpPr>
            <p:cNvPr id="13" name="TextBox 38">
              <a:extLst>
                <a:ext uri="{FF2B5EF4-FFF2-40B4-BE49-F238E27FC236}">
                  <a16:creationId xmlns:a16="http://schemas.microsoft.com/office/drawing/2014/main" id="{B1A69B6F-A291-4B14-A7D4-7AAB8373F58F}"/>
                </a:ext>
              </a:extLst>
            </p:cNvPr>
            <p:cNvSpPr txBox="1">
              <a:spLocks noChangeArrowheads="1"/>
            </p:cNvSpPr>
            <p:nvPr/>
          </p:nvSpPr>
          <p:spPr bwMode="auto">
            <a:xfrm>
              <a:off x="1010652" y="20576861"/>
              <a:ext cx="5072050" cy="924041"/>
            </a:xfrm>
            <a:prstGeom prst="rect">
              <a:avLst/>
            </a:prstGeom>
            <a:noFill/>
            <a:ln w="9525">
              <a:noFill/>
              <a:miter lim="800000"/>
              <a:headEnd/>
              <a:tailEnd/>
            </a:ln>
          </p:spPr>
          <p:txBody>
            <a:bodyPr wrap="square">
              <a:spAutoFit/>
            </a:bodyPr>
            <a:lstStyle/>
            <a:p>
              <a:pPr algn="ctr"/>
              <a:r>
                <a:rPr lang="en-US" dirty="0">
                  <a:solidFill>
                    <a:schemeClr val="bg1"/>
                  </a:solidFill>
                  <a:latin typeface="Arial" panose="020B0604020202020204" pitchFamily="34" charset="0"/>
                  <a:cs typeface="Arial" panose="020B0604020202020204" pitchFamily="34" charset="0"/>
                </a:rPr>
                <a:t>The curriculum includes competencies focused on fostering a safe environment, both physically and psychologically, for our learners. </a:t>
              </a:r>
            </a:p>
          </p:txBody>
        </p:sp>
      </p:grpSp>
      <p:grpSp>
        <p:nvGrpSpPr>
          <p:cNvPr id="14" name="Group 43">
            <a:extLst>
              <a:ext uri="{FF2B5EF4-FFF2-40B4-BE49-F238E27FC236}">
                <a16:creationId xmlns:a16="http://schemas.microsoft.com/office/drawing/2014/main" id="{C2FE41F6-CFA8-4CC5-A373-C78577559167}"/>
              </a:ext>
            </a:extLst>
          </p:cNvPr>
          <p:cNvGrpSpPr>
            <a:grpSpLocks/>
          </p:cNvGrpSpPr>
          <p:nvPr/>
        </p:nvGrpSpPr>
        <p:grpSpPr bwMode="auto">
          <a:xfrm>
            <a:off x="8260673" y="19766691"/>
            <a:ext cx="5666483" cy="1824264"/>
            <a:chOff x="8952552" y="19724713"/>
            <a:chExt cx="5666914" cy="1823604"/>
          </a:xfrm>
        </p:grpSpPr>
        <p:sp>
          <p:nvSpPr>
            <p:cNvPr id="15" name="TextBox 48">
              <a:extLst>
                <a:ext uri="{FF2B5EF4-FFF2-40B4-BE49-F238E27FC236}">
                  <a16:creationId xmlns:a16="http://schemas.microsoft.com/office/drawing/2014/main" id="{0C5F2233-1AE7-49F7-91C7-405FC05BD477}"/>
                </a:ext>
              </a:extLst>
            </p:cNvPr>
            <p:cNvSpPr txBox="1">
              <a:spLocks noChangeArrowheads="1"/>
            </p:cNvSpPr>
            <p:nvPr/>
          </p:nvSpPr>
          <p:spPr bwMode="auto">
            <a:xfrm>
              <a:off x="8952552" y="19724713"/>
              <a:ext cx="5666913" cy="769162"/>
            </a:xfrm>
            <a:prstGeom prst="rect">
              <a:avLst/>
            </a:prstGeom>
            <a:noFill/>
            <a:ln w="9525">
              <a:noFill/>
              <a:miter lim="800000"/>
              <a:headEnd/>
              <a:tailEnd/>
            </a:ln>
          </p:spPr>
          <p:txBody>
            <a:bodyPr wrap="square">
              <a:spAutoFit/>
            </a:bodyPr>
            <a:lstStyle/>
            <a:p>
              <a:pPr algn="ctr"/>
              <a:r>
                <a:rPr lang="en-US"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INTEGRITY</a:t>
              </a:r>
            </a:p>
          </p:txBody>
        </p:sp>
        <p:sp>
          <p:nvSpPr>
            <p:cNvPr id="16" name="TextBox 39">
              <a:extLst>
                <a:ext uri="{FF2B5EF4-FFF2-40B4-BE49-F238E27FC236}">
                  <a16:creationId xmlns:a16="http://schemas.microsoft.com/office/drawing/2014/main" id="{7A770F09-576B-4324-AE3C-94D93B957C09}"/>
                </a:ext>
              </a:extLst>
            </p:cNvPr>
            <p:cNvSpPr txBox="1">
              <a:spLocks noChangeArrowheads="1"/>
            </p:cNvSpPr>
            <p:nvPr/>
          </p:nvSpPr>
          <p:spPr bwMode="auto">
            <a:xfrm>
              <a:off x="8952552" y="20625321"/>
              <a:ext cx="5666914" cy="922996"/>
            </a:xfrm>
            <a:prstGeom prst="rect">
              <a:avLst/>
            </a:prstGeom>
            <a:noFill/>
            <a:ln w="9525">
              <a:noFill/>
              <a:miter lim="800000"/>
              <a:headEnd/>
              <a:tailEnd/>
            </a:ln>
          </p:spPr>
          <p:txBody>
            <a:bodyPr wrap="square">
              <a:spAutoFit/>
            </a:bodyPr>
            <a:lstStyle/>
            <a:p>
              <a:pPr algn="ctr"/>
              <a:r>
                <a:rPr lang="en-US" dirty="0">
                  <a:solidFill>
                    <a:schemeClr val="bg1"/>
                  </a:solidFill>
                  <a:latin typeface="Arial" panose="020B0604020202020204" pitchFamily="34" charset="0"/>
                  <a:cs typeface="Arial" panose="020B0604020202020204" pitchFamily="34" charset="0"/>
                </a:rPr>
                <a:t>The </a:t>
              </a:r>
              <a:r>
                <a:rPr lang="en-US" dirty="0" err="1">
                  <a:solidFill>
                    <a:schemeClr val="bg1"/>
                  </a:solidFill>
                  <a:latin typeface="Arial" panose="020B0604020202020204" pitchFamily="34" charset="0"/>
                  <a:cs typeface="Arial" panose="020B0604020202020204" pitchFamily="34" charset="0"/>
                </a:rPr>
                <a:t>microlearnings</a:t>
              </a:r>
              <a:r>
                <a:rPr lang="en-US" dirty="0">
                  <a:solidFill>
                    <a:schemeClr val="bg1"/>
                  </a:solidFill>
                  <a:latin typeface="Arial" panose="020B0604020202020204" pitchFamily="34" charset="0"/>
                  <a:cs typeface="Arial" panose="020B0604020202020204" pitchFamily="34" charset="0"/>
                </a:rPr>
                <a:t> were designed to foster open, honest communication amongst educators and learners of different background and experiences. </a:t>
              </a:r>
            </a:p>
          </p:txBody>
        </p:sp>
      </p:grpSp>
      <p:grpSp>
        <p:nvGrpSpPr>
          <p:cNvPr id="17" name="Group 45">
            <a:extLst>
              <a:ext uri="{FF2B5EF4-FFF2-40B4-BE49-F238E27FC236}">
                <a16:creationId xmlns:a16="http://schemas.microsoft.com/office/drawing/2014/main" id="{0B290770-8A3F-456F-B644-D1A4CB3363E6}"/>
              </a:ext>
            </a:extLst>
          </p:cNvPr>
          <p:cNvGrpSpPr>
            <a:grpSpLocks/>
          </p:cNvGrpSpPr>
          <p:nvPr/>
        </p:nvGrpSpPr>
        <p:grpSpPr bwMode="auto">
          <a:xfrm>
            <a:off x="14840061" y="19746751"/>
            <a:ext cx="4816325" cy="1835686"/>
            <a:chOff x="15633032" y="19676607"/>
            <a:chExt cx="3566430" cy="1573354"/>
          </a:xfrm>
        </p:grpSpPr>
        <p:sp>
          <p:nvSpPr>
            <p:cNvPr id="18" name="TextBox 48">
              <a:extLst>
                <a:ext uri="{FF2B5EF4-FFF2-40B4-BE49-F238E27FC236}">
                  <a16:creationId xmlns:a16="http://schemas.microsoft.com/office/drawing/2014/main" id="{60A55F55-D269-4884-8840-5AE7BBACF95E}"/>
                </a:ext>
              </a:extLst>
            </p:cNvPr>
            <p:cNvSpPr txBox="1">
              <a:spLocks noChangeArrowheads="1"/>
            </p:cNvSpPr>
            <p:nvPr/>
          </p:nvSpPr>
          <p:spPr bwMode="auto">
            <a:xfrm>
              <a:off x="16124715" y="19676607"/>
              <a:ext cx="2583064" cy="769322"/>
            </a:xfrm>
            <a:prstGeom prst="rect">
              <a:avLst/>
            </a:prstGeom>
            <a:noFill/>
            <a:ln w="9525">
              <a:noFill/>
              <a:miter lim="800000"/>
              <a:headEnd/>
              <a:tailEnd/>
            </a:ln>
          </p:spPr>
          <p:txBody>
            <a:bodyPr wrap="none">
              <a:spAutoFit/>
            </a:bodyPr>
            <a:lstStyle/>
            <a:p>
              <a:pPr algn="ctr"/>
              <a:r>
                <a:rPr lang="en-US"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DISCOVERY</a:t>
              </a:r>
            </a:p>
          </p:txBody>
        </p:sp>
        <p:sp>
          <p:nvSpPr>
            <p:cNvPr id="19" name="TextBox 41">
              <a:extLst>
                <a:ext uri="{FF2B5EF4-FFF2-40B4-BE49-F238E27FC236}">
                  <a16:creationId xmlns:a16="http://schemas.microsoft.com/office/drawing/2014/main" id="{3EB5F225-4F91-4A2A-B71C-1CAC6BE3C34B}"/>
                </a:ext>
              </a:extLst>
            </p:cNvPr>
            <p:cNvSpPr txBox="1">
              <a:spLocks noChangeArrowheads="1"/>
            </p:cNvSpPr>
            <p:nvPr/>
          </p:nvSpPr>
          <p:spPr bwMode="auto">
            <a:xfrm>
              <a:off x="15633032" y="20458581"/>
              <a:ext cx="3566430" cy="791380"/>
            </a:xfrm>
            <a:prstGeom prst="rect">
              <a:avLst/>
            </a:prstGeom>
            <a:noFill/>
            <a:ln w="9525">
              <a:noFill/>
              <a:miter lim="800000"/>
              <a:headEnd/>
              <a:tailEnd/>
            </a:ln>
          </p:spPr>
          <p:txBody>
            <a:bodyPr>
              <a:spAutoFit/>
            </a:bodyPr>
            <a:lstStyle/>
            <a:p>
              <a:pPr algn="ctr"/>
              <a:r>
                <a:rPr lang="en-US" dirty="0">
                  <a:solidFill>
                    <a:schemeClr val="bg1"/>
                  </a:solidFill>
                  <a:latin typeface="Arial" panose="020B0604020202020204" pitchFamily="34" charset="0"/>
                  <a:cs typeface="Arial" panose="020B0604020202020204" pitchFamily="34" charset="0"/>
                </a:rPr>
                <a:t>Innovative methods were utilized to encourage continuous learning, inspire new ideas and collaboration within MD Anderson. </a:t>
              </a:r>
            </a:p>
          </p:txBody>
        </p:sp>
      </p:grpSp>
      <p:grpSp>
        <p:nvGrpSpPr>
          <p:cNvPr id="20" name="Group 42">
            <a:extLst>
              <a:ext uri="{FF2B5EF4-FFF2-40B4-BE49-F238E27FC236}">
                <a16:creationId xmlns:a16="http://schemas.microsoft.com/office/drawing/2014/main" id="{75B92B21-F428-4FCD-A826-72E24E308F07}"/>
              </a:ext>
            </a:extLst>
          </p:cNvPr>
          <p:cNvGrpSpPr>
            <a:grpSpLocks/>
          </p:cNvGrpSpPr>
          <p:nvPr/>
        </p:nvGrpSpPr>
        <p:grpSpPr bwMode="auto">
          <a:xfrm>
            <a:off x="340840" y="19683565"/>
            <a:ext cx="7006928" cy="2158233"/>
            <a:chOff x="1010652" y="19693384"/>
            <a:chExt cx="3948311" cy="1866262"/>
          </a:xfrm>
        </p:grpSpPr>
        <p:sp>
          <p:nvSpPr>
            <p:cNvPr id="21" name="TextBox 48">
              <a:extLst>
                <a:ext uri="{FF2B5EF4-FFF2-40B4-BE49-F238E27FC236}">
                  <a16:creationId xmlns:a16="http://schemas.microsoft.com/office/drawing/2014/main" id="{7FDD3B30-6760-44DA-8B09-E44B2952728E}"/>
                </a:ext>
              </a:extLst>
            </p:cNvPr>
            <p:cNvSpPr txBox="1">
              <a:spLocks noChangeArrowheads="1"/>
            </p:cNvSpPr>
            <p:nvPr/>
          </p:nvSpPr>
          <p:spPr bwMode="auto">
            <a:xfrm>
              <a:off x="1010652" y="19693384"/>
              <a:ext cx="3948311" cy="770034"/>
            </a:xfrm>
            <a:prstGeom prst="rect">
              <a:avLst/>
            </a:prstGeom>
            <a:noFill/>
            <a:ln w="9525">
              <a:noFill/>
              <a:miter lim="800000"/>
              <a:headEnd/>
              <a:tailEnd/>
            </a:ln>
          </p:spPr>
          <p:txBody>
            <a:bodyPr wrap="square">
              <a:spAutoFit/>
            </a:bodyPr>
            <a:lstStyle/>
            <a:p>
              <a:pPr algn="ctr"/>
              <a:r>
                <a:rPr lang="en-US"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CARING</a:t>
              </a:r>
            </a:p>
          </p:txBody>
        </p:sp>
        <p:sp>
          <p:nvSpPr>
            <p:cNvPr id="22" name="TextBox 38">
              <a:extLst>
                <a:ext uri="{FF2B5EF4-FFF2-40B4-BE49-F238E27FC236}">
                  <a16:creationId xmlns:a16="http://schemas.microsoft.com/office/drawing/2014/main" id="{C7BB9A78-013D-401B-98E8-F5453C63EF25}"/>
                </a:ext>
              </a:extLst>
            </p:cNvPr>
            <p:cNvSpPr txBox="1">
              <a:spLocks noChangeArrowheads="1"/>
            </p:cNvSpPr>
            <p:nvPr/>
          </p:nvSpPr>
          <p:spPr bwMode="auto">
            <a:xfrm>
              <a:off x="1010652" y="20521700"/>
              <a:ext cx="3948311" cy="1037946"/>
            </a:xfrm>
            <a:prstGeom prst="rect">
              <a:avLst/>
            </a:prstGeom>
            <a:noFill/>
            <a:ln w="9525">
              <a:noFill/>
              <a:miter lim="800000"/>
              <a:headEnd/>
              <a:tailEnd/>
            </a:ln>
          </p:spPr>
          <p:txBody>
            <a:bodyPr wrap="square">
              <a:spAutoFit/>
            </a:bodyPr>
            <a:lstStyle/>
            <a:p>
              <a:pPr algn="ctr"/>
              <a:r>
                <a:rPr lang="en-US" dirty="0">
                  <a:solidFill>
                    <a:schemeClr val="bg1"/>
                  </a:solidFill>
                  <a:latin typeface="Arial" panose="020B0604020202020204" pitchFamily="34" charset="0"/>
                  <a:cs typeface="Arial" panose="020B0604020202020204" pitchFamily="34" charset="0"/>
                </a:rPr>
                <a:t>The Educating the Educator Curriculum was designed by a collaborative, interprofessional team. The interprofessional education and collaborative practice approach was essential in creating synergy to promote inclusion and high-quality patient care. </a:t>
              </a:r>
            </a:p>
          </p:txBody>
        </p:sp>
      </p:grpSp>
      <p:grpSp>
        <p:nvGrpSpPr>
          <p:cNvPr id="23" name="Group 42">
            <a:extLst>
              <a:ext uri="{FF2B5EF4-FFF2-40B4-BE49-F238E27FC236}">
                <a16:creationId xmlns:a16="http://schemas.microsoft.com/office/drawing/2014/main" id="{222CF681-B423-4C1F-AA90-893CC4D8D592}"/>
              </a:ext>
            </a:extLst>
          </p:cNvPr>
          <p:cNvGrpSpPr>
            <a:grpSpLocks/>
          </p:cNvGrpSpPr>
          <p:nvPr/>
        </p:nvGrpSpPr>
        <p:grpSpPr bwMode="auto">
          <a:xfrm>
            <a:off x="26553113" y="19736752"/>
            <a:ext cx="6196828" cy="2149980"/>
            <a:chOff x="396331" y="19628813"/>
            <a:chExt cx="3779279" cy="2151637"/>
          </a:xfrm>
        </p:grpSpPr>
        <p:sp>
          <p:nvSpPr>
            <p:cNvPr id="24" name="TextBox 48">
              <a:extLst>
                <a:ext uri="{FF2B5EF4-FFF2-40B4-BE49-F238E27FC236}">
                  <a16:creationId xmlns:a16="http://schemas.microsoft.com/office/drawing/2014/main" id="{B889E08D-6157-471E-9F2B-AD6E73CF55BD}"/>
                </a:ext>
              </a:extLst>
            </p:cNvPr>
            <p:cNvSpPr txBox="1">
              <a:spLocks noChangeArrowheads="1"/>
            </p:cNvSpPr>
            <p:nvPr/>
          </p:nvSpPr>
          <p:spPr bwMode="auto">
            <a:xfrm>
              <a:off x="716636" y="19628813"/>
              <a:ext cx="3049413" cy="770034"/>
            </a:xfrm>
            <a:prstGeom prst="rect">
              <a:avLst/>
            </a:prstGeom>
            <a:noFill/>
            <a:ln w="9525">
              <a:noFill/>
              <a:miter lim="800000"/>
              <a:headEnd/>
              <a:tailEnd/>
            </a:ln>
          </p:spPr>
          <p:txBody>
            <a:bodyPr wrap="square">
              <a:spAutoFit/>
            </a:bodyPr>
            <a:lstStyle/>
            <a:p>
              <a:pPr algn="ctr"/>
              <a:r>
                <a:rPr lang="en-US"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STEWARDSHIP</a:t>
              </a:r>
            </a:p>
          </p:txBody>
        </p:sp>
        <p:sp>
          <p:nvSpPr>
            <p:cNvPr id="25" name="TextBox 24">
              <a:extLst>
                <a:ext uri="{FF2B5EF4-FFF2-40B4-BE49-F238E27FC236}">
                  <a16:creationId xmlns:a16="http://schemas.microsoft.com/office/drawing/2014/main" id="{4E05A8B0-DA8E-4165-B1BC-40EA00498E5E}"/>
                </a:ext>
              </a:extLst>
            </p:cNvPr>
            <p:cNvSpPr txBox="1">
              <a:spLocks noChangeArrowheads="1"/>
            </p:cNvSpPr>
            <p:nvPr/>
          </p:nvSpPr>
          <p:spPr bwMode="auto">
            <a:xfrm>
              <a:off x="396331" y="20579196"/>
              <a:ext cx="3779279" cy="1201254"/>
            </a:xfrm>
            <a:prstGeom prst="rect">
              <a:avLst/>
            </a:prstGeom>
            <a:noFill/>
            <a:ln w="9525">
              <a:noFill/>
              <a:miter lim="800000"/>
              <a:headEnd/>
              <a:tailEnd/>
            </a:ln>
          </p:spPr>
          <p:txBody>
            <a:bodyPr wrap="square">
              <a:spAutoFit/>
            </a:bodyPr>
            <a:lstStyle/>
            <a:p>
              <a:pPr algn="ctr"/>
              <a:r>
                <a:rPr lang="en-US" dirty="0">
                  <a:solidFill>
                    <a:schemeClr val="bg1"/>
                  </a:solidFill>
                  <a:latin typeface="Arial" panose="020B0604020202020204" pitchFamily="34" charset="0"/>
                  <a:cs typeface="Arial" panose="020B0604020202020204" pitchFamily="34" charset="0"/>
                </a:rPr>
                <a:t>In designing the education product, the team was fiscally responsible in choosing and purchasing software and equipment that would allow for us to be innovative in this project, as well as many other projects.</a:t>
              </a:r>
            </a:p>
          </p:txBody>
        </p:sp>
      </p:grpSp>
      <p:sp>
        <p:nvSpPr>
          <p:cNvPr id="26" name="Rounded Rectangle 24">
            <a:extLst>
              <a:ext uri="{FF2B5EF4-FFF2-40B4-BE49-F238E27FC236}">
                <a16:creationId xmlns:a16="http://schemas.microsoft.com/office/drawing/2014/main" id="{9F3D579E-3388-41FE-AB8C-B502235D59E9}"/>
              </a:ext>
            </a:extLst>
          </p:cNvPr>
          <p:cNvSpPr/>
          <p:nvPr/>
        </p:nvSpPr>
        <p:spPr>
          <a:xfrm>
            <a:off x="57943" y="4337351"/>
            <a:ext cx="32664513" cy="1888265"/>
          </a:xfrm>
          <a:prstGeom prst="roundRect">
            <a:avLst/>
          </a:prstGeom>
          <a:noFill/>
          <a:ln>
            <a:noFill/>
          </a:ln>
          <a:effectLst>
            <a:glow rad="228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400" b="1" dirty="0">
                <a:solidFill>
                  <a:schemeClr val="tx1"/>
                </a:solidFill>
                <a:latin typeface="Arial" panose="020B0604020202020204" pitchFamily="34" charset="0"/>
                <a:cs typeface="Arial" panose="020B0604020202020204" pitchFamily="34" charset="0"/>
              </a:rPr>
              <a:t>Introduction</a:t>
            </a:r>
            <a:endParaRPr lang="en-US" sz="2000" b="1" dirty="0">
              <a:solidFill>
                <a:schemeClr val="tx1"/>
              </a:solidFill>
              <a:latin typeface="Arial" panose="020B0604020202020204" pitchFamily="34" charset="0"/>
              <a:cs typeface="Arial" panose="020B0604020202020204" pitchFamily="34" charset="0"/>
            </a:endParaRPr>
          </a:p>
          <a:p>
            <a:endParaRPr lang="en-US" sz="1000" dirty="0">
              <a:solidFill>
                <a:schemeClr val="tx1"/>
              </a:solidFill>
              <a:latin typeface="Arial" panose="020B0604020202020204" pitchFamily="34" charset="0"/>
              <a:cs typeface="Arial" panose="020B0604020202020204" pitchFamily="34" charset="0"/>
            </a:endParaRPr>
          </a:p>
          <a:p>
            <a:r>
              <a:rPr lang="en-US" sz="1800" dirty="0">
                <a:solidFill>
                  <a:schemeClr val="tx1"/>
                </a:solidFill>
                <a:latin typeface="Arial" panose="020B0604020202020204" pitchFamily="34" charset="0"/>
                <a:cs typeface="Arial" panose="020B0604020202020204" pitchFamily="34" charset="0"/>
              </a:rPr>
              <a:t>TIPS Education Center in collaboration with other departments within th</a:t>
            </a:r>
            <a:r>
              <a:rPr lang="en-US" dirty="0">
                <a:solidFill>
                  <a:schemeClr val="tx1"/>
                </a:solidFill>
                <a:latin typeface="Arial" panose="020B0604020202020204" pitchFamily="34" charset="0"/>
                <a:cs typeface="Arial" panose="020B0604020202020204" pitchFamily="34" charset="0"/>
              </a:rPr>
              <a:t>e institution have designed and developed a series of microlearning based on the Clinical Educator Competencies</a:t>
            </a:r>
            <a:r>
              <a:rPr lang="en-US" sz="1800" dirty="0">
                <a:solidFill>
                  <a:schemeClr val="tx1"/>
                </a:solidFill>
                <a:latin typeface="Arial" panose="020B0604020202020204" pitchFamily="34" charset="0"/>
                <a:cs typeface="Arial" panose="020B0604020202020204" pitchFamily="34" charset="0"/>
              </a:rPr>
              <a:t>. The education program, also known as the Educating the Educator Curriculum is designed for </a:t>
            </a:r>
            <a:r>
              <a:rPr lang="en-US" dirty="0">
                <a:solidFill>
                  <a:schemeClr val="tx1"/>
                </a:solidFill>
                <a:latin typeface="Arial" panose="020B0604020202020204" pitchFamily="34" charset="0"/>
                <a:cs typeface="Arial" panose="020B0604020202020204" pitchFamily="34" charset="0"/>
              </a:rPr>
              <a:t>clinicians who serve as educators in their respective fields</a:t>
            </a:r>
            <a:r>
              <a:rPr lang="en-US" sz="1800"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Clinical Educators provide clinical expertise to trainees, fellows, residents, preceptee and/or other healthcare providers through utilization of their clinical knowledge and skills, to build/train the future healthcare professionals and improve patient outcomes. The demands of current-day practices place limits on the resources, particularly clinician time, that are available for continuing education. As a result, TIPS Education Center has designed education resources that are committed to building complementary supportive systems/programs necessary to improve clinician’s knowledge, practice, and skills.</a:t>
            </a:r>
          </a:p>
          <a:p>
            <a:r>
              <a:rPr lang="en-US" sz="1800" dirty="0">
                <a:solidFill>
                  <a:schemeClr val="tx1"/>
                </a:solidFill>
                <a:latin typeface="Arial" panose="020B0604020202020204" pitchFamily="34" charset="0"/>
                <a:cs typeface="Arial" panose="020B0604020202020204" pitchFamily="34" charset="0"/>
              </a:rPr>
              <a:t>In alignment with the institution’s strategic themes of Reach, Breakthrough and Values, TIPS Education Center sought to design and develop educational products that would impact education within the institution.   </a:t>
            </a:r>
            <a:endParaRPr lang="en-US" sz="1600" dirty="0">
              <a:solidFill>
                <a:schemeClr val="tx1"/>
              </a:solidFill>
              <a:latin typeface="Arial" panose="020B0604020202020204" pitchFamily="34" charset="0"/>
              <a:cs typeface="Arial" panose="020B0604020202020204" pitchFamily="34" charset="0"/>
            </a:endParaRPr>
          </a:p>
        </p:txBody>
      </p:sp>
      <p:sp>
        <p:nvSpPr>
          <p:cNvPr id="28" name="Rounded Rectangle 53">
            <a:extLst>
              <a:ext uri="{FF2B5EF4-FFF2-40B4-BE49-F238E27FC236}">
                <a16:creationId xmlns:a16="http://schemas.microsoft.com/office/drawing/2014/main" id="{AE385C84-8DB4-45EC-90B0-A95B530B7B65}"/>
              </a:ext>
            </a:extLst>
          </p:cNvPr>
          <p:cNvSpPr/>
          <p:nvPr/>
        </p:nvSpPr>
        <p:spPr>
          <a:xfrm>
            <a:off x="125260" y="9198781"/>
            <a:ext cx="7575051" cy="9961100"/>
          </a:xfrm>
          <a:prstGeom prst="roundRect">
            <a:avLst>
              <a:gd name="adj" fmla="val 4120"/>
            </a:avLst>
          </a:prstGeom>
          <a:solidFill>
            <a:schemeClr val="accent1">
              <a:lumMod val="20000"/>
              <a:lumOff val="80000"/>
            </a:schemeClr>
          </a:solidFill>
          <a:ln w="3175">
            <a:solidFill>
              <a:schemeClr val="accent1">
                <a:lumMod val="60000"/>
                <a:lumOff val="40000"/>
              </a:schemeClr>
            </a:solid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000" b="1" dirty="0">
                <a:solidFill>
                  <a:schemeClr val="tx2">
                    <a:lumMod val="50000"/>
                  </a:schemeClr>
                </a:solidFill>
                <a:latin typeface="Arial" panose="020B0604020202020204" pitchFamily="34" charset="0"/>
                <a:cs typeface="Arial" panose="020B0604020202020204" pitchFamily="34" charset="0"/>
              </a:rPr>
              <a:t>Methodology</a:t>
            </a:r>
          </a:p>
          <a:p>
            <a:endParaRPr lang="en-US" sz="1000" b="1" i="1" u="sng" dirty="0">
              <a:solidFill>
                <a:schemeClr val="tx2">
                  <a:lumMod val="50000"/>
                </a:schemeClr>
              </a:solidFill>
              <a:latin typeface="Arial" panose="020B0604020202020204" pitchFamily="34" charset="0"/>
              <a:cs typeface="Arial" panose="020B0604020202020204" pitchFamily="34" charset="0"/>
            </a:endParaRPr>
          </a:p>
          <a:p>
            <a:r>
              <a:rPr lang="en-US" b="1" i="1" u="sng" dirty="0">
                <a:solidFill>
                  <a:schemeClr val="tx2">
                    <a:lumMod val="50000"/>
                  </a:schemeClr>
                </a:solidFill>
                <a:latin typeface="Arial" panose="020B0604020202020204" pitchFamily="34" charset="0"/>
                <a:cs typeface="Arial" panose="020B0604020202020204" pitchFamily="34" charset="0"/>
              </a:rPr>
              <a:t>Cognitive Load Theory (CLT)</a:t>
            </a:r>
          </a:p>
          <a:p>
            <a:r>
              <a:rPr lang="en-US" dirty="0">
                <a:solidFill>
                  <a:schemeClr val="tx2">
                    <a:lumMod val="50000"/>
                  </a:schemeClr>
                </a:solidFill>
                <a:latin typeface="Arial" panose="020B0604020202020204" pitchFamily="34" charset="0"/>
                <a:cs typeface="Arial" panose="020B0604020202020204" pitchFamily="34" charset="0"/>
              </a:rPr>
              <a:t>Cognitive load theory refers to a learner's working memory. It is based on the knowledge of the structure and processes of the human mind- </a:t>
            </a:r>
            <a:r>
              <a:rPr lang="en-US" i="1" dirty="0">
                <a:solidFill>
                  <a:schemeClr val="tx2">
                    <a:lumMod val="50000"/>
                  </a:schemeClr>
                </a:solidFill>
                <a:latin typeface="Arial" panose="020B0604020202020204" pitchFamily="34" charset="0"/>
                <a:cs typeface="Arial" panose="020B0604020202020204" pitchFamily="34" charset="0"/>
              </a:rPr>
              <a:t>human cognitive architecture</a:t>
            </a:r>
            <a:r>
              <a:rPr lang="en-US" dirty="0">
                <a:solidFill>
                  <a:schemeClr val="tx2">
                    <a:lumMod val="50000"/>
                  </a:schemeClr>
                </a:solidFill>
                <a:latin typeface="Arial" panose="020B0604020202020204" pitchFamily="34" charset="0"/>
                <a:cs typeface="Arial" panose="020B0604020202020204" pitchFamily="34" charset="0"/>
              </a:rPr>
              <a:t>. Human cognitive architecture refers to the way learner’s learn, think, and solve problems. It is a natural information processing system that generates various procedures designed to reduce cognitive load and facilitate the acquisition of new knowledge (</a:t>
            </a:r>
            <a:r>
              <a:rPr lang="en-US" i="1" dirty="0">
                <a:solidFill>
                  <a:schemeClr val="tx2">
                    <a:lumMod val="50000"/>
                  </a:schemeClr>
                </a:solidFill>
                <a:latin typeface="Arial" panose="020B0604020202020204" pitchFamily="34" charset="0"/>
                <a:cs typeface="Arial" panose="020B0604020202020204" pitchFamily="34" charset="0"/>
              </a:rPr>
              <a:t>biologically secondary knowledge</a:t>
            </a:r>
            <a:r>
              <a:rPr lang="en-US" dirty="0">
                <a:solidFill>
                  <a:schemeClr val="tx2">
                    <a:lumMod val="50000"/>
                  </a:schemeClr>
                </a:solidFill>
                <a:latin typeface="Arial" panose="020B0604020202020204" pitchFamily="34" charset="0"/>
                <a:cs typeface="Arial" panose="020B0604020202020204" pitchFamily="34" charset="0"/>
              </a:rPr>
              <a:t>) held in long-term memory. When a learner's working memory is exceeded, their learning is hampered. By reducing a learner's cognitive load, learners are able to focus on the material that directly affects their learning.</a:t>
            </a:r>
          </a:p>
          <a:p>
            <a:endParaRPr lang="en-US" dirty="0">
              <a:solidFill>
                <a:schemeClr val="tx2">
                  <a:lumMod val="50000"/>
                </a:schemeClr>
              </a:solidFill>
              <a:latin typeface="Arial" panose="020B0604020202020204" pitchFamily="34" charset="0"/>
              <a:cs typeface="Arial" panose="020B0604020202020204" pitchFamily="34" charset="0"/>
            </a:endParaRPr>
          </a:p>
          <a:p>
            <a:r>
              <a:rPr lang="en-US" b="1" i="1" u="sng" dirty="0">
                <a:solidFill>
                  <a:schemeClr val="tx2">
                    <a:lumMod val="50000"/>
                  </a:schemeClr>
                </a:solidFill>
                <a:latin typeface="Arial" panose="020B0604020202020204" pitchFamily="34" charset="0"/>
                <a:cs typeface="Arial" panose="020B0604020202020204" pitchFamily="34" charset="0"/>
              </a:rPr>
              <a:t>Cognitive Theory </a:t>
            </a:r>
            <a:r>
              <a:rPr lang="en-US" b="1" i="1" u="sng" dirty="0">
                <a:solidFill>
                  <a:schemeClr val="tx1"/>
                </a:solidFill>
                <a:latin typeface="Arial" panose="020B0604020202020204" pitchFamily="34" charset="0"/>
                <a:cs typeface="Arial" panose="020B0604020202020204" pitchFamily="34" charset="0"/>
              </a:rPr>
              <a:t>Of Multimedia Learning (CTML</a:t>
            </a:r>
            <a:r>
              <a:rPr lang="en-US" dirty="0">
                <a:solidFill>
                  <a:schemeClr val="tx1"/>
                </a:solidFill>
                <a:latin typeface="Arial" panose="020B0604020202020204" pitchFamily="34" charset="0"/>
                <a:cs typeface="Arial" panose="020B0604020202020204" pitchFamily="34" charset="0"/>
              </a:rPr>
              <a:t>)</a:t>
            </a:r>
          </a:p>
          <a:p>
            <a:r>
              <a:rPr lang="en-US" dirty="0">
                <a:solidFill>
                  <a:schemeClr val="tx1"/>
                </a:solidFill>
                <a:latin typeface="Arial" panose="020B0604020202020204" pitchFamily="34" charset="0"/>
                <a:cs typeface="Arial" panose="020B0604020202020204" pitchFamily="34" charset="0"/>
              </a:rPr>
              <a:t>Similar to CLT, the cognitive theory of multimedia learning assumes that the human mind is a dual-channel, limited-capacity, active-processing system, and that educators must construct multimedia messages to manage all three types of cognitive load accordingly. Also, it refers to a learner's finite amount of auditory and visual working memory. Like CLT, overloading a learner's auditory and visual working memory will hamper their learning. Therefore, learners must be provided with only the most relevant words and images for learning to occur.</a:t>
            </a:r>
          </a:p>
          <a:p>
            <a:endParaRPr lang="en-US" dirty="0">
              <a:solidFill>
                <a:schemeClr val="tx1"/>
              </a:solidFill>
              <a:latin typeface="Arial" panose="020B0604020202020204" pitchFamily="34" charset="0"/>
              <a:cs typeface="Arial" panose="020B0604020202020204" pitchFamily="34" charset="0"/>
            </a:endParaRPr>
          </a:p>
          <a:p>
            <a:pPr fontAlgn="base"/>
            <a:r>
              <a:rPr lang="en-US" dirty="0">
                <a:solidFill>
                  <a:schemeClr val="tx1"/>
                </a:solidFill>
                <a:latin typeface="Arial" panose="020B0604020202020204" pitchFamily="34" charset="0"/>
                <a:cs typeface="Arial" panose="020B0604020202020204" pitchFamily="34" charset="0"/>
              </a:rPr>
              <a:t>Both CLT and CTML recognize that there are three types of processing demands or loads on working memory: intrinsic or essential, extraneous, and germane or generative. Additionally, both CLT and CTML discuss the structure of human cognitive architecture with CTML adding the sensory phase to working memory and long-term memory. </a:t>
            </a:r>
          </a:p>
          <a:p>
            <a:pPr fontAlgn="base"/>
            <a:endParaRPr lang="en-US" dirty="0">
              <a:solidFill>
                <a:schemeClr val="tx1"/>
              </a:solidFill>
              <a:latin typeface="Arial" panose="020B0604020202020204" pitchFamily="34" charset="0"/>
              <a:cs typeface="Arial" panose="020B0604020202020204" pitchFamily="34" charset="0"/>
            </a:endParaRPr>
          </a:p>
          <a:p>
            <a:pPr fontAlgn="base"/>
            <a:r>
              <a:rPr lang="en-US" dirty="0">
                <a:solidFill>
                  <a:schemeClr val="tx2">
                    <a:lumMod val="50000"/>
                  </a:schemeClr>
                </a:solidFill>
                <a:latin typeface="Arial" panose="020B0604020202020204" pitchFamily="34" charset="0"/>
                <a:cs typeface="Arial" panose="020B0604020202020204" pitchFamily="34" charset="0"/>
              </a:rPr>
              <a:t>Microlearning activities are an ideal instructional strategy for reducing a learner's cognitive load given that it focused and specific to a single learning outcome and generally ranges between 5 and 15 minutes long</a:t>
            </a:r>
            <a:r>
              <a:rPr lang="en-US" sz="1700" dirty="0">
                <a:solidFill>
                  <a:schemeClr val="tx2">
                    <a:lumMod val="50000"/>
                  </a:schemeClr>
                </a:solidFill>
                <a:latin typeface="Arial" panose="020B0604020202020204" pitchFamily="34" charset="0"/>
                <a:cs typeface="Arial" panose="020B0604020202020204" pitchFamily="34" charset="0"/>
              </a:rPr>
              <a:t>.</a:t>
            </a:r>
          </a:p>
        </p:txBody>
      </p:sp>
      <p:sp>
        <p:nvSpPr>
          <p:cNvPr id="31" name="Rounded Rectangle 55">
            <a:extLst>
              <a:ext uri="{FF2B5EF4-FFF2-40B4-BE49-F238E27FC236}">
                <a16:creationId xmlns:a16="http://schemas.microsoft.com/office/drawing/2014/main" id="{3143A820-237B-4EB6-9F78-8EE046618022}"/>
              </a:ext>
            </a:extLst>
          </p:cNvPr>
          <p:cNvSpPr/>
          <p:nvPr/>
        </p:nvSpPr>
        <p:spPr>
          <a:xfrm>
            <a:off x="7942190" y="12074278"/>
            <a:ext cx="18686638" cy="5919282"/>
          </a:xfrm>
          <a:prstGeom prst="roundRect">
            <a:avLst/>
          </a:prstGeom>
          <a:solidFill>
            <a:schemeClr val="tx2">
              <a:lumMod val="60000"/>
              <a:lumOff val="40000"/>
              <a:alpha val="38039"/>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dirty="0">
                <a:solidFill>
                  <a:schemeClr val="tx2">
                    <a:lumMod val="50000"/>
                  </a:schemeClr>
                </a:solidFill>
                <a:latin typeface="Arial" panose="020B0604020202020204" pitchFamily="34" charset="0"/>
                <a:cs typeface="Arial" panose="020B0604020202020204" pitchFamily="34" charset="0"/>
              </a:rPr>
              <a:t>Using Educational Principles to Manage Learner’s Cognitive Capacity Within the Design of Microlearning</a:t>
            </a:r>
            <a:endParaRPr lang="en-US" sz="900" dirty="0">
              <a:solidFill>
                <a:schemeClr val="tx2">
                  <a:lumMod val="50000"/>
                </a:schemeClr>
              </a:solidFill>
              <a:latin typeface="Arial" panose="020B0604020202020204" pitchFamily="34" charset="0"/>
              <a:cs typeface="Arial" panose="020B0604020202020204" pitchFamily="34" charset="0"/>
            </a:endParaRPr>
          </a:p>
        </p:txBody>
      </p:sp>
      <p:sp>
        <p:nvSpPr>
          <p:cNvPr id="32" name="Rounded Rectangle 55">
            <a:extLst>
              <a:ext uri="{FF2B5EF4-FFF2-40B4-BE49-F238E27FC236}">
                <a16:creationId xmlns:a16="http://schemas.microsoft.com/office/drawing/2014/main" id="{424264AB-3601-4309-A9CB-821A0121AC1F}"/>
              </a:ext>
            </a:extLst>
          </p:cNvPr>
          <p:cNvSpPr/>
          <p:nvPr/>
        </p:nvSpPr>
        <p:spPr>
          <a:xfrm>
            <a:off x="7967193" y="6432574"/>
            <a:ext cx="10048611" cy="5216442"/>
          </a:xfrm>
          <a:prstGeom prst="roundRect">
            <a:avLst/>
          </a:prstGeom>
          <a:solidFill>
            <a:schemeClr val="tx2">
              <a:lumMod val="60000"/>
              <a:lumOff val="40000"/>
              <a:alpha val="38039"/>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dirty="0">
                <a:solidFill>
                  <a:schemeClr val="tx2">
                    <a:lumMod val="50000"/>
                  </a:schemeClr>
                </a:solidFill>
                <a:latin typeface="Arial" panose="020B0604020202020204" pitchFamily="34" charset="0"/>
                <a:cs typeface="Arial" panose="020B0604020202020204" pitchFamily="34" charset="0"/>
              </a:rPr>
              <a:t>Three Demands on Learner’s Cognitive Capacity During Learning</a:t>
            </a:r>
          </a:p>
          <a:p>
            <a:pPr algn="ctr"/>
            <a:endParaRPr lang="en-US" sz="1700" b="1" dirty="0">
              <a:solidFill>
                <a:schemeClr val="tx2">
                  <a:lumMod val="50000"/>
                </a:schemeClr>
              </a:solidFill>
              <a:latin typeface="Arial" panose="020B0604020202020204" pitchFamily="34" charset="0"/>
              <a:cs typeface="Arial" panose="020B0604020202020204" pitchFamily="34" charset="0"/>
            </a:endParaRPr>
          </a:p>
          <a:p>
            <a:r>
              <a:rPr lang="en-US" u="sng" dirty="0">
                <a:solidFill>
                  <a:schemeClr val="tx2">
                    <a:lumMod val="50000"/>
                  </a:schemeClr>
                </a:solidFill>
                <a:latin typeface="Arial" panose="020B0604020202020204" pitchFamily="34" charset="0"/>
                <a:cs typeface="Arial" panose="020B0604020202020204" pitchFamily="34" charset="0"/>
              </a:rPr>
              <a:t>Extraneous Processing </a:t>
            </a:r>
            <a:r>
              <a:rPr lang="en-US" i="1" u="sng" dirty="0">
                <a:solidFill>
                  <a:schemeClr val="tx2">
                    <a:lumMod val="50000"/>
                  </a:schemeClr>
                </a:solidFill>
                <a:latin typeface="Arial" panose="020B0604020202020204" pitchFamily="34" charset="0"/>
                <a:cs typeface="Arial" panose="020B0604020202020204" pitchFamily="34" charset="0"/>
              </a:rPr>
              <a:t>(Extraneous Load)</a:t>
            </a:r>
            <a:r>
              <a:rPr lang="en-US" dirty="0">
                <a:solidFill>
                  <a:schemeClr val="tx2">
                    <a:lumMod val="50000"/>
                  </a:schemeClr>
                </a:solidFill>
                <a:latin typeface="Arial" panose="020B0604020202020204" pitchFamily="34" charset="0"/>
                <a:cs typeface="Arial" panose="020B0604020202020204" pitchFamily="34" charset="0"/>
              </a:rPr>
              <a:t>: Cognitive processing that is not directly related with instructional aims and is caused by poor instructional design,</a:t>
            </a:r>
          </a:p>
          <a:p>
            <a:r>
              <a:rPr lang="en-US" i="1" dirty="0">
                <a:solidFill>
                  <a:schemeClr val="tx2">
                    <a:lumMod val="50000"/>
                  </a:schemeClr>
                </a:solidFill>
                <a:latin typeface="Arial" panose="020B0604020202020204" pitchFamily="34" charset="0"/>
                <a:cs typeface="Arial" panose="020B0604020202020204" pitchFamily="34" charset="0"/>
              </a:rPr>
              <a:t>Example: Having too much inessential visual and graphical elements.</a:t>
            </a:r>
          </a:p>
          <a:p>
            <a:endParaRPr lang="en-US" i="1" dirty="0">
              <a:solidFill>
                <a:schemeClr val="tx2">
                  <a:lumMod val="50000"/>
                </a:schemeClr>
              </a:solidFill>
              <a:latin typeface="Arial" panose="020B0604020202020204" pitchFamily="34" charset="0"/>
              <a:cs typeface="Arial" panose="020B0604020202020204" pitchFamily="34" charset="0"/>
            </a:endParaRPr>
          </a:p>
          <a:p>
            <a:r>
              <a:rPr lang="en-US" u="sng" dirty="0">
                <a:solidFill>
                  <a:schemeClr val="tx2">
                    <a:lumMod val="50000"/>
                  </a:schemeClr>
                </a:solidFill>
                <a:latin typeface="Arial" panose="020B0604020202020204" pitchFamily="34" charset="0"/>
                <a:cs typeface="Arial" panose="020B0604020202020204" pitchFamily="34" charset="0"/>
              </a:rPr>
              <a:t>Essential Processing </a:t>
            </a:r>
            <a:r>
              <a:rPr lang="en-US" i="1" u="sng" dirty="0">
                <a:solidFill>
                  <a:schemeClr val="tx2">
                    <a:lumMod val="50000"/>
                  </a:schemeClr>
                </a:solidFill>
                <a:latin typeface="Arial" panose="020B0604020202020204" pitchFamily="34" charset="0"/>
                <a:cs typeface="Arial" panose="020B0604020202020204" pitchFamily="34" charset="0"/>
              </a:rPr>
              <a:t>(Intrinsic Load)</a:t>
            </a:r>
            <a:r>
              <a:rPr lang="en-US" u="sng" dirty="0">
                <a:solidFill>
                  <a:schemeClr val="tx2">
                    <a:lumMod val="50000"/>
                  </a:schemeClr>
                </a:solidFill>
                <a:latin typeface="Arial" panose="020B0604020202020204" pitchFamily="34" charset="0"/>
                <a:cs typeface="Arial" panose="020B0604020202020204" pitchFamily="34" charset="0"/>
              </a:rPr>
              <a:t>: </a:t>
            </a:r>
          </a:p>
          <a:p>
            <a:r>
              <a:rPr lang="en-US" dirty="0">
                <a:solidFill>
                  <a:schemeClr val="tx2">
                    <a:lumMod val="50000"/>
                  </a:schemeClr>
                </a:solidFill>
                <a:latin typeface="Arial" panose="020B0604020202020204" pitchFamily="34" charset="0"/>
                <a:cs typeface="Arial" panose="020B0604020202020204" pitchFamily="34" charset="0"/>
              </a:rPr>
              <a:t>The cognitive effort required to represent the material in working memory, based on the complexity or difficulty of the learning materials. </a:t>
            </a:r>
          </a:p>
          <a:p>
            <a:r>
              <a:rPr lang="en-US" i="1" dirty="0">
                <a:solidFill>
                  <a:schemeClr val="tx2">
                    <a:lumMod val="50000"/>
                  </a:schemeClr>
                </a:solidFill>
                <a:latin typeface="Arial" panose="020B0604020202020204" pitchFamily="34" charset="0"/>
                <a:cs typeface="Arial" panose="020B0604020202020204" pitchFamily="34" charset="0"/>
              </a:rPr>
              <a:t>Example: Learning a 12-step process requires more essential processing than learning a 6-step process.</a:t>
            </a:r>
          </a:p>
          <a:p>
            <a:endParaRPr lang="en-US" dirty="0">
              <a:solidFill>
                <a:schemeClr val="tx2">
                  <a:lumMod val="50000"/>
                </a:schemeClr>
              </a:solidFill>
              <a:latin typeface="Arial" panose="020B0604020202020204" pitchFamily="34" charset="0"/>
              <a:cs typeface="Arial" panose="020B0604020202020204" pitchFamily="34" charset="0"/>
            </a:endParaRPr>
          </a:p>
          <a:p>
            <a:r>
              <a:rPr lang="en-US" u="sng" dirty="0">
                <a:solidFill>
                  <a:schemeClr val="tx2">
                    <a:lumMod val="50000"/>
                  </a:schemeClr>
                </a:solidFill>
                <a:latin typeface="Arial" panose="020B0604020202020204" pitchFamily="34" charset="0"/>
                <a:cs typeface="Arial" panose="020B0604020202020204" pitchFamily="34" charset="0"/>
              </a:rPr>
              <a:t>Generative Processing </a:t>
            </a:r>
            <a:r>
              <a:rPr lang="en-US" i="1" u="sng" dirty="0">
                <a:solidFill>
                  <a:schemeClr val="tx2">
                    <a:lumMod val="50000"/>
                  </a:schemeClr>
                </a:solidFill>
                <a:latin typeface="Arial" panose="020B0604020202020204" pitchFamily="34" charset="0"/>
                <a:cs typeface="Arial" panose="020B0604020202020204" pitchFamily="34" charset="0"/>
              </a:rPr>
              <a:t>(Germane Load)</a:t>
            </a:r>
            <a:r>
              <a:rPr lang="en-US" u="sng" dirty="0">
                <a:solidFill>
                  <a:schemeClr val="tx2">
                    <a:lumMod val="50000"/>
                  </a:schemeClr>
                </a:solidFill>
                <a:latin typeface="Arial" panose="020B0604020202020204" pitchFamily="34" charset="0"/>
                <a:cs typeface="Arial" panose="020B0604020202020204" pitchFamily="34" charset="0"/>
              </a:rPr>
              <a:t>: </a:t>
            </a:r>
            <a:r>
              <a:rPr lang="en-US" dirty="0">
                <a:solidFill>
                  <a:schemeClr val="tx2">
                    <a:lumMod val="50000"/>
                  </a:schemeClr>
                </a:solidFill>
                <a:latin typeface="Arial" panose="020B0604020202020204" pitchFamily="34" charset="0"/>
                <a:cs typeface="Arial" panose="020B0604020202020204" pitchFamily="34" charset="0"/>
              </a:rPr>
              <a:t>Cognitive processing intended for a more profound internalization of the fundamental material by organizing and integrating new information. It is strongly affect by learner’s motivation and willingness to understand the subject. </a:t>
            </a:r>
          </a:p>
          <a:p>
            <a:r>
              <a:rPr lang="en-US" i="1" dirty="0">
                <a:solidFill>
                  <a:schemeClr val="tx2">
                    <a:lumMod val="50000"/>
                  </a:schemeClr>
                </a:solidFill>
                <a:latin typeface="Arial" panose="020B0604020202020204" pitchFamily="34" charset="0"/>
                <a:cs typeface="Arial" panose="020B0604020202020204" pitchFamily="34" charset="0"/>
              </a:rPr>
              <a:t>Example: The use of instructional methods that promote learner engagement in the subject. </a:t>
            </a:r>
          </a:p>
        </p:txBody>
      </p:sp>
      <p:grpSp>
        <p:nvGrpSpPr>
          <p:cNvPr id="1053" name="Group 1052">
            <a:extLst>
              <a:ext uri="{FF2B5EF4-FFF2-40B4-BE49-F238E27FC236}">
                <a16:creationId xmlns:a16="http://schemas.microsoft.com/office/drawing/2014/main" id="{32318620-546B-4B57-BD7A-B52DFBCDB20F}"/>
              </a:ext>
            </a:extLst>
          </p:cNvPr>
          <p:cNvGrpSpPr/>
          <p:nvPr/>
        </p:nvGrpSpPr>
        <p:grpSpPr>
          <a:xfrm>
            <a:off x="18173346" y="6128006"/>
            <a:ext cx="10890148" cy="5946064"/>
            <a:chOff x="15508843" y="6833896"/>
            <a:chExt cx="10890148" cy="5946064"/>
          </a:xfrm>
        </p:grpSpPr>
        <p:grpSp>
          <p:nvGrpSpPr>
            <p:cNvPr id="1052" name="Group 1051">
              <a:extLst>
                <a:ext uri="{FF2B5EF4-FFF2-40B4-BE49-F238E27FC236}">
                  <a16:creationId xmlns:a16="http://schemas.microsoft.com/office/drawing/2014/main" id="{232B7421-9471-43A0-AAA2-100DC0EE631E}"/>
                </a:ext>
              </a:extLst>
            </p:cNvPr>
            <p:cNvGrpSpPr/>
            <p:nvPr/>
          </p:nvGrpSpPr>
          <p:grpSpPr>
            <a:xfrm>
              <a:off x="16881132" y="6833896"/>
              <a:ext cx="8338063" cy="5946064"/>
              <a:chOff x="16881132" y="6833896"/>
              <a:chExt cx="8338063" cy="5946064"/>
            </a:xfrm>
          </p:grpSpPr>
          <p:pic>
            <p:nvPicPr>
              <p:cNvPr id="33" name="Picture 32">
                <a:extLst>
                  <a:ext uri="{FF2B5EF4-FFF2-40B4-BE49-F238E27FC236}">
                    <a16:creationId xmlns:a16="http://schemas.microsoft.com/office/drawing/2014/main" id="{39E26603-A452-43E6-8916-BB520FA1FF1C}"/>
                  </a:ext>
                </a:extLst>
              </p:cNvPr>
              <p:cNvPicPr>
                <a:picLocks noChangeAspect="1"/>
              </p:cNvPicPr>
              <p:nvPr/>
            </p:nvPicPr>
            <p:blipFill rotWithShape="1">
              <a:blip r:embed="rId8">
                <a:duotone>
                  <a:schemeClr val="bg2">
                    <a:shade val="45000"/>
                    <a:satMod val="135000"/>
                  </a:schemeClr>
                  <a:prstClr val="white"/>
                </a:duotone>
                <a:alphaModFix amt="85000"/>
                <a:extLst>
                  <a:ext uri="{BEBA8EAE-BF5A-486C-A8C5-ECC9F3942E4B}">
                    <a14:imgProps xmlns:a14="http://schemas.microsoft.com/office/drawing/2010/main">
                      <a14:imgLayer r:embed="rId9">
                        <a14:imgEffect>
                          <a14:backgroundRemoval t="10000" b="90000" l="10000" r="90000"/>
                        </a14:imgEffect>
                      </a14:imgLayer>
                    </a14:imgProps>
                  </a:ext>
                  <a:ext uri="{28A0092B-C50C-407E-A947-70E740481C1C}">
                    <a14:useLocalDpi xmlns:a14="http://schemas.microsoft.com/office/drawing/2010/main" val="0"/>
                  </a:ext>
                </a:extLst>
              </a:blip>
              <a:srcRect l="27040" t="8816" r="29710" b="31450"/>
              <a:stretch/>
            </p:blipFill>
            <p:spPr>
              <a:xfrm>
                <a:off x="17996045" y="7036920"/>
                <a:ext cx="6365966" cy="5743040"/>
              </a:xfrm>
              <a:prstGeom prst="rect">
                <a:avLst/>
              </a:prstGeom>
            </p:spPr>
          </p:pic>
          <p:grpSp>
            <p:nvGrpSpPr>
              <p:cNvPr id="1048" name="Group 1047">
                <a:extLst>
                  <a:ext uri="{FF2B5EF4-FFF2-40B4-BE49-F238E27FC236}">
                    <a16:creationId xmlns:a16="http://schemas.microsoft.com/office/drawing/2014/main" id="{37D361DB-2C31-4229-9654-17586C177768}"/>
                  </a:ext>
                </a:extLst>
              </p:cNvPr>
              <p:cNvGrpSpPr/>
              <p:nvPr/>
            </p:nvGrpSpPr>
            <p:grpSpPr>
              <a:xfrm>
                <a:off x="16881132" y="6833896"/>
                <a:ext cx="8338063" cy="4754653"/>
                <a:chOff x="18278845" y="6064536"/>
                <a:chExt cx="8338063" cy="4754653"/>
              </a:xfrm>
            </p:grpSpPr>
            <p:grpSp>
              <p:nvGrpSpPr>
                <p:cNvPr id="50" name="Group 49">
                  <a:extLst>
                    <a:ext uri="{FF2B5EF4-FFF2-40B4-BE49-F238E27FC236}">
                      <a16:creationId xmlns:a16="http://schemas.microsoft.com/office/drawing/2014/main" id="{C9549171-C869-4228-B4BF-68497EDF60B8}"/>
                    </a:ext>
                  </a:extLst>
                </p:cNvPr>
                <p:cNvGrpSpPr/>
                <p:nvPr/>
              </p:nvGrpSpPr>
              <p:grpSpPr>
                <a:xfrm>
                  <a:off x="19372198" y="6064536"/>
                  <a:ext cx="6339537" cy="4754653"/>
                  <a:chOff x="19372198" y="6064536"/>
                  <a:chExt cx="6339537" cy="4754653"/>
                </a:xfrm>
              </p:grpSpPr>
              <p:pic>
                <p:nvPicPr>
                  <p:cNvPr id="37" name="Picture 36">
                    <a:extLst>
                      <a:ext uri="{FF2B5EF4-FFF2-40B4-BE49-F238E27FC236}">
                        <a16:creationId xmlns:a16="http://schemas.microsoft.com/office/drawing/2014/main" id="{35A4E1C2-9071-4495-A9EF-7C2623A2C505}"/>
                      </a:ext>
                    </a:extLst>
                  </p:cNvPr>
                  <p:cNvPicPr>
                    <a:picLocks noChangeAspect="1"/>
                  </p:cNvPicPr>
                  <p:nvPr/>
                </p:nvPicPr>
                <p:blipFill>
                  <a:blip r:embed="rId10">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19372198" y="6064536"/>
                    <a:ext cx="6339537" cy="4754653"/>
                  </a:xfrm>
                  <a:prstGeom prst="rect">
                    <a:avLst/>
                  </a:prstGeom>
                </p:spPr>
              </p:pic>
              <p:pic>
                <p:nvPicPr>
                  <p:cNvPr id="62" name="Picture 61">
                    <a:extLst>
                      <a:ext uri="{FF2B5EF4-FFF2-40B4-BE49-F238E27FC236}">
                        <a16:creationId xmlns:a16="http://schemas.microsoft.com/office/drawing/2014/main" id="{BC9D54DE-0C07-4F9F-B645-ED411740FBC7}"/>
                      </a:ext>
                    </a:extLst>
                  </p:cNvPr>
                  <p:cNvPicPr>
                    <a:picLocks noChangeAspect="1"/>
                  </p:cNvPicPr>
                  <p:nvPr/>
                </p:nvPicPr>
                <p:blipFill rotWithShape="1">
                  <a:blip r:embed="rId10">
                    <a:duotone>
                      <a:prstClr val="black"/>
                      <a:schemeClr val="accent6">
                        <a:tint val="45000"/>
                        <a:satMod val="400000"/>
                      </a:schemeClr>
                    </a:duotone>
                    <a:extLst>
                      <a:ext uri="{28A0092B-C50C-407E-A947-70E740481C1C}">
                        <a14:useLocalDpi xmlns:a14="http://schemas.microsoft.com/office/drawing/2010/main" val="0"/>
                      </a:ext>
                    </a:extLst>
                  </a:blip>
                  <a:srcRect l="8358" t="49083" r="49289" b="24170"/>
                  <a:stretch/>
                </p:blipFill>
                <p:spPr>
                  <a:xfrm>
                    <a:off x="19966660" y="8420678"/>
                    <a:ext cx="2684970" cy="1271749"/>
                  </a:xfrm>
                  <a:custGeom>
                    <a:avLst/>
                    <a:gdLst>
                      <a:gd name="connsiteX0" fmla="*/ 0 w 2684970"/>
                      <a:gd name="connsiteY0" fmla="*/ 0 h 1271749"/>
                      <a:gd name="connsiteX1" fmla="*/ 2684970 w 2684970"/>
                      <a:gd name="connsiteY1" fmla="*/ 3948 h 1271749"/>
                      <a:gd name="connsiteX2" fmla="*/ 0 w 2684970"/>
                      <a:gd name="connsiteY2" fmla="*/ 1271749 h 1271749"/>
                      <a:gd name="connsiteX3" fmla="*/ 0 w 2684970"/>
                      <a:gd name="connsiteY3" fmla="*/ 0 h 1271749"/>
                    </a:gdLst>
                    <a:ahLst/>
                    <a:cxnLst>
                      <a:cxn ang="0">
                        <a:pos x="connsiteX0" y="connsiteY0"/>
                      </a:cxn>
                      <a:cxn ang="0">
                        <a:pos x="connsiteX1" y="connsiteY1"/>
                      </a:cxn>
                      <a:cxn ang="0">
                        <a:pos x="connsiteX2" y="connsiteY2"/>
                      </a:cxn>
                      <a:cxn ang="0">
                        <a:pos x="connsiteX3" y="connsiteY3"/>
                      </a:cxn>
                    </a:cxnLst>
                    <a:rect l="l" t="t" r="r" b="b"/>
                    <a:pathLst>
                      <a:path w="2684970" h="1271749">
                        <a:moveTo>
                          <a:pt x="0" y="0"/>
                        </a:moveTo>
                        <a:lnTo>
                          <a:pt x="2684970" y="3948"/>
                        </a:lnTo>
                        <a:lnTo>
                          <a:pt x="0" y="1271749"/>
                        </a:lnTo>
                        <a:lnTo>
                          <a:pt x="0" y="0"/>
                        </a:lnTo>
                        <a:close/>
                      </a:path>
                    </a:pathLst>
                  </a:custGeom>
                  <a:noFill/>
                </p:spPr>
              </p:pic>
              <p:pic>
                <p:nvPicPr>
                  <p:cNvPr id="49" name="Picture 48">
                    <a:extLst>
                      <a:ext uri="{FF2B5EF4-FFF2-40B4-BE49-F238E27FC236}">
                        <a16:creationId xmlns:a16="http://schemas.microsoft.com/office/drawing/2014/main" id="{76C28575-99D5-41D1-B511-D1D9A665A763}"/>
                      </a:ext>
                    </a:extLst>
                  </p:cNvPr>
                  <p:cNvPicPr>
                    <a:picLocks noChangeAspect="1"/>
                  </p:cNvPicPr>
                  <p:nvPr/>
                </p:nvPicPr>
                <p:blipFill rotWithShape="1">
                  <a:blip r:embed="rId10">
                    <a:duotone>
                      <a:prstClr val="black"/>
                      <a:schemeClr val="accent2">
                        <a:tint val="45000"/>
                        <a:satMod val="400000"/>
                      </a:schemeClr>
                    </a:duotone>
                    <a:extLst>
                      <a:ext uri="{28A0092B-C50C-407E-A947-70E740481C1C}">
                        <a14:useLocalDpi xmlns:a14="http://schemas.microsoft.com/office/drawing/2010/main" val="0"/>
                      </a:ext>
                    </a:extLst>
                  </a:blip>
                  <a:srcRect l="8358" t="6165" r="50000" b="50713"/>
                  <a:stretch/>
                </p:blipFill>
                <p:spPr>
                  <a:xfrm>
                    <a:off x="19942252" y="6361642"/>
                    <a:ext cx="2639884" cy="2050300"/>
                  </a:xfrm>
                  <a:custGeom>
                    <a:avLst/>
                    <a:gdLst>
                      <a:gd name="connsiteX0" fmla="*/ 0 w 2639884"/>
                      <a:gd name="connsiteY0" fmla="*/ 0 h 2050300"/>
                      <a:gd name="connsiteX1" fmla="*/ 2639884 w 2639884"/>
                      <a:gd name="connsiteY1" fmla="*/ 0 h 2050300"/>
                      <a:gd name="connsiteX2" fmla="*/ 2639884 w 2639884"/>
                      <a:gd name="connsiteY2" fmla="*/ 2050300 h 2050300"/>
                      <a:gd name="connsiteX3" fmla="*/ 0 w 2639884"/>
                      <a:gd name="connsiteY3" fmla="*/ 2050300 h 2050300"/>
                      <a:gd name="connsiteX4" fmla="*/ 0 w 2639884"/>
                      <a:gd name="connsiteY4" fmla="*/ 0 h 2050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9884" h="2050300">
                        <a:moveTo>
                          <a:pt x="0" y="0"/>
                        </a:moveTo>
                        <a:lnTo>
                          <a:pt x="2639884" y="0"/>
                        </a:lnTo>
                        <a:lnTo>
                          <a:pt x="2639884" y="2050300"/>
                        </a:lnTo>
                        <a:lnTo>
                          <a:pt x="0" y="2050300"/>
                        </a:lnTo>
                        <a:lnTo>
                          <a:pt x="0" y="0"/>
                        </a:lnTo>
                        <a:close/>
                      </a:path>
                    </a:pathLst>
                  </a:custGeom>
                </p:spPr>
              </p:pic>
              <p:sp>
                <p:nvSpPr>
                  <p:cNvPr id="39" name="Rectangle 38">
                    <a:extLst>
                      <a:ext uri="{FF2B5EF4-FFF2-40B4-BE49-F238E27FC236}">
                        <a16:creationId xmlns:a16="http://schemas.microsoft.com/office/drawing/2014/main" id="{40D3DD0A-607B-42C5-9B5F-938DA20D1650}"/>
                      </a:ext>
                    </a:extLst>
                  </p:cNvPr>
                  <p:cNvSpPr/>
                  <p:nvPr/>
                </p:nvSpPr>
                <p:spPr>
                  <a:xfrm>
                    <a:off x="20056829" y="6439215"/>
                    <a:ext cx="2639885" cy="19343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25" name="Picture 1024">
                  <a:extLst>
                    <a:ext uri="{FF2B5EF4-FFF2-40B4-BE49-F238E27FC236}">
                      <a16:creationId xmlns:a16="http://schemas.microsoft.com/office/drawing/2014/main" id="{CC5AF74C-534C-4164-B784-E2A609A53E17}"/>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9988" b="89972" l="9948" r="95711">
                              <a14:foregroundMark x1="91558" y1="35261" x2="91558" y2="35261"/>
                              <a14:foregroundMark x1="91558" y1="35261" x2="91558" y2="35261"/>
                              <a14:foregroundMark x1="93429" y1="43389" x2="93429" y2="43389"/>
                              <a14:foregroundMark x1="93429" y1="43389" x2="93429" y2="43389"/>
                              <a14:foregroundMark x1="95711" y1="56247" x2="95711" y2="56247"/>
                              <a14:foregroundMark x1="95711" y1="56247" x2="95711" y2="56247"/>
                              <a14:foregroundMark x1="11362" y1="57744" x2="11362" y2="57744"/>
                              <a14:foregroundMark x1="11362" y1="57744" x2="11362" y2="57744"/>
                            </a14:backgroundRemoval>
                          </a14:imgEffect>
                        </a14:imgLayer>
                      </a14:imgProps>
                    </a:ext>
                    <a:ext uri="{28A0092B-C50C-407E-A947-70E740481C1C}">
                      <a14:useLocalDpi xmlns:a14="http://schemas.microsoft.com/office/drawing/2010/main" val="0"/>
                    </a:ext>
                  </a:extLst>
                </a:blip>
                <a:stretch>
                  <a:fillRect/>
                </a:stretch>
              </p:blipFill>
              <p:spPr>
                <a:xfrm>
                  <a:off x="25025937" y="6097480"/>
                  <a:ext cx="1590971" cy="897447"/>
                </a:xfrm>
                <a:prstGeom prst="rect">
                  <a:avLst/>
                </a:prstGeom>
              </p:spPr>
            </p:pic>
            <p:cxnSp>
              <p:nvCxnSpPr>
                <p:cNvPr id="1028" name="Straight Connector 1027">
                  <a:extLst>
                    <a:ext uri="{FF2B5EF4-FFF2-40B4-BE49-F238E27FC236}">
                      <a16:creationId xmlns:a16="http://schemas.microsoft.com/office/drawing/2014/main" id="{E46367D9-967A-4B2C-A1C8-346C71A5546B}"/>
                    </a:ext>
                  </a:extLst>
                </p:cNvPr>
                <p:cNvCxnSpPr>
                  <a:cxnSpLocks/>
                </p:cNvCxnSpPr>
                <p:nvPr/>
              </p:nvCxnSpPr>
              <p:spPr>
                <a:xfrm flipV="1">
                  <a:off x="24366321" y="6845728"/>
                  <a:ext cx="947056" cy="897447"/>
                </a:xfrm>
                <a:prstGeom prst="line">
                  <a:avLst/>
                </a:prstGeom>
                <a:ln w="76200"/>
              </p:spPr>
              <p:style>
                <a:lnRef idx="1">
                  <a:schemeClr val="dk1"/>
                </a:lnRef>
                <a:fillRef idx="0">
                  <a:schemeClr val="dk1"/>
                </a:fillRef>
                <a:effectRef idx="0">
                  <a:schemeClr val="dk1"/>
                </a:effectRef>
                <a:fontRef idx="minor">
                  <a:schemeClr val="tx1"/>
                </a:fontRef>
              </p:style>
            </p:cxnSp>
            <p:pic>
              <p:nvPicPr>
                <p:cNvPr id="1031" name="Picture 1030">
                  <a:extLst>
                    <a:ext uri="{FF2B5EF4-FFF2-40B4-BE49-F238E27FC236}">
                      <a16:creationId xmlns:a16="http://schemas.microsoft.com/office/drawing/2014/main" id="{D0F1F705-ED93-4059-BDF5-836BE96D9A99}"/>
                    </a:ext>
                  </a:extLst>
                </p:cNvPr>
                <p:cNvPicPr>
                  <a:picLocks noChangeAspect="1"/>
                </p:cNvPicPr>
                <p:nvPr/>
              </p:nvPicPr>
              <p:blipFill rotWithShape="1">
                <a:blip r:embed="rId13">
                  <a:extLst>
                    <a:ext uri="{BEBA8EAE-BF5A-486C-A8C5-ECC9F3942E4B}">
                      <a14:imgProps xmlns:a14="http://schemas.microsoft.com/office/drawing/2010/main">
                        <a14:imgLayer r:embed="rId14">
                          <a14:imgEffect>
                            <a14:backgroundRemoval t="10000" b="90000" l="10000" r="90000"/>
                          </a14:imgEffect>
                        </a14:imgLayer>
                      </a14:imgProps>
                    </a:ext>
                    <a:ext uri="{28A0092B-C50C-407E-A947-70E740481C1C}">
                      <a14:useLocalDpi xmlns:a14="http://schemas.microsoft.com/office/drawing/2010/main" val="0"/>
                    </a:ext>
                  </a:extLst>
                </a:blip>
                <a:srcRect l="10164" t="24063" r="11668" b="22889"/>
                <a:stretch/>
              </p:blipFill>
              <p:spPr>
                <a:xfrm>
                  <a:off x="18467025" y="6176400"/>
                  <a:ext cx="1078846" cy="732141"/>
                </a:xfrm>
                <a:prstGeom prst="rect">
                  <a:avLst/>
                </a:prstGeom>
              </p:spPr>
            </p:pic>
            <p:cxnSp>
              <p:nvCxnSpPr>
                <p:cNvPr id="72" name="Straight Connector 71">
                  <a:extLst>
                    <a:ext uri="{FF2B5EF4-FFF2-40B4-BE49-F238E27FC236}">
                      <a16:creationId xmlns:a16="http://schemas.microsoft.com/office/drawing/2014/main" id="{FECECB35-21EA-4E27-BCF3-1F74AFC24EFC}"/>
                    </a:ext>
                  </a:extLst>
                </p:cNvPr>
                <p:cNvCxnSpPr>
                  <a:cxnSpLocks/>
                </p:cNvCxnSpPr>
                <p:nvPr/>
              </p:nvCxnSpPr>
              <p:spPr>
                <a:xfrm>
                  <a:off x="19545871" y="6678795"/>
                  <a:ext cx="1226652" cy="493274"/>
                </a:xfrm>
                <a:prstGeom prst="line">
                  <a:avLst/>
                </a:prstGeom>
                <a:ln w="76200"/>
              </p:spPr>
              <p:style>
                <a:lnRef idx="1">
                  <a:schemeClr val="dk1"/>
                </a:lnRef>
                <a:fillRef idx="0">
                  <a:schemeClr val="dk1"/>
                </a:fillRef>
                <a:effectRef idx="0">
                  <a:schemeClr val="dk1"/>
                </a:effectRef>
                <a:fontRef idx="minor">
                  <a:schemeClr val="tx1"/>
                </a:fontRef>
              </p:style>
            </p:cxnSp>
            <p:pic>
              <p:nvPicPr>
                <p:cNvPr id="1034" name="Picture 1033">
                  <a:extLst>
                    <a:ext uri="{FF2B5EF4-FFF2-40B4-BE49-F238E27FC236}">
                      <a16:creationId xmlns:a16="http://schemas.microsoft.com/office/drawing/2014/main" id="{0C618E40-591D-4F86-8DE3-4B8727F85F88}"/>
                    </a:ext>
                  </a:extLst>
                </p:cNvPr>
                <p:cNvPicPr>
                  <a:picLocks noChangeAspect="1"/>
                </p:cNvPicPr>
                <p:nvPr/>
              </p:nvPicPr>
              <p:blipFill>
                <a:blip r:embed="rId15">
                  <a:duotone>
                    <a:schemeClr val="accent4">
                      <a:shade val="45000"/>
                      <a:satMod val="135000"/>
                    </a:schemeClr>
                    <a:prstClr val="white"/>
                  </a:duotone>
                  <a:extLst>
                    <a:ext uri="{BEBA8EAE-BF5A-486C-A8C5-ECC9F3942E4B}">
                      <a14:imgProps xmlns:a14="http://schemas.microsoft.com/office/drawing/2010/main">
                        <a14:imgLayer r:embed="rId16">
                          <a14:imgEffect>
                            <a14:backgroundRemoval t="202" b="96491" l="2985" r="95805">
                              <a14:foregroundMark x1="69100" y1="13473" x2="69100" y2="13473"/>
                              <a14:foregroundMark x1="69100" y1="13473" x2="69100" y2="13473"/>
                              <a14:foregroundMark x1="69100" y1="13473" x2="69100" y2="13473"/>
                              <a14:foregroundMark x1="69100" y1="13473" x2="69100" y2="13473"/>
                              <a14:foregroundMark x1="69100" y1="13473" x2="21783" y2="23154"/>
                              <a14:foregroundMark x1="21783" y1="23154" x2="21783" y2="23154"/>
                              <a14:foregroundMark x1="21783" y1="23154" x2="56636" y2="27592"/>
                              <a14:foregroundMark x1="51109" y1="4639" x2="51109" y2="4639"/>
                              <a14:foregroundMark x1="49173" y1="202" x2="49173" y2="202"/>
                              <a14:foregroundMark x1="49173" y1="202" x2="49173" y2="202"/>
                              <a14:foregroundMark x1="49173" y1="202" x2="49173" y2="202"/>
                              <a14:foregroundMark x1="11819" y1="26220" x2="8511" y2="40702"/>
                              <a14:foregroundMark x1="8511" y1="40702" x2="9843" y2="50988"/>
                              <a14:foregroundMark x1="9843" y1="50988" x2="14966" y2="62001"/>
                              <a14:foregroundMark x1="14966" y1="62001" x2="54820" y2="78782"/>
                              <a14:foregroundMark x1="54820" y1="78782" x2="92537" y2="70069"/>
                              <a14:foregroundMark x1="92537" y1="70069" x2="96370" y2="66922"/>
                              <a14:foregroundMark x1="96370" y1="66922" x2="95805" y2="61355"/>
                              <a14:foregroundMark x1="95805" y1="61355" x2="87293" y2="47802"/>
                              <a14:foregroundMark x1="87293" y1="47802" x2="84873" y2="39492"/>
                              <a14:foregroundMark x1="40056" y1="96491" x2="57765" y2="94796"/>
                              <a14:foregroundMark x1="2703" y1="38120" x2="3752" y2="55264"/>
                              <a14:foregroundMark x1="3752" y1="55264" x2="2985" y2="57765"/>
                              <a14:backgroundMark x1="50545" y1="15692" x2="50545" y2="15692"/>
                              <a14:backgroundMark x1="50545" y1="15692" x2="50545" y2="15692"/>
                              <a14:backgroundMark x1="50545" y1="15692" x2="50545" y2="15692"/>
                              <a14:backgroundMark x1="50545" y1="15692" x2="50545" y2="15692"/>
                              <a14:backgroundMark x1="50545" y1="15692" x2="50545" y2="15692"/>
                              <a14:backgroundMark x1="50545" y1="15692" x2="50545" y2="15692"/>
                              <a14:backgroundMark x1="50545" y1="15692" x2="50545" y2="15692"/>
                            </a14:backgroundRemoval>
                          </a14:imgEffect>
                        </a14:imgLayer>
                      </a14:imgProps>
                    </a:ext>
                    <a:ext uri="{28A0092B-C50C-407E-A947-70E740481C1C}">
                      <a14:useLocalDpi xmlns:a14="http://schemas.microsoft.com/office/drawing/2010/main" val="0"/>
                    </a:ext>
                  </a:extLst>
                </a:blip>
                <a:stretch>
                  <a:fillRect/>
                </a:stretch>
              </p:blipFill>
              <p:spPr>
                <a:xfrm>
                  <a:off x="18278845" y="8666539"/>
                  <a:ext cx="595629" cy="595629"/>
                </a:xfrm>
                <a:prstGeom prst="rect">
                  <a:avLst/>
                </a:prstGeom>
              </p:spPr>
            </p:pic>
            <p:cxnSp>
              <p:nvCxnSpPr>
                <p:cNvPr id="76" name="Straight Connector 75">
                  <a:extLst>
                    <a:ext uri="{FF2B5EF4-FFF2-40B4-BE49-F238E27FC236}">
                      <a16:creationId xmlns:a16="http://schemas.microsoft.com/office/drawing/2014/main" id="{DDEC0282-913F-43B6-9907-2C446DCB627D}"/>
                    </a:ext>
                  </a:extLst>
                </p:cNvPr>
                <p:cNvCxnSpPr>
                  <a:cxnSpLocks/>
                </p:cNvCxnSpPr>
                <p:nvPr/>
              </p:nvCxnSpPr>
              <p:spPr>
                <a:xfrm flipV="1">
                  <a:off x="19102200" y="8758597"/>
                  <a:ext cx="1168579" cy="235258"/>
                </a:xfrm>
                <a:prstGeom prst="line">
                  <a:avLst/>
                </a:prstGeom>
                <a:ln w="76200"/>
              </p:spPr>
              <p:style>
                <a:lnRef idx="1">
                  <a:schemeClr val="dk1"/>
                </a:lnRef>
                <a:fillRef idx="0">
                  <a:schemeClr val="dk1"/>
                </a:fillRef>
                <a:effectRef idx="0">
                  <a:schemeClr val="dk1"/>
                </a:effectRef>
                <a:fontRef idx="minor">
                  <a:schemeClr val="tx1"/>
                </a:fontRef>
              </p:style>
            </p:cxnSp>
          </p:grpSp>
        </p:grpSp>
        <p:grpSp>
          <p:nvGrpSpPr>
            <p:cNvPr id="1051" name="Group 1050">
              <a:extLst>
                <a:ext uri="{FF2B5EF4-FFF2-40B4-BE49-F238E27FC236}">
                  <a16:creationId xmlns:a16="http://schemas.microsoft.com/office/drawing/2014/main" id="{7F2C5714-0642-4B40-A90C-769C7D8B61B1}"/>
                </a:ext>
              </a:extLst>
            </p:cNvPr>
            <p:cNvGrpSpPr/>
            <p:nvPr/>
          </p:nvGrpSpPr>
          <p:grpSpPr>
            <a:xfrm>
              <a:off x="23898660" y="7568465"/>
              <a:ext cx="2500331" cy="2223140"/>
              <a:chOff x="23898660" y="7568465"/>
              <a:chExt cx="2500331" cy="2223140"/>
            </a:xfrm>
          </p:grpSpPr>
          <p:sp>
            <p:nvSpPr>
              <p:cNvPr id="1036" name="TextBox 1035">
                <a:extLst>
                  <a:ext uri="{FF2B5EF4-FFF2-40B4-BE49-F238E27FC236}">
                    <a16:creationId xmlns:a16="http://schemas.microsoft.com/office/drawing/2014/main" id="{9A7BDAC3-3BE1-499C-BF42-028954FB242F}"/>
                  </a:ext>
                </a:extLst>
              </p:cNvPr>
              <p:cNvSpPr txBox="1"/>
              <p:nvPr/>
            </p:nvSpPr>
            <p:spPr>
              <a:xfrm>
                <a:off x="23898660" y="7568465"/>
                <a:ext cx="2500331" cy="1754326"/>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Germane Load:</a:t>
                </a:r>
              </a:p>
              <a:p>
                <a:r>
                  <a:rPr lang="en-US" dirty="0">
                    <a:latin typeface="Arial" panose="020B0604020202020204" pitchFamily="34" charset="0"/>
                    <a:cs typeface="Arial" panose="020B0604020202020204" pitchFamily="34" charset="0"/>
                  </a:rPr>
                  <a:t>Deep processing of new knowledge by linking/integrating with previously acquired information</a:t>
                </a:r>
              </a:p>
            </p:txBody>
          </p:sp>
          <p:sp>
            <p:nvSpPr>
              <p:cNvPr id="81" name="TextBox 80">
                <a:extLst>
                  <a:ext uri="{FF2B5EF4-FFF2-40B4-BE49-F238E27FC236}">
                    <a16:creationId xmlns:a16="http://schemas.microsoft.com/office/drawing/2014/main" id="{AB133C09-2D18-46EE-8595-78E4DA8B89C5}"/>
                  </a:ext>
                </a:extLst>
              </p:cNvPr>
              <p:cNvSpPr txBox="1"/>
              <p:nvPr/>
            </p:nvSpPr>
            <p:spPr>
              <a:xfrm>
                <a:off x="24247843" y="9422273"/>
                <a:ext cx="1801964" cy="369332"/>
              </a:xfrm>
              <a:prstGeom prst="rect">
                <a:avLst/>
              </a:prstGeom>
              <a:noFill/>
            </p:spPr>
            <p:txBody>
              <a:bodyPr wrap="square" rtlCol="0">
                <a:spAutoFit/>
              </a:bodyPr>
              <a:lstStyle/>
              <a:p>
                <a:r>
                  <a:rPr lang="en-US" b="1" dirty="0">
                    <a:latin typeface="Arial Black" panose="020B0A04020102020204" pitchFamily="34" charset="0"/>
                    <a:cs typeface="Arial" panose="020B0604020202020204" pitchFamily="34" charset="0"/>
                  </a:rPr>
                  <a:t>MAXIMIZE</a:t>
                </a:r>
                <a:endParaRPr lang="en-US" dirty="0">
                  <a:latin typeface="Arial Black" panose="020B0A04020102020204" pitchFamily="34" charset="0"/>
                  <a:cs typeface="Arial" panose="020B0604020202020204" pitchFamily="34" charset="0"/>
                </a:endParaRPr>
              </a:p>
            </p:txBody>
          </p:sp>
        </p:grpSp>
        <p:grpSp>
          <p:nvGrpSpPr>
            <p:cNvPr id="1049" name="Group 1048">
              <a:extLst>
                <a:ext uri="{FF2B5EF4-FFF2-40B4-BE49-F238E27FC236}">
                  <a16:creationId xmlns:a16="http://schemas.microsoft.com/office/drawing/2014/main" id="{17A80EF2-FED3-445F-B4EA-A1A88517872F}"/>
                </a:ext>
              </a:extLst>
            </p:cNvPr>
            <p:cNvGrpSpPr/>
            <p:nvPr/>
          </p:nvGrpSpPr>
          <p:grpSpPr>
            <a:xfrm>
              <a:off x="15508843" y="10077175"/>
              <a:ext cx="2660380" cy="2200486"/>
              <a:chOff x="15508843" y="10077175"/>
              <a:chExt cx="2660380" cy="2200486"/>
            </a:xfrm>
          </p:grpSpPr>
          <p:sp>
            <p:nvSpPr>
              <p:cNvPr id="80" name="TextBox 79">
                <a:extLst>
                  <a:ext uri="{FF2B5EF4-FFF2-40B4-BE49-F238E27FC236}">
                    <a16:creationId xmlns:a16="http://schemas.microsoft.com/office/drawing/2014/main" id="{9A7F8D3D-55A0-4FF8-8AB6-46671369B0A8}"/>
                  </a:ext>
                </a:extLst>
              </p:cNvPr>
              <p:cNvSpPr txBox="1"/>
              <p:nvPr/>
            </p:nvSpPr>
            <p:spPr>
              <a:xfrm>
                <a:off x="15508843" y="10077175"/>
                <a:ext cx="2660380" cy="1754326"/>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Extraneous Load:</a:t>
                </a:r>
              </a:p>
              <a:p>
                <a:r>
                  <a:rPr lang="en-US" dirty="0">
                    <a:latin typeface="Arial" panose="020B0604020202020204" pitchFamily="34" charset="0"/>
                    <a:cs typeface="Arial" panose="020B0604020202020204" pitchFamily="34" charset="0"/>
                  </a:rPr>
                  <a:t>Unnecessary/distracting information; distracts working memory from processing new information</a:t>
                </a:r>
              </a:p>
            </p:txBody>
          </p:sp>
          <p:sp>
            <p:nvSpPr>
              <p:cNvPr id="82" name="TextBox 81">
                <a:extLst>
                  <a:ext uri="{FF2B5EF4-FFF2-40B4-BE49-F238E27FC236}">
                    <a16:creationId xmlns:a16="http://schemas.microsoft.com/office/drawing/2014/main" id="{5F0FA211-1F44-4533-A971-817E364570C1}"/>
                  </a:ext>
                </a:extLst>
              </p:cNvPr>
              <p:cNvSpPr txBox="1"/>
              <p:nvPr/>
            </p:nvSpPr>
            <p:spPr>
              <a:xfrm>
                <a:off x="16121844" y="11908329"/>
                <a:ext cx="1470655" cy="369332"/>
              </a:xfrm>
              <a:prstGeom prst="rect">
                <a:avLst/>
              </a:prstGeom>
              <a:noFill/>
            </p:spPr>
            <p:txBody>
              <a:bodyPr wrap="square" rtlCol="0">
                <a:spAutoFit/>
              </a:bodyPr>
              <a:lstStyle/>
              <a:p>
                <a:r>
                  <a:rPr lang="en-US" b="1" dirty="0">
                    <a:latin typeface="Arial Black" panose="020B0A04020102020204" pitchFamily="34" charset="0"/>
                    <a:cs typeface="Arial" panose="020B0604020202020204" pitchFamily="34" charset="0"/>
                  </a:rPr>
                  <a:t>REDUCE</a:t>
                </a:r>
                <a:endParaRPr lang="en-US" dirty="0">
                  <a:latin typeface="Arial Black" panose="020B0A04020102020204" pitchFamily="34" charset="0"/>
                  <a:cs typeface="Arial" panose="020B0604020202020204" pitchFamily="34" charset="0"/>
                </a:endParaRPr>
              </a:p>
            </p:txBody>
          </p:sp>
        </p:grpSp>
        <p:grpSp>
          <p:nvGrpSpPr>
            <p:cNvPr id="1050" name="Group 1049">
              <a:extLst>
                <a:ext uri="{FF2B5EF4-FFF2-40B4-BE49-F238E27FC236}">
                  <a16:creationId xmlns:a16="http://schemas.microsoft.com/office/drawing/2014/main" id="{C4FCE00C-537A-4759-8847-4D7734FA082B}"/>
                </a:ext>
              </a:extLst>
            </p:cNvPr>
            <p:cNvGrpSpPr/>
            <p:nvPr/>
          </p:nvGrpSpPr>
          <p:grpSpPr>
            <a:xfrm>
              <a:off x="16328716" y="7686471"/>
              <a:ext cx="2732521" cy="1361139"/>
              <a:chOff x="16328716" y="7686471"/>
              <a:chExt cx="2732521" cy="1361139"/>
            </a:xfrm>
          </p:grpSpPr>
          <p:sp>
            <p:nvSpPr>
              <p:cNvPr id="79" name="TextBox 78">
                <a:extLst>
                  <a:ext uri="{FF2B5EF4-FFF2-40B4-BE49-F238E27FC236}">
                    <a16:creationId xmlns:a16="http://schemas.microsoft.com/office/drawing/2014/main" id="{B7863425-EF0C-4910-940E-7352A37FA2E3}"/>
                  </a:ext>
                </a:extLst>
              </p:cNvPr>
              <p:cNvSpPr txBox="1"/>
              <p:nvPr/>
            </p:nvSpPr>
            <p:spPr>
              <a:xfrm>
                <a:off x="16560906" y="7686471"/>
                <a:ext cx="2500331" cy="923330"/>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Intrinsic Load:</a:t>
                </a:r>
              </a:p>
              <a:p>
                <a:r>
                  <a:rPr lang="en-US" dirty="0">
                    <a:latin typeface="Arial" panose="020B0604020202020204" pitchFamily="34" charset="0"/>
                    <a:cs typeface="Arial" panose="020B0604020202020204" pitchFamily="34" charset="0"/>
                  </a:rPr>
                  <a:t>Complexity of new information</a:t>
                </a:r>
              </a:p>
            </p:txBody>
          </p:sp>
          <p:sp>
            <p:nvSpPr>
              <p:cNvPr id="83" name="TextBox 82">
                <a:extLst>
                  <a:ext uri="{FF2B5EF4-FFF2-40B4-BE49-F238E27FC236}">
                    <a16:creationId xmlns:a16="http://schemas.microsoft.com/office/drawing/2014/main" id="{AE274224-1CEC-4F20-AE5B-1C1F1A7CD732}"/>
                  </a:ext>
                </a:extLst>
              </p:cNvPr>
              <p:cNvSpPr txBox="1"/>
              <p:nvPr/>
            </p:nvSpPr>
            <p:spPr>
              <a:xfrm>
                <a:off x="16328716" y="8678278"/>
                <a:ext cx="1739604" cy="369332"/>
              </a:xfrm>
              <a:prstGeom prst="rect">
                <a:avLst/>
              </a:prstGeom>
              <a:noFill/>
            </p:spPr>
            <p:txBody>
              <a:bodyPr wrap="square" rtlCol="0">
                <a:spAutoFit/>
              </a:bodyPr>
              <a:lstStyle/>
              <a:p>
                <a:pPr algn="ctr"/>
                <a:r>
                  <a:rPr lang="en-US" b="1" dirty="0">
                    <a:latin typeface="Arial Black" panose="020B0A04020102020204" pitchFamily="34" charset="0"/>
                    <a:cs typeface="Arial" panose="020B0604020202020204" pitchFamily="34" charset="0"/>
                  </a:rPr>
                  <a:t>SIMPLIFY</a:t>
                </a:r>
                <a:endParaRPr lang="en-US" dirty="0">
                  <a:latin typeface="Arial Black" panose="020B0A04020102020204" pitchFamily="34" charset="0"/>
                  <a:cs typeface="Arial" panose="020B0604020202020204" pitchFamily="34" charset="0"/>
                </a:endParaRPr>
              </a:p>
            </p:txBody>
          </p:sp>
        </p:grpSp>
      </p:grpSp>
      <p:sp>
        <p:nvSpPr>
          <p:cNvPr id="86" name="Rounded Rectangle 56">
            <a:extLst>
              <a:ext uri="{FF2B5EF4-FFF2-40B4-BE49-F238E27FC236}">
                <a16:creationId xmlns:a16="http://schemas.microsoft.com/office/drawing/2014/main" id="{7CE9CFD0-D930-4BF0-82DF-B64DADA21937}"/>
              </a:ext>
            </a:extLst>
          </p:cNvPr>
          <p:cNvSpPr/>
          <p:nvPr/>
        </p:nvSpPr>
        <p:spPr>
          <a:xfrm>
            <a:off x="8033091" y="18116378"/>
            <a:ext cx="18595736" cy="1405740"/>
          </a:xfrm>
          <a:prstGeom prst="roundRect">
            <a:avLst/>
          </a:prstGeom>
          <a:solidFill>
            <a:srgbClr val="DCE6F2">
              <a:alpha val="63922"/>
            </a:srgbClr>
          </a:solidFill>
          <a:ln>
            <a:solidFill>
              <a:schemeClr val="accent1">
                <a:lumMod val="60000"/>
                <a:lumOff val="40000"/>
              </a:schemeClr>
            </a:solid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000" b="1" dirty="0">
                <a:solidFill>
                  <a:schemeClr val="tx1"/>
                </a:solidFill>
                <a:latin typeface="Arial" panose="020B0604020202020204" pitchFamily="34" charset="0"/>
                <a:cs typeface="Arial" panose="020B0604020202020204" pitchFamily="34" charset="0"/>
              </a:rPr>
              <a:t>References:</a:t>
            </a:r>
            <a:endParaRPr lang="en-US" sz="1000" dirty="0">
              <a:solidFill>
                <a:schemeClr val="tx1"/>
              </a:solidFill>
              <a:latin typeface="Arial" panose="020B0604020202020204" pitchFamily="34" charset="0"/>
              <a:cs typeface="Arial" panose="020B0604020202020204" pitchFamily="34" charset="0"/>
            </a:endParaRPr>
          </a:p>
          <a:p>
            <a:endParaRPr lang="en-US" sz="800" dirty="0">
              <a:solidFill>
                <a:schemeClr val="tx1"/>
              </a:solidFill>
              <a:latin typeface="Arial" panose="020B0604020202020204" pitchFamily="34" charset="0"/>
              <a:cs typeface="Arial" panose="020B0604020202020204" pitchFamily="34" charset="0"/>
            </a:endParaRPr>
          </a:p>
          <a:p>
            <a:pPr fontAlgn="base"/>
            <a:r>
              <a:rPr lang="en-US" sz="900" dirty="0">
                <a:solidFill>
                  <a:schemeClr val="tx1"/>
                </a:solidFill>
                <a:latin typeface="Arial" panose="020B0604020202020204" pitchFamily="34" charset="0"/>
                <a:cs typeface="Arial" panose="020B0604020202020204" pitchFamily="34" charset="0"/>
              </a:rPr>
              <a:t>Clark, R. C., &amp; Mayer, R. E. (2016). E-learning and the science of instruction: Proven guidelines for consumers and designers of multimedia learning. </a:t>
            </a:r>
            <a:r>
              <a:rPr lang="en-US" sz="900" i="1" dirty="0">
                <a:solidFill>
                  <a:schemeClr val="tx1"/>
                </a:solidFill>
                <a:latin typeface="Arial" panose="020B0604020202020204" pitchFamily="34" charset="0"/>
                <a:cs typeface="Arial" panose="020B0604020202020204" pitchFamily="34" charset="0"/>
              </a:rPr>
              <a:t>Center for Creative Leadership</a:t>
            </a:r>
            <a:r>
              <a:rPr lang="en-US" sz="900" dirty="0">
                <a:solidFill>
                  <a:schemeClr val="tx1"/>
                </a:solidFill>
                <a:latin typeface="Arial" panose="020B0604020202020204" pitchFamily="34" charset="0"/>
                <a:cs typeface="Arial" panose="020B0604020202020204" pitchFamily="34" charset="0"/>
              </a:rPr>
              <a:t>. ProQuest </a:t>
            </a:r>
            <a:r>
              <a:rPr lang="en-US" sz="900" dirty="0" err="1">
                <a:solidFill>
                  <a:schemeClr val="tx1"/>
                </a:solidFill>
                <a:latin typeface="Arial" panose="020B0604020202020204" pitchFamily="34" charset="0"/>
                <a:cs typeface="Arial" panose="020B0604020202020204" pitchFamily="34" charset="0"/>
              </a:rPr>
              <a:t>Ebook</a:t>
            </a:r>
            <a:r>
              <a:rPr lang="en-US" sz="900" dirty="0">
                <a:solidFill>
                  <a:schemeClr val="tx1"/>
                </a:solidFill>
                <a:latin typeface="Arial" panose="020B0604020202020204" pitchFamily="34" charset="0"/>
                <a:cs typeface="Arial" panose="020B0604020202020204" pitchFamily="34" charset="0"/>
              </a:rPr>
              <a:t> Central.  </a:t>
            </a:r>
            <a:r>
              <a:rPr lang="en-US" sz="900" dirty="0">
                <a:solidFill>
                  <a:schemeClr val="tx1"/>
                </a:solidFill>
                <a:latin typeface="Arial" panose="020B0604020202020204" pitchFamily="34" charset="0"/>
                <a:cs typeface="Arial" panose="020B0604020202020204" pitchFamily="34" charset="0"/>
                <a:hlinkClick r:id="rId17"/>
              </a:rPr>
              <a:t>https://ebookcentral.proquest.com/lib/mdanderson-ebooks/detail.action?docID=4418752</a:t>
            </a:r>
            <a:r>
              <a:rPr lang="en-US" sz="900" dirty="0">
                <a:solidFill>
                  <a:schemeClr val="tx1"/>
                </a:solidFill>
                <a:latin typeface="Arial" panose="020B0604020202020204" pitchFamily="34" charset="0"/>
                <a:cs typeface="Arial" panose="020B0604020202020204" pitchFamily="34" charset="0"/>
              </a:rPr>
              <a:t>.</a:t>
            </a:r>
          </a:p>
          <a:p>
            <a:pPr fontAlgn="base"/>
            <a:endParaRPr lang="en-US" sz="400" dirty="0">
              <a:solidFill>
                <a:schemeClr val="tx1"/>
              </a:solidFill>
              <a:latin typeface="Arial" panose="020B0604020202020204" pitchFamily="34" charset="0"/>
              <a:cs typeface="Arial" panose="020B0604020202020204" pitchFamily="34" charset="0"/>
            </a:endParaRPr>
          </a:p>
          <a:p>
            <a:pPr fontAlgn="base"/>
            <a:r>
              <a:rPr lang="en-US" sz="900" dirty="0">
                <a:solidFill>
                  <a:schemeClr val="tx1"/>
                </a:solidFill>
                <a:latin typeface="Arial" panose="020B0604020202020204" pitchFamily="34" charset="0"/>
                <a:cs typeface="Arial" panose="020B0604020202020204" pitchFamily="34" charset="0"/>
              </a:rPr>
              <a:t>de Jong, T. (2010). Cognitive load theory, educational research, and instructional design: some food for thought. Instructional Science, 38(2), 105–134.</a:t>
            </a:r>
          </a:p>
          <a:p>
            <a:pPr fontAlgn="base"/>
            <a:endParaRPr lang="en-US" sz="400" dirty="0">
              <a:solidFill>
                <a:schemeClr val="tx1"/>
              </a:solidFill>
              <a:latin typeface="Arial" panose="020B0604020202020204" pitchFamily="34" charset="0"/>
              <a:cs typeface="Arial" panose="020B0604020202020204" pitchFamily="34" charset="0"/>
            </a:endParaRPr>
          </a:p>
          <a:p>
            <a:pPr fontAlgn="base"/>
            <a:r>
              <a:rPr lang="en-US" sz="900" dirty="0" err="1">
                <a:solidFill>
                  <a:schemeClr val="tx1"/>
                </a:solidFill>
                <a:latin typeface="Arial" panose="020B0604020202020204" pitchFamily="34" charset="0"/>
                <a:cs typeface="Arial" panose="020B0604020202020204" pitchFamily="34" charset="0"/>
              </a:rPr>
              <a:t>Dolasinski</a:t>
            </a:r>
            <a:r>
              <a:rPr lang="en-US" sz="900" dirty="0">
                <a:solidFill>
                  <a:schemeClr val="tx1"/>
                </a:solidFill>
                <a:latin typeface="Arial" panose="020B0604020202020204" pitchFamily="34" charset="0"/>
                <a:cs typeface="Arial" panose="020B0604020202020204" pitchFamily="34" charset="0"/>
              </a:rPr>
              <a:t>, M. J., &amp; Reynolds, J. (2020). Microlearning: a new learning model. </a:t>
            </a:r>
            <a:r>
              <a:rPr lang="en-US" sz="900" i="1" dirty="0">
                <a:solidFill>
                  <a:schemeClr val="tx1"/>
                </a:solidFill>
                <a:latin typeface="Arial" panose="020B0604020202020204" pitchFamily="34" charset="0"/>
                <a:cs typeface="Arial" panose="020B0604020202020204" pitchFamily="34" charset="0"/>
              </a:rPr>
              <a:t>Journal of Hospitality &amp; Tourism Research</a:t>
            </a:r>
            <a:r>
              <a:rPr lang="en-US" sz="900" dirty="0">
                <a:solidFill>
                  <a:schemeClr val="tx1"/>
                </a:solidFill>
                <a:latin typeface="Arial" panose="020B0604020202020204" pitchFamily="34" charset="0"/>
                <a:cs typeface="Arial" panose="020B0604020202020204" pitchFamily="34" charset="0"/>
              </a:rPr>
              <a:t>, </a:t>
            </a:r>
            <a:r>
              <a:rPr lang="en-US" sz="900" i="1" dirty="0">
                <a:solidFill>
                  <a:schemeClr val="tx1"/>
                </a:solidFill>
                <a:latin typeface="Arial" panose="020B0604020202020204" pitchFamily="34" charset="0"/>
                <a:cs typeface="Arial" panose="020B0604020202020204" pitchFamily="34" charset="0"/>
              </a:rPr>
              <a:t>44</a:t>
            </a:r>
            <a:r>
              <a:rPr lang="en-US" sz="900" dirty="0">
                <a:solidFill>
                  <a:schemeClr val="tx1"/>
                </a:solidFill>
                <a:latin typeface="Arial" panose="020B0604020202020204" pitchFamily="34" charset="0"/>
                <a:cs typeface="Arial" panose="020B0604020202020204" pitchFamily="34" charset="0"/>
              </a:rPr>
              <a:t>(3), 551-561.</a:t>
            </a:r>
          </a:p>
          <a:p>
            <a:pPr fontAlgn="base"/>
            <a:endParaRPr lang="en-US" sz="400" dirty="0">
              <a:solidFill>
                <a:schemeClr val="tx1"/>
              </a:solidFill>
              <a:latin typeface="Arial" panose="020B0604020202020204" pitchFamily="34" charset="0"/>
              <a:cs typeface="Arial" panose="020B0604020202020204" pitchFamily="34" charset="0"/>
            </a:endParaRPr>
          </a:p>
          <a:p>
            <a:pPr fontAlgn="base"/>
            <a:r>
              <a:rPr lang="en-US" sz="900" dirty="0">
                <a:solidFill>
                  <a:schemeClr val="tx1"/>
                </a:solidFill>
                <a:latin typeface="Arial" panose="020B0604020202020204" pitchFamily="34" charset="0"/>
                <a:cs typeface="Arial" panose="020B0604020202020204" pitchFamily="34" charset="0"/>
              </a:rPr>
              <a:t>Mayer, R. (2010). Applying the science of learning to medical education. </a:t>
            </a:r>
            <a:r>
              <a:rPr lang="en-US" sz="900" i="1" dirty="0">
                <a:solidFill>
                  <a:schemeClr val="tx1"/>
                </a:solidFill>
                <a:latin typeface="Arial" panose="020B0604020202020204" pitchFamily="34" charset="0"/>
                <a:cs typeface="Arial" panose="020B0604020202020204" pitchFamily="34" charset="0"/>
              </a:rPr>
              <a:t>Medical Education, 44</a:t>
            </a:r>
            <a:r>
              <a:rPr lang="en-US" sz="900" dirty="0">
                <a:solidFill>
                  <a:schemeClr val="tx1"/>
                </a:solidFill>
                <a:latin typeface="Arial" panose="020B0604020202020204" pitchFamily="34" charset="0"/>
                <a:cs typeface="Arial" panose="020B0604020202020204" pitchFamily="34" charset="0"/>
              </a:rPr>
              <a:t>, 543-549. </a:t>
            </a:r>
          </a:p>
          <a:p>
            <a:pPr fontAlgn="base"/>
            <a:endParaRPr lang="en-US" sz="400" dirty="0">
              <a:solidFill>
                <a:schemeClr val="tx1"/>
              </a:solidFill>
              <a:latin typeface="Arial" panose="020B0604020202020204" pitchFamily="34" charset="0"/>
              <a:cs typeface="Arial" panose="020B0604020202020204" pitchFamily="34" charset="0"/>
            </a:endParaRPr>
          </a:p>
          <a:p>
            <a:pPr fontAlgn="base"/>
            <a:r>
              <a:rPr lang="en-US" sz="900" dirty="0" err="1">
                <a:solidFill>
                  <a:schemeClr val="tx1"/>
                </a:solidFill>
                <a:latin typeface="Arial" panose="020B0604020202020204" pitchFamily="34" charset="0"/>
                <a:cs typeface="Arial" panose="020B0604020202020204" pitchFamily="34" charset="0"/>
              </a:rPr>
              <a:t>Remesh</a:t>
            </a:r>
            <a:r>
              <a:rPr lang="en-US" sz="900" dirty="0">
                <a:solidFill>
                  <a:schemeClr val="tx1"/>
                </a:solidFill>
                <a:latin typeface="Arial" panose="020B0604020202020204" pitchFamily="34" charset="0"/>
                <a:cs typeface="Arial" panose="020B0604020202020204" pitchFamily="34" charset="0"/>
              </a:rPr>
              <a:t> A. (2013). Microteaching, an efficient technique for learning effective teaching. </a:t>
            </a:r>
            <a:r>
              <a:rPr lang="en-US" sz="900" i="1" dirty="0">
                <a:solidFill>
                  <a:schemeClr val="tx1"/>
                </a:solidFill>
                <a:latin typeface="Arial" panose="020B0604020202020204" pitchFamily="34" charset="0"/>
                <a:cs typeface="Arial" panose="020B0604020202020204" pitchFamily="34" charset="0"/>
              </a:rPr>
              <a:t>Journal of Research in Medical Sciences : The official journal of Isfahan University of Medical Sciences</a:t>
            </a:r>
            <a:r>
              <a:rPr lang="en-US" sz="900" dirty="0">
                <a:solidFill>
                  <a:schemeClr val="tx1"/>
                </a:solidFill>
                <a:latin typeface="Arial" panose="020B0604020202020204" pitchFamily="34" charset="0"/>
                <a:cs typeface="Arial" panose="020B0604020202020204" pitchFamily="34" charset="0"/>
              </a:rPr>
              <a:t>, </a:t>
            </a:r>
            <a:r>
              <a:rPr lang="en-US" sz="900" i="1" dirty="0">
                <a:solidFill>
                  <a:schemeClr val="tx1"/>
                </a:solidFill>
                <a:latin typeface="Arial" panose="020B0604020202020204" pitchFamily="34" charset="0"/>
                <a:cs typeface="Arial" panose="020B0604020202020204" pitchFamily="34" charset="0"/>
              </a:rPr>
              <a:t>18</a:t>
            </a:r>
            <a:r>
              <a:rPr lang="en-US" sz="900" dirty="0">
                <a:solidFill>
                  <a:schemeClr val="tx1"/>
                </a:solidFill>
                <a:latin typeface="Arial" panose="020B0604020202020204" pitchFamily="34" charset="0"/>
                <a:cs typeface="Arial" panose="020B0604020202020204" pitchFamily="34" charset="0"/>
              </a:rPr>
              <a:t>(2), 158–163</a:t>
            </a:r>
            <a:r>
              <a:rPr lang="en-US" sz="1000" dirty="0">
                <a:solidFill>
                  <a:schemeClr val="tx1"/>
                </a:solidFill>
                <a:latin typeface="Arial" panose="020B0604020202020204" pitchFamily="34" charset="0"/>
                <a:cs typeface="Arial" panose="020B0604020202020204" pitchFamily="34" charset="0"/>
              </a:rPr>
              <a:t>. </a:t>
            </a:r>
          </a:p>
          <a:p>
            <a:endParaRPr lang="en-US" sz="1000" dirty="0">
              <a:solidFill>
                <a:schemeClr val="tx1"/>
              </a:solidFill>
              <a:latin typeface="Arial" panose="020B0604020202020204" pitchFamily="34" charset="0"/>
              <a:cs typeface="Arial" panose="020B0604020202020204" pitchFamily="34" charset="0"/>
            </a:endParaRPr>
          </a:p>
        </p:txBody>
      </p:sp>
      <p:sp>
        <p:nvSpPr>
          <p:cNvPr id="1038" name="Rectangle 1037">
            <a:extLst>
              <a:ext uri="{FF2B5EF4-FFF2-40B4-BE49-F238E27FC236}">
                <a16:creationId xmlns:a16="http://schemas.microsoft.com/office/drawing/2014/main" id="{08F12A1D-182B-4A60-A667-695A20910FAF}"/>
              </a:ext>
            </a:extLst>
          </p:cNvPr>
          <p:cNvSpPr/>
          <p:nvPr/>
        </p:nvSpPr>
        <p:spPr>
          <a:xfrm>
            <a:off x="8144042" y="13355523"/>
            <a:ext cx="6061941" cy="3231654"/>
          </a:xfrm>
          <a:prstGeom prst="rect">
            <a:avLst/>
          </a:prstGeom>
        </p:spPr>
        <p:txBody>
          <a:bodyPr wrap="square">
            <a:spAutoFit/>
          </a:bodyPr>
          <a:lstStyle/>
          <a:p>
            <a:r>
              <a:rPr lang="en-US" sz="1700" b="1" u="sng" dirty="0">
                <a:latin typeface="Arial" panose="020B0604020202020204" pitchFamily="34" charset="0"/>
                <a:cs typeface="Arial" panose="020B0604020202020204" pitchFamily="34" charset="0"/>
              </a:rPr>
              <a:t>Coherence Principle: </a:t>
            </a:r>
            <a:r>
              <a:rPr lang="en-US" sz="1700" dirty="0">
                <a:latin typeface="Arial" panose="020B0604020202020204" pitchFamily="34" charset="0"/>
                <a:cs typeface="Arial" panose="020B0604020202020204" pitchFamily="34" charset="0"/>
              </a:rPr>
              <a:t>Extraneous material should be removed from learning materials to avoid overloading working memory. This principle recognizes that learners have limited working memory, and that extraneous material can overload this working memory. By removing extraneous material and focusing on the most important information, learners are able to better process and retain the material. Any material that does not support the instructional goal should be removed. However, care must be taken to ensure that the material that is removed is truly extraneous, as removing relevant material can also lead to decreased understanding and retention. </a:t>
            </a:r>
            <a:endParaRPr lang="en-US" sz="1700" dirty="0">
              <a:solidFill>
                <a:schemeClr val="tx2">
                  <a:lumMod val="50000"/>
                </a:schemeClr>
              </a:solidFill>
              <a:latin typeface="Arial" panose="020B0604020202020204" pitchFamily="34" charset="0"/>
              <a:cs typeface="Arial" panose="020B0604020202020204" pitchFamily="34" charset="0"/>
            </a:endParaRPr>
          </a:p>
        </p:txBody>
      </p:sp>
      <p:sp>
        <p:nvSpPr>
          <p:cNvPr id="90" name="Rounded Rectangle 55">
            <a:extLst>
              <a:ext uri="{FF2B5EF4-FFF2-40B4-BE49-F238E27FC236}">
                <a16:creationId xmlns:a16="http://schemas.microsoft.com/office/drawing/2014/main" id="{9DA4C762-5A53-49B1-94E8-EDFF6E7A8F29}"/>
              </a:ext>
            </a:extLst>
          </p:cNvPr>
          <p:cNvSpPr/>
          <p:nvPr/>
        </p:nvSpPr>
        <p:spPr>
          <a:xfrm>
            <a:off x="165633" y="6493534"/>
            <a:ext cx="7505014" cy="2467586"/>
          </a:xfrm>
          <a:prstGeom prst="roundRect">
            <a:avLst/>
          </a:prstGeom>
          <a:solidFill>
            <a:schemeClr val="tx2">
              <a:lumMod val="60000"/>
              <a:lumOff val="40000"/>
              <a:alpha val="38039"/>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000" b="1" dirty="0">
                <a:solidFill>
                  <a:schemeClr val="tx2">
                    <a:lumMod val="50000"/>
                  </a:schemeClr>
                </a:solidFill>
                <a:latin typeface="Arial" panose="020B0604020202020204" pitchFamily="34" charset="0"/>
                <a:cs typeface="Arial" panose="020B0604020202020204" pitchFamily="34" charset="0"/>
              </a:rPr>
              <a:t>Microlearning</a:t>
            </a:r>
          </a:p>
        </p:txBody>
      </p:sp>
      <p:sp>
        <p:nvSpPr>
          <p:cNvPr id="1037" name="Rectangle 1036">
            <a:extLst>
              <a:ext uri="{FF2B5EF4-FFF2-40B4-BE49-F238E27FC236}">
                <a16:creationId xmlns:a16="http://schemas.microsoft.com/office/drawing/2014/main" id="{F49F2BA6-CCDD-46F5-B8B8-86C89FE4A26F}"/>
              </a:ext>
            </a:extLst>
          </p:cNvPr>
          <p:cNvSpPr/>
          <p:nvPr/>
        </p:nvSpPr>
        <p:spPr>
          <a:xfrm>
            <a:off x="388771" y="6995305"/>
            <a:ext cx="7073972" cy="1754326"/>
          </a:xfrm>
          <a:prstGeom prst="rect">
            <a:avLst/>
          </a:prstGeom>
        </p:spPr>
        <p:txBody>
          <a:bodyPr wrap="square">
            <a:spAutoFit/>
          </a:bodyPr>
          <a:lstStyle/>
          <a:p>
            <a:r>
              <a:rPr lang="en-US" dirty="0">
                <a:solidFill>
                  <a:schemeClr val="tx2">
                    <a:lumMod val="50000"/>
                  </a:schemeClr>
                </a:solidFill>
                <a:latin typeface="Arial" panose="020B0604020202020204" pitchFamily="34" charset="0"/>
                <a:cs typeface="Arial" panose="020B0604020202020204" pitchFamily="34" charset="0"/>
              </a:rPr>
              <a:t>Microlearning is “an approach to learning that conveys information about a single, specific idea in a compact and focused manner” (</a:t>
            </a:r>
            <a:r>
              <a:rPr lang="en-US" dirty="0" err="1">
                <a:solidFill>
                  <a:schemeClr val="tx2">
                    <a:lumMod val="50000"/>
                  </a:schemeClr>
                </a:solidFill>
                <a:latin typeface="Arial" panose="020B0604020202020204" pitchFamily="34" charset="0"/>
                <a:cs typeface="Arial" panose="020B0604020202020204" pitchFamily="34" charset="0"/>
              </a:rPr>
              <a:t>Dolasinski</a:t>
            </a:r>
            <a:r>
              <a:rPr lang="en-US" dirty="0">
                <a:solidFill>
                  <a:schemeClr val="tx2">
                    <a:lumMod val="50000"/>
                  </a:schemeClr>
                </a:solidFill>
                <a:latin typeface="Arial" panose="020B0604020202020204" pitchFamily="34" charset="0"/>
                <a:cs typeface="Arial" panose="020B0604020202020204" pitchFamily="34" charset="0"/>
              </a:rPr>
              <a:t>, M. &amp; Reynolds, J. 2020). It is a way of teaching and delivering content to learners in bite-sized format. </a:t>
            </a:r>
          </a:p>
          <a:p>
            <a:endParaRPr lang="en-US" dirty="0">
              <a:solidFill>
                <a:schemeClr val="tx2">
                  <a:lumMod val="50000"/>
                </a:schemeClr>
              </a:solidFill>
              <a:latin typeface="Arial" panose="020B0604020202020204" pitchFamily="34" charset="0"/>
              <a:cs typeface="Arial" panose="020B0604020202020204" pitchFamily="34" charset="0"/>
            </a:endParaRPr>
          </a:p>
          <a:p>
            <a:r>
              <a:rPr lang="en-US" dirty="0">
                <a:solidFill>
                  <a:schemeClr val="tx2">
                    <a:lumMod val="50000"/>
                  </a:schemeClr>
                </a:solidFill>
                <a:latin typeface="Arial" panose="020B0604020202020204" pitchFamily="34" charset="0"/>
                <a:cs typeface="Arial" panose="020B0604020202020204" pitchFamily="34" charset="0"/>
              </a:rPr>
              <a:t>Microlearning(s) have a focused and specific learning outcome. </a:t>
            </a:r>
            <a:endParaRPr lang="en-US" dirty="0"/>
          </a:p>
        </p:txBody>
      </p:sp>
      <p:sp>
        <p:nvSpPr>
          <p:cNvPr id="100" name="Rounded Rectangle 55">
            <a:extLst>
              <a:ext uri="{FF2B5EF4-FFF2-40B4-BE49-F238E27FC236}">
                <a16:creationId xmlns:a16="http://schemas.microsoft.com/office/drawing/2014/main" id="{A4D19AFE-0ED8-4A5F-B2E0-8DA6CD3F8448}"/>
              </a:ext>
            </a:extLst>
          </p:cNvPr>
          <p:cNvSpPr/>
          <p:nvPr/>
        </p:nvSpPr>
        <p:spPr>
          <a:xfrm>
            <a:off x="29063494" y="6515487"/>
            <a:ext cx="3346345" cy="2985564"/>
          </a:xfrm>
          <a:prstGeom prst="roundRect">
            <a:avLst/>
          </a:prstGeom>
          <a:solidFill>
            <a:srgbClr val="FF3300">
              <a:alpha val="37647"/>
            </a:srgb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000" b="1" dirty="0">
                <a:solidFill>
                  <a:schemeClr val="tx2">
                    <a:lumMod val="50000"/>
                  </a:schemeClr>
                </a:solidFill>
                <a:latin typeface="Arial" panose="020B0604020202020204" pitchFamily="34" charset="0"/>
                <a:cs typeface="Arial" panose="020B0604020202020204" pitchFamily="34" charset="0"/>
              </a:rPr>
              <a:t>Cognitive Overload</a:t>
            </a:r>
          </a:p>
          <a:p>
            <a:pPr algn="ctr"/>
            <a:endParaRPr lang="en-US" b="1" dirty="0">
              <a:solidFill>
                <a:schemeClr val="tx2">
                  <a:lumMod val="50000"/>
                </a:schemeClr>
              </a:solidFill>
              <a:latin typeface="Arial" panose="020B0604020202020204" pitchFamily="34" charset="0"/>
              <a:cs typeface="Arial" panose="020B0604020202020204" pitchFamily="34" charset="0"/>
            </a:endParaRPr>
          </a:p>
          <a:p>
            <a:pPr algn="ctr"/>
            <a:r>
              <a:rPr lang="en-US" dirty="0">
                <a:solidFill>
                  <a:schemeClr val="tx1"/>
                </a:solidFill>
                <a:latin typeface="Arial" panose="020B0604020202020204" pitchFamily="34" charset="0"/>
                <a:cs typeface="Arial" panose="020B0604020202020204" pitchFamily="34" charset="0"/>
              </a:rPr>
              <a:t>A situation where the collective burdens placed on the working memory exceed its processing capacity, leading to poor learning and performance.</a:t>
            </a:r>
            <a:endParaRPr lang="en-US" b="1" dirty="0">
              <a:solidFill>
                <a:schemeClr val="tx1"/>
              </a:solidFill>
              <a:latin typeface="Arial" panose="020B0604020202020204" pitchFamily="34" charset="0"/>
              <a:cs typeface="Arial" panose="020B0604020202020204" pitchFamily="34" charset="0"/>
            </a:endParaRPr>
          </a:p>
        </p:txBody>
      </p:sp>
      <p:grpSp>
        <p:nvGrpSpPr>
          <p:cNvPr id="1075" name="Group 1074">
            <a:extLst>
              <a:ext uri="{FF2B5EF4-FFF2-40B4-BE49-F238E27FC236}">
                <a16:creationId xmlns:a16="http://schemas.microsoft.com/office/drawing/2014/main" id="{DA72F2B1-9515-4B82-AC7B-2DDEF52E6C70}"/>
              </a:ext>
            </a:extLst>
          </p:cNvPr>
          <p:cNvGrpSpPr/>
          <p:nvPr/>
        </p:nvGrpSpPr>
        <p:grpSpPr>
          <a:xfrm>
            <a:off x="26909897" y="10408253"/>
            <a:ext cx="5824566" cy="8220297"/>
            <a:chOff x="-574424" y="7122896"/>
            <a:chExt cx="9227703" cy="5207319"/>
          </a:xfrm>
        </p:grpSpPr>
        <p:sp>
          <p:nvSpPr>
            <p:cNvPr id="107" name="Rounded Rectangle 53">
              <a:extLst>
                <a:ext uri="{FF2B5EF4-FFF2-40B4-BE49-F238E27FC236}">
                  <a16:creationId xmlns:a16="http://schemas.microsoft.com/office/drawing/2014/main" id="{C77D61C1-1168-4BBB-9A77-269F28ED059E}"/>
                </a:ext>
              </a:extLst>
            </p:cNvPr>
            <p:cNvSpPr/>
            <p:nvPr/>
          </p:nvSpPr>
          <p:spPr>
            <a:xfrm>
              <a:off x="-574424" y="7122896"/>
              <a:ext cx="9227703" cy="5207319"/>
            </a:xfrm>
            <a:prstGeom prst="roundRect">
              <a:avLst>
                <a:gd name="adj" fmla="val 4120"/>
              </a:avLst>
            </a:prstGeom>
            <a:solidFill>
              <a:schemeClr val="accent1">
                <a:lumMod val="20000"/>
                <a:lumOff val="80000"/>
              </a:schemeClr>
            </a:solidFill>
            <a:ln w="3175">
              <a:solidFill>
                <a:schemeClr val="accent1">
                  <a:lumMod val="60000"/>
                  <a:lumOff val="40000"/>
                </a:schemeClr>
              </a:solid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000" b="1" dirty="0">
                  <a:solidFill>
                    <a:schemeClr val="tx2">
                      <a:lumMod val="50000"/>
                    </a:schemeClr>
                  </a:solidFill>
                  <a:latin typeface="Arial" panose="020B0604020202020204" pitchFamily="34" charset="0"/>
                  <a:cs typeface="Arial" panose="020B0604020202020204" pitchFamily="34" charset="0"/>
                </a:rPr>
                <a:t>Discussion</a:t>
              </a:r>
              <a:endParaRPr lang="en-US" sz="1000" b="1" i="1" u="sng" dirty="0">
                <a:solidFill>
                  <a:schemeClr val="tx2">
                    <a:lumMod val="50000"/>
                  </a:schemeClr>
                </a:solidFill>
                <a:latin typeface="Arial" panose="020B0604020202020204" pitchFamily="34" charset="0"/>
                <a:cs typeface="Arial" panose="020B0604020202020204" pitchFamily="34" charset="0"/>
              </a:endParaRPr>
            </a:p>
            <a:p>
              <a:endParaRPr lang="en-US" b="1" i="1" u="sng" dirty="0">
                <a:solidFill>
                  <a:schemeClr val="tx2">
                    <a:lumMod val="50000"/>
                  </a:schemeClr>
                </a:solidFill>
                <a:latin typeface="Arial" panose="020B0604020202020204" pitchFamily="34" charset="0"/>
                <a:cs typeface="Arial" panose="020B0604020202020204" pitchFamily="34" charset="0"/>
              </a:endParaRPr>
            </a:p>
            <a:p>
              <a:endParaRPr lang="en-US" b="1" i="1" u="sng" dirty="0">
                <a:solidFill>
                  <a:schemeClr val="tx2">
                    <a:lumMod val="50000"/>
                  </a:schemeClr>
                </a:solidFill>
                <a:latin typeface="Arial" panose="020B0604020202020204" pitchFamily="34" charset="0"/>
                <a:cs typeface="Arial" panose="020B0604020202020204" pitchFamily="34" charset="0"/>
              </a:endParaRPr>
            </a:p>
          </p:txBody>
        </p:sp>
        <p:sp>
          <p:nvSpPr>
            <p:cNvPr id="1056" name="TextBox 1055">
              <a:extLst>
                <a:ext uri="{FF2B5EF4-FFF2-40B4-BE49-F238E27FC236}">
                  <a16:creationId xmlns:a16="http://schemas.microsoft.com/office/drawing/2014/main" id="{38084266-5B77-42AB-AD1D-EC9B783EA34D}"/>
                </a:ext>
              </a:extLst>
            </p:cNvPr>
            <p:cNvSpPr txBox="1"/>
            <p:nvPr/>
          </p:nvSpPr>
          <p:spPr>
            <a:xfrm>
              <a:off x="-444480" y="7497263"/>
              <a:ext cx="8940672" cy="4526428"/>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Microlearning delivers short bursts of content for learners to learn at their convenience. The benefits of microlearning includes quick delivery, flexibility for the learners, and reduction in cognitive overload. The Segmentation principle can be applied by breaking down larger topics into smaller, bite-sized pieces of information that can be easily consumed and retained for a microlearning. Personalization can be used to create microlearning content that is tailored to the learner, allowing for a more engaging experience. The use of Multimedia principle can enhance any microlearning by creating a deeper connection to the content using visuals and audio.  Finally, the Coherence Principle can be beneficial in microlearning by removing any extraneous information that may be overwhelming to the learner.</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Currently, the Educating the Educator Series is being expanded. There are currently 5 microlearning, with 8 more in development. Topics range from Andragogy, learning objectives, instructional strategies, feedback, and evaluation. Upcoming topics include conflict management, feedback models, effective communication, performance expectation, professionalism and diversity, equity, and inclusion (DEI) topics.</a:t>
              </a:r>
            </a:p>
          </p:txBody>
        </p:sp>
      </p:grpSp>
      <p:sp>
        <p:nvSpPr>
          <p:cNvPr id="126" name="Rectangle 125">
            <a:extLst>
              <a:ext uri="{FF2B5EF4-FFF2-40B4-BE49-F238E27FC236}">
                <a16:creationId xmlns:a16="http://schemas.microsoft.com/office/drawing/2014/main" id="{225A7DDC-3565-4410-97D1-5A877CA32EF5}"/>
              </a:ext>
            </a:extLst>
          </p:cNvPr>
          <p:cNvSpPr/>
          <p:nvPr/>
        </p:nvSpPr>
        <p:spPr>
          <a:xfrm>
            <a:off x="14825189" y="13382959"/>
            <a:ext cx="5897462" cy="2970044"/>
          </a:xfrm>
          <a:prstGeom prst="rect">
            <a:avLst/>
          </a:prstGeom>
        </p:spPr>
        <p:txBody>
          <a:bodyPr wrap="square">
            <a:spAutoFit/>
          </a:bodyPr>
          <a:lstStyle/>
          <a:p>
            <a:r>
              <a:rPr lang="en-US" sz="1700" b="1" u="sng" dirty="0">
                <a:latin typeface="Arial" panose="020B0604020202020204" pitchFamily="34" charset="0"/>
                <a:cs typeface="Arial" panose="020B0604020202020204" pitchFamily="34" charset="0"/>
              </a:rPr>
              <a:t>Segmentation Principle</a:t>
            </a:r>
            <a:r>
              <a:rPr lang="en-US" sz="1700" dirty="0">
                <a:latin typeface="Arial" panose="020B0604020202020204" pitchFamily="34" charset="0"/>
                <a:cs typeface="Arial" panose="020B0604020202020204" pitchFamily="34" charset="0"/>
              </a:rPr>
              <a:t>: Breaking down complex ideas into smaller, more manageable pieces can aid in learning and retention. This principle helps learners to engage with the material in a way that does not overload the learner. This principle helps to improve the learners understanding and retention. Additionally, segmenting learning materials can help learners to better organize and categorize the information, making it easier to retain. However, care must be taken to ensure that the segments are not too short or too disconnected, as this can lead to a lack of coherence and understanding. </a:t>
            </a:r>
            <a:endParaRPr lang="en-US" sz="1700" dirty="0">
              <a:solidFill>
                <a:schemeClr val="tx2">
                  <a:lumMod val="50000"/>
                </a:schemeClr>
              </a:solidFill>
              <a:latin typeface="Arial" panose="020B0604020202020204" pitchFamily="34" charset="0"/>
              <a:cs typeface="Arial" panose="020B0604020202020204" pitchFamily="34" charset="0"/>
            </a:endParaRPr>
          </a:p>
        </p:txBody>
      </p:sp>
      <p:sp>
        <p:nvSpPr>
          <p:cNvPr id="127" name="Rectangle 126">
            <a:extLst>
              <a:ext uri="{FF2B5EF4-FFF2-40B4-BE49-F238E27FC236}">
                <a16:creationId xmlns:a16="http://schemas.microsoft.com/office/drawing/2014/main" id="{E3ADB906-FEA0-48A4-BDC5-81D17E76DE7F}"/>
              </a:ext>
            </a:extLst>
          </p:cNvPr>
          <p:cNvSpPr/>
          <p:nvPr/>
        </p:nvSpPr>
        <p:spPr>
          <a:xfrm>
            <a:off x="21326915" y="13355523"/>
            <a:ext cx="5301912" cy="3231654"/>
          </a:xfrm>
          <a:prstGeom prst="rect">
            <a:avLst/>
          </a:prstGeom>
        </p:spPr>
        <p:txBody>
          <a:bodyPr wrap="square">
            <a:spAutoFit/>
          </a:bodyPr>
          <a:lstStyle/>
          <a:p>
            <a:r>
              <a:rPr lang="en-US" sz="1700" b="1" u="sng" dirty="0">
                <a:latin typeface="Arial" panose="020B0604020202020204" pitchFamily="34" charset="0"/>
                <a:cs typeface="Arial" panose="020B0604020202020204" pitchFamily="34" charset="0"/>
              </a:rPr>
              <a:t>Personalization Principle: </a:t>
            </a:r>
            <a:r>
              <a:rPr lang="en-US" sz="1700" dirty="0">
                <a:latin typeface="Arial" panose="020B0604020202020204" pitchFamily="34" charset="0"/>
                <a:cs typeface="Arial" panose="020B0604020202020204" pitchFamily="34" charset="0"/>
              </a:rPr>
              <a:t>Learners are more engaged and motivated when the learning experience is tailored to their interests and needs. This can be achieved by using conversational language, addressing the learner directly, and using examples that are relevant to the learner. This principle helps learners to feel more invested in the material, which can lead to increased motivation and engagement. Be careful when using this principle, while the goal is to use informal language, don’t make it so informal that the learner is distracted, or the material is undermined. </a:t>
            </a:r>
            <a:endParaRPr lang="en-US" sz="1700" dirty="0">
              <a:solidFill>
                <a:schemeClr val="tx2">
                  <a:lumMod val="50000"/>
                </a:schemeClr>
              </a:solidFill>
              <a:latin typeface="Arial" panose="020B0604020202020204" pitchFamily="34" charset="0"/>
              <a:cs typeface="Arial" panose="020B0604020202020204" pitchFamily="34" charset="0"/>
            </a:endParaRPr>
          </a:p>
        </p:txBody>
      </p:sp>
      <p:cxnSp>
        <p:nvCxnSpPr>
          <p:cNvPr id="1071" name="Straight Connector 1070">
            <a:extLst>
              <a:ext uri="{FF2B5EF4-FFF2-40B4-BE49-F238E27FC236}">
                <a16:creationId xmlns:a16="http://schemas.microsoft.com/office/drawing/2014/main" id="{0FFCCC96-A3FC-4F13-A946-46848A498C63}"/>
              </a:ext>
            </a:extLst>
          </p:cNvPr>
          <p:cNvCxnSpPr>
            <a:cxnSpLocks/>
          </p:cNvCxnSpPr>
          <p:nvPr/>
        </p:nvCxnSpPr>
        <p:spPr>
          <a:xfrm flipH="1">
            <a:off x="14415902" y="13161689"/>
            <a:ext cx="10024" cy="3126122"/>
          </a:xfrm>
          <a:prstGeom prst="line">
            <a:avLst/>
          </a:prstGeom>
          <a:ln w="57150"/>
        </p:spPr>
        <p:style>
          <a:lnRef idx="1">
            <a:schemeClr val="dk1"/>
          </a:lnRef>
          <a:fillRef idx="0">
            <a:schemeClr val="dk1"/>
          </a:fillRef>
          <a:effectRef idx="0">
            <a:schemeClr val="dk1"/>
          </a:effectRef>
          <a:fontRef idx="minor">
            <a:schemeClr val="tx1"/>
          </a:fontRef>
        </p:style>
      </p:cxnSp>
      <p:cxnSp>
        <p:nvCxnSpPr>
          <p:cNvPr id="134" name="Straight Connector 133">
            <a:extLst>
              <a:ext uri="{FF2B5EF4-FFF2-40B4-BE49-F238E27FC236}">
                <a16:creationId xmlns:a16="http://schemas.microsoft.com/office/drawing/2014/main" id="{BF381CCF-388C-49EC-8445-9DE59AADE015}"/>
              </a:ext>
            </a:extLst>
          </p:cNvPr>
          <p:cNvCxnSpPr>
            <a:cxnSpLocks/>
          </p:cNvCxnSpPr>
          <p:nvPr/>
        </p:nvCxnSpPr>
        <p:spPr>
          <a:xfrm flipH="1">
            <a:off x="20969237" y="13171108"/>
            <a:ext cx="10024" cy="3126122"/>
          </a:xfrm>
          <a:prstGeom prst="line">
            <a:avLst/>
          </a:prstGeom>
          <a:ln w="57150"/>
        </p:spPr>
        <p:style>
          <a:lnRef idx="1">
            <a:schemeClr val="dk1"/>
          </a:lnRef>
          <a:fillRef idx="0">
            <a:schemeClr val="dk1"/>
          </a:fillRef>
          <a:effectRef idx="0">
            <a:schemeClr val="dk1"/>
          </a:effectRef>
          <a:fontRef idx="minor">
            <a:schemeClr val="tx1"/>
          </a:fontRef>
        </p:style>
      </p:cxnSp>
      <p:sp>
        <p:nvSpPr>
          <p:cNvPr id="1074" name="Rectangle 1073">
            <a:extLst>
              <a:ext uri="{FF2B5EF4-FFF2-40B4-BE49-F238E27FC236}">
                <a16:creationId xmlns:a16="http://schemas.microsoft.com/office/drawing/2014/main" id="{B1F7649A-6BD0-41D6-9C81-29E00461A54A}"/>
              </a:ext>
            </a:extLst>
          </p:cNvPr>
          <p:cNvSpPr/>
          <p:nvPr/>
        </p:nvSpPr>
        <p:spPr>
          <a:xfrm>
            <a:off x="8569342" y="16713073"/>
            <a:ext cx="17496165" cy="1138773"/>
          </a:xfrm>
          <a:prstGeom prst="rect">
            <a:avLst/>
          </a:prstGeom>
        </p:spPr>
        <p:txBody>
          <a:bodyPr wrap="square">
            <a:spAutoFit/>
          </a:bodyPr>
          <a:lstStyle/>
          <a:p>
            <a:r>
              <a:rPr lang="en-US" sz="1700" b="1" u="sng" dirty="0">
                <a:solidFill>
                  <a:srgbClr val="242424"/>
                </a:solidFill>
                <a:latin typeface="Arial" panose="020B0604020202020204" pitchFamily="34" charset="0"/>
                <a:cs typeface="Arial" panose="020B0604020202020204" pitchFamily="34" charset="0"/>
              </a:rPr>
              <a:t>Multimedia Principle: </a:t>
            </a:r>
            <a:r>
              <a:rPr lang="en-US" sz="1700" dirty="0">
                <a:solidFill>
                  <a:srgbClr val="242424"/>
                </a:solidFill>
                <a:latin typeface="Arial" panose="020B0604020202020204" pitchFamily="34" charset="0"/>
                <a:cs typeface="Arial" panose="020B0604020202020204" pitchFamily="34" charset="0"/>
              </a:rPr>
              <a:t>The use of visuals and audio in learning materials can enhance understanding and retention. This principle recognizes that learners have different learning styles and preferences, and that incorporating multiple modalities can help to engage a wider range of learners. Additionally, the use of multimedia can help to create a more immersive and engaging learning experience. Learners are more engaged in meaningful learning when they can make mental connections between words and pictures. Be mindful when using the multimedia principle that too much or irrelevant material can lead to sensory overload and distraction.</a:t>
            </a:r>
            <a:endParaRPr lang="en-US" sz="1700" dirty="0">
              <a:latin typeface="Arial" panose="020B0604020202020204" pitchFamily="34" charset="0"/>
              <a:cs typeface="Arial" panose="020B0604020202020204" pitchFamily="34" charset="0"/>
            </a:endParaRPr>
          </a:p>
        </p:txBody>
      </p:sp>
      <p:sp>
        <p:nvSpPr>
          <p:cNvPr id="136" name="Rectangle 135">
            <a:extLst>
              <a:ext uri="{FF2B5EF4-FFF2-40B4-BE49-F238E27FC236}">
                <a16:creationId xmlns:a16="http://schemas.microsoft.com/office/drawing/2014/main" id="{50C4139C-4187-4A66-8293-49914B017457}"/>
              </a:ext>
            </a:extLst>
          </p:cNvPr>
          <p:cNvSpPr/>
          <p:nvPr/>
        </p:nvSpPr>
        <p:spPr>
          <a:xfrm>
            <a:off x="9578503" y="12914436"/>
            <a:ext cx="3402321" cy="400110"/>
          </a:xfrm>
          <a:prstGeom prst="rect">
            <a:avLst/>
          </a:prstGeom>
        </p:spPr>
        <p:txBody>
          <a:bodyPr wrap="square">
            <a:spAutoFit/>
          </a:bodyPr>
          <a:lstStyle/>
          <a:p>
            <a:r>
              <a:rPr lang="en-US" sz="2000" b="1" dirty="0"/>
              <a:t>Reduce Extraneous Processing </a:t>
            </a:r>
            <a:endParaRPr lang="en-US" sz="2000" dirty="0">
              <a:solidFill>
                <a:schemeClr val="tx2">
                  <a:lumMod val="50000"/>
                </a:schemeClr>
              </a:solidFill>
              <a:latin typeface="Arial" panose="020B0604020202020204" pitchFamily="34" charset="0"/>
              <a:cs typeface="Arial" panose="020B0604020202020204" pitchFamily="34" charset="0"/>
            </a:endParaRPr>
          </a:p>
        </p:txBody>
      </p:sp>
      <p:sp>
        <p:nvSpPr>
          <p:cNvPr id="137" name="Rectangle 136">
            <a:extLst>
              <a:ext uri="{FF2B5EF4-FFF2-40B4-BE49-F238E27FC236}">
                <a16:creationId xmlns:a16="http://schemas.microsoft.com/office/drawing/2014/main" id="{6885734C-78E1-49DE-BAC8-CEE4397DE53B}"/>
              </a:ext>
            </a:extLst>
          </p:cNvPr>
          <p:cNvSpPr/>
          <p:nvPr/>
        </p:nvSpPr>
        <p:spPr>
          <a:xfrm>
            <a:off x="16133141" y="12957996"/>
            <a:ext cx="3402321" cy="400110"/>
          </a:xfrm>
          <a:prstGeom prst="rect">
            <a:avLst/>
          </a:prstGeom>
        </p:spPr>
        <p:txBody>
          <a:bodyPr wrap="square">
            <a:spAutoFit/>
          </a:bodyPr>
          <a:lstStyle/>
          <a:p>
            <a:r>
              <a:rPr lang="en-US" sz="2000" b="1" dirty="0"/>
              <a:t>Manage Essential Processing </a:t>
            </a:r>
            <a:endParaRPr lang="en-US" sz="2000" dirty="0">
              <a:solidFill>
                <a:schemeClr val="tx2">
                  <a:lumMod val="50000"/>
                </a:schemeClr>
              </a:solidFill>
              <a:latin typeface="Arial" panose="020B0604020202020204" pitchFamily="34" charset="0"/>
              <a:cs typeface="Arial" panose="020B0604020202020204" pitchFamily="34" charset="0"/>
            </a:endParaRPr>
          </a:p>
        </p:txBody>
      </p:sp>
      <p:sp>
        <p:nvSpPr>
          <p:cNvPr id="138" name="Rectangle 137">
            <a:extLst>
              <a:ext uri="{FF2B5EF4-FFF2-40B4-BE49-F238E27FC236}">
                <a16:creationId xmlns:a16="http://schemas.microsoft.com/office/drawing/2014/main" id="{9CD08856-8361-4D79-B315-A71C0DE580F5}"/>
              </a:ext>
            </a:extLst>
          </p:cNvPr>
          <p:cNvSpPr/>
          <p:nvPr/>
        </p:nvSpPr>
        <p:spPr>
          <a:xfrm>
            <a:off x="22080353" y="12942837"/>
            <a:ext cx="3795035" cy="400110"/>
          </a:xfrm>
          <a:prstGeom prst="rect">
            <a:avLst/>
          </a:prstGeom>
        </p:spPr>
        <p:txBody>
          <a:bodyPr wrap="square">
            <a:spAutoFit/>
          </a:bodyPr>
          <a:lstStyle/>
          <a:p>
            <a:r>
              <a:rPr lang="en-US" sz="2000" b="1" dirty="0"/>
              <a:t>Maximize Generative  Processing </a:t>
            </a:r>
            <a:endParaRPr lang="en-US" sz="2000" dirty="0">
              <a:solidFill>
                <a:schemeClr val="tx2">
                  <a:lumMod val="50000"/>
                </a:schemeClr>
              </a:solidFill>
              <a:latin typeface="Arial" panose="020B0604020202020204" pitchFamily="34" charset="0"/>
              <a:cs typeface="Arial" panose="020B0604020202020204" pitchFamily="34" charset="0"/>
            </a:endParaRPr>
          </a:p>
        </p:txBody>
      </p:sp>
      <p:pic>
        <p:nvPicPr>
          <p:cNvPr id="88" name="Audio 87">
            <a:hlinkClick r:id="" action="ppaction://media"/>
            <a:extLst>
              <a:ext uri="{FF2B5EF4-FFF2-40B4-BE49-F238E27FC236}">
                <a16:creationId xmlns:a16="http://schemas.microsoft.com/office/drawing/2014/main" id="{E4D84EFF-6F54-4839-BD49-482B592EA3E3}"/>
              </a:ext>
            </a:extLst>
          </p:cNvPr>
          <p:cNvPicPr>
            <a:picLocks noChangeAspect="1"/>
          </p:cNvPicPr>
          <p:nvPr>
            <a:audioFile r:link="rId3"/>
            <p:extLst>
              <p:ext uri="{DAA4B4D4-6D71-4841-9C94-3DE7FCFB9230}">
                <p14:media xmlns:p14="http://schemas.microsoft.com/office/powerpoint/2010/main" r:embed="rId2"/>
              </p:ext>
            </p:extLst>
          </p:nvPr>
        </p:nvPicPr>
        <p:blipFill>
          <a:blip r:embed="rId18"/>
          <a:stretch>
            <a:fillRect/>
          </a:stretch>
        </p:blipFill>
        <p:spPr>
          <a:xfrm>
            <a:off x="32359600" y="21386800"/>
            <a:ext cx="406400" cy="406400"/>
          </a:xfrm>
          <a:prstGeom prst="rect">
            <a:avLst/>
          </a:prstGeom>
        </p:spPr>
      </p:pic>
    </p:spTree>
    <p:custDataLst>
      <p:tags r:id="rId1"/>
    </p:custDataLst>
    <p:extLst>
      <p:ext uri="{BB962C8B-B14F-4D97-AF65-F5344CB8AC3E}">
        <p14:creationId xmlns:p14="http://schemas.microsoft.com/office/powerpoint/2010/main" val="2945927640"/>
      </p:ext>
    </p:extLst>
  </p:cSld>
  <p:clrMapOvr>
    <a:masterClrMapping/>
  </p:clrMapOvr>
  <mc:AlternateContent xmlns:mc="http://schemas.openxmlformats.org/markup-compatibility/2006" xmlns:p14="http://schemas.microsoft.com/office/powerpoint/2010/main">
    <mc:Choice Requires="p14">
      <p:transition spd="slow" p14:dur="2000" advTm="171345"/>
    </mc:Choice>
    <mc:Fallback xmlns="">
      <p:transition spd="slow" advTm="1713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8"/>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SLIDE_COUNT" val="1"/>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1791</TotalTime>
  <Words>1758</Words>
  <Application>Microsoft Office PowerPoint</Application>
  <PresentationFormat>Custom</PresentationFormat>
  <Paragraphs>77</Paragraphs>
  <Slides>1</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Arial Black</vt:lpstr>
      <vt:lpstr>Calibri</vt:lpstr>
      <vt:lpstr>Calibri Light</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Berrios,Jasmin</dc:creator>
  <cp:lastModifiedBy>Agbor,Amaka U</cp:lastModifiedBy>
  <cp:revision>51</cp:revision>
  <dcterms:created xsi:type="dcterms:W3CDTF">2023-03-20T15:04:29Z</dcterms:created>
  <dcterms:modified xsi:type="dcterms:W3CDTF">2023-03-22T15:12:22Z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36D15C37-58F5-4BB6-80A5-7E0AF7BAAF0D</vt:lpwstr>
  </property>
  <property fmtid="{D5CDD505-2E9C-101B-9397-08002B2CF9AE}" pid="3" name="ArticulatePath">
    <vt:lpwstr>Presentation1</vt:lpwstr>
  </property>
</Properties>
</file>