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6"/>
  </p:notesMasterIdLst>
  <p:sldIdLst>
    <p:sldId id="256" r:id="rId5"/>
  </p:sldIdLst>
  <p:sldSz cx="29260800" cy="219456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">
          <p15:clr>
            <a:srgbClr val="A4A3A4"/>
          </p15:clr>
        </p15:guide>
        <p15:guide id="2" pos="4313">
          <p15:clr>
            <a:srgbClr val="A4A3A4"/>
          </p15:clr>
        </p15:guide>
        <p15:guide id="3" pos="4773">
          <p15:clr>
            <a:srgbClr val="A4A3A4"/>
          </p15:clr>
        </p15:guide>
        <p15:guide id="4" pos="5239">
          <p15:clr>
            <a:srgbClr val="A4A3A4"/>
          </p15:clr>
        </p15:guide>
        <p15:guide id="5" pos="13197">
          <p15:clr>
            <a:srgbClr val="A4A3A4"/>
          </p15:clr>
        </p15:guide>
        <p15:guide id="6" pos="17922">
          <p15:clr>
            <a:srgbClr val="A4A3A4"/>
          </p15:clr>
        </p15:guide>
        <p15:guide id="7" pos="9661">
          <p15:clr>
            <a:srgbClr val="A4A3A4"/>
          </p15:clr>
        </p15:guide>
        <p15:guide id="8" pos="795">
          <p15:clr>
            <a:srgbClr val="A4A3A4"/>
          </p15:clr>
        </p15:guide>
        <p15:guide id="9" pos="141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7EC9"/>
    <a:srgbClr val="1E5195"/>
    <a:srgbClr val="E3D3AE"/>
    <a:srgbClr val="C5B38C"/>
    <a:srgbClr val="856334"/>
    <a:srgbClr val="4D731F"/>
    <a:srgbClr val="635D99"/>
    <a:srgbClr val="D77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39B2DB-FA14-4FF1-B744-6B06CF1EF189}" v="357" dt="2022-10-24T21:40:05.2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4" d="100"/>
          <a:sy n="34" d="100"/>
        </p:scale>
        <p:origin x="1722" y="114"/>
      </p:cViewPr>
      <p:guideLst>
        <p:guide orient="horz" pos="309"/>
        <p:guide pos="4313"/>
        <p:guide pos="4773"/>
        <p:guide pos="5239"/>
        <p:guide pos="13197"/>
        <p:guide pos="17922"/>
        <p:guide pos="9661"/>
        <p:guide pos="795"/>
        <p:guide pos="141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A46EC3A-8D71-4015-B178-EF117E350D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E1885A-A7A3-4550-8236-4AD4757E983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BA554E4-B2B6-418B-A745-F8F400453EB4}" type="datetimeFigureOut">
              <a:rPr lang="en-US" altLang="en-US"/>
              <a:pPr>
                <a:defRPr/>
              </a:pPr>
              <a:t>3/22/2023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C57A994-FE6E-4FAB-B6AA-5500EABC50C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AD0C5CA-37F1-4037-A03B-77144F0F18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E892A-E5E1-45E1-9AEF-6EB163ED8F5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FCDF2-C439-48E5-B13D-74ACFF2C30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250A200-EF68-41D9-86EE-1E8144341A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3925" y="6816725"/>
            <a:ext cx="24872950" cy="4705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9438" y="12436475"/>
            <a:ext cx="20481925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E77987-057F-4090-AE41-A849F4AC7B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E9FFFE5-E3A2-4D84-8003-E8A8901A3B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CBF144F-6ABC-4966-A206-1FFC69D18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27D81-5AA6-4EF5-9643-ACE76AE512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74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3774205-66BE-4BAB-8312-D31D44F07D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20005A-A671-46DA-8534-E1EBF31020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7A3DF7D-C8A2-4446-8732-3242ECFB82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D8ADE-8AE2-49E1-B260-2BA3D925C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16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48638" y="1951038"/>
            <a:ext cx="6216650" cy="1755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3" y="1951038"/>
            <a:ext cx="18500725" cy="1755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85C87DA-8604-46C6-88E1-92AAC5026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CFEB1B-B782-4805-8A61-EE1EB8987C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4B17E5-C70B-4744-8F62-EDFB56AF46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D3ACD-A975-450D-A574-377211D9E2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072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3EEF24-DEC3-4047-B6F1-C78B0DD5AB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9F32D43-54E3-462D-8050-513E71B1B8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E84E2E-804D-46AC-B6EA-7559E8F8A6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60F1B-3AC8-4C0C-A33B-F6243C2465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38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0" y="14101763"/>
            <a:ext cx="24871363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1400" y="9301163"/>
            <a:ext cx="24871363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100E36-ABBD-464D-92C3-41B1783426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69E209-32A0-4202-ABF4-E8D2F2138B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597413-54E5-44F0-92C1-7E2860E565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2281-946B-48A2-A914-06E29673CA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001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3" y="6338888"/>
            <a:ext cx="12358687" cy="13168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06600" y="6338888"/>
            <a:ext cx="12358688" cy="13168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1EE08F-F61B-40DA-BCDC-9C865429A7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23A295-9F41-4355-B345-6DA9E4F71A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64E0F4-5733-4B5B-825B-CF8B1FB08F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012B8-3FA9-4716-87E8-A365DA42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6702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675" y="879475"/>
            <a:ext cx="2633345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675" y="4911725"/>
            <a:ext cx="1292860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675" y="6959600"/>
            <a:ext cx="1292860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863763" y="4911725"/>
            <a:ext cx="12933362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863763" y="6959600"/>
            <a:ext cx="12933362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24B4781-C1CB-4808-B04C-43EBC90582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ABE681-6C28-47DD-BB7A-775516B5F2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AFD771F-E5CE-464D-9DA2-CA0FC84BAD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97584-5A90-426B-8BAE-548122CF03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695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6AE1E54-50A2-49A0-8535-781A174239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A5BFD2F-6104-41C2-B86D-789E482709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555A894-4DE3-45A6-8E10-D877145F22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4C82F-548A-4BE6-A24D-108F5D8754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4318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3EB2E79-31EE-4872-9E63-BAECD50A2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FE7580C-A09D-4016-87B0-DED5960484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EC2B871-71CA-4FBB-9563-F32AD8EBA6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E6F6-E533-4110-BF90-DDD7322D69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80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675" y="873125"/>
            <a:ext cx="962660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9525" y="873125"/>
            <a:ext cx="163576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675" y="4592638"/>
            <a:ext cx="962660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FB8B81-FABA-4EE5-8DEE-0CE62F708E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A68E0E-5E36-40A2-AD93-752F5F695F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67013F-7FAF-49C4-8A6E-36F99B4634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E3918-C30E-4F3F-AFF7-093F415D06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745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5638" y="15362238"/>
            <a:ext cx="17556162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35638" y="1960563"/>
            <a:ext cx="17556162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35638" y="17175163"/>
            <a:ext cx="17556162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245800-A46F-4B6D-873D-CFA8D889FB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BAF266-6B5B-41DC-A589-28A62F4C63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EB6B26-A049-4CE5-B539-D6F2E6704A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2A1A2-EEEB-41C1-8F32-264FA20846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188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F1B0F22-4CE9-4F7A-A134-B2E3A32B8C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951038"/>
            <a:ext cx="248697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2579" tIns="146289" rIns="292579" bIns="146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BFCDDA9-F835-4978-8549-AAFC5647BA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6338888"/>
            <a:ext cx="24869775" cy="131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2579" tIns="146289" rIns="292579" bIns="146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E4956ED-0B6E-4A3F-B2F1-2D3A2F88357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19994563"/>
            <a:ext cx="6096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2579" tIns="146289" rIns="292579" bIns="1462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45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4BA2C48-0BE3-4756-8706-057AEA6BDC3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96488" y="19994563"/>
            <a:ext cx="92678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2579" tIns="146289" rIns="292579" bIns="146289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45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5D06B24-9495-4733-9A09-D743C5493C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969288" y="19994563"/>
            <a:ext cx="6096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2579" tIns="146289" rIns="292579" bIns="1462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4500" smtClean="0"/>
            </a:lvl1pPr>
          </a:lstStyle>
          <a:p>
            <a:pPr>
              <a:defRPr/>
            </a:pPr>
            <a:fld id="{5B62DB1D-5856-4F9F-BC79-73900AFB7B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25763" rtl="0" eaLnBrk="0" fontAlgn="base" hangingPunct="0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25763" rtl="0" eaLnBrk="0" fontAlgn="base" hangingPunct="0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defTabSz="2925763" rtl="0" eaLnBrk="0" fontAlgn="base" hangingPunct="0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defTabSz="2925763" rtl="0" eaLnBrk="0" fontAlgn="base" hangingPunct="0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defTabSz="2925763" rtl="0" eaLnBrk="0" fontAlgn="base" hangingPunct="0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defTabSz="2925763" rtl="0" fontAlgn="base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defTabSz="2925763" rtl="0" fontAlgn="base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defTabSz="2925763" rtl="0" fontAlgn="base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defTabSz="2925763" rtl="0" fontAlgn="base">
        <a:spcBef>
          <a:spcPct val="0"/>
        </a:spcBef>
        <a:spcAft>
          <a:spcPct val="0"/>
        </a:spcAft>
        <a:defRPr sz="141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1096963" indent="-1096963" algn="l" defTabSz="2925763" rtl="0" eaLnBrk="0" fontAlgn="base" hangingPunct="0">
        <a:spcBef>
          <a:spcPct val="20000"/>
        </a:spcBef>
        <a:spcAft>
          <a:spcPct val="0"/>
        </a:spcAft>
        <a:buChar char="•"/>
        <a:defRPr sz="10300">
          <a:solidFill>
            <a:schemeClr val="tx1"/>
          </a:solidFill>
          <a:latin typeface="+mn-lt"/>
          <a:ea typeface="+mn-ea"/>
          <a:cs typeface="+mn-cs"/>
        </a:defRPr>
      </a:lvl1pPr>
      <a:lvl2pPr marL="2376488" indent="-914400" algn="l" defTabSz="2925763" rtl="0" eaLnBrk="0" fontAlgn="base" hangingPunct="0">
        <a:spcBef>
          <a:spcPct val="20000"/>
        </a:spcBef>
        <a:spcAft>
          <a:spcPct val="0"/>
        </a:spcAft>
        <a:buChar char="–"/>
        <a:defRPr sz="8900">
          <a:solidFill>
            <a:schemeClr val="tx1"/>
          </a:solidFill>
          <a:latin typeface="+mn-lt"/>
          <a:ea typeface="+mn-ea"/>
        </a:defRPr>
      </a:lvl2pPr>
      <a:lvl3pPr marL="3657600" indent="-731838" algn="l" defTabSz="2925763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  <a:ea typeface="ＭＳ Ｐゴシック" charset="0"/>
          <a:cs typeface="Geneva" charset="-128"/>
        </a:defRPr>
      </a:lvl3pPr>
      <a:lvl4pPr marL="5119688" indent="-731838" algn="l" defTabSz="2925763" rtl="0" eaLnBrk="0" fontAlgn="base" hangingPunct="0">
        <a:spcBef>
          <a:spcPct val="20000"/>
        </a:spcBef>
        <a:spcAft>
          <a:spcPct val="0"/>
        </a:spcAft>
        <a:buChar char="–"/>
        <a:defRPr sz="6400">
          <a:solidFill>
            <a:schemeClr val="tx1"/>
          </a:solidFill>
          <a:latin typeface="+mn-lt"/>
          <a:ea typeface="Geneva" charset="-128"/>
          <a:cs typeface="Geneva" charset="0"/>
        </a:defRPr>
      </a:lvl4pPr>
      <a:lvl5pPr marL="6583363" indent="-731838" algn="l" defTabSz="2925763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7040563" indent="-731838" algn="l" defTabSz="292576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  <a:ea typeface="+mn-ea"/>
        </a:defRPr>
      </a:lvl6pPr>
      <a:lvl7pPr marL="7497763" indent="-731838" algn="l" defTabSz="292576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  <a:ea typeface="+mn-ea"/>
        </a:defRPr>
      </a:lvl7pPr>
      <a:lvl8pPr marL="7954963" indent="-731838" algn="l" defTabSz="292576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  <a:ea typeface="+mn-ea"/>
        </a:defRPr>
      </a:lvl8pPr>
      <a:lvl9pPr marL="8412163" indent="-731838" algn="l" defTabSz="2925763" rtl="0" fontAlgn="base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3">
            <a:extLst>
              <a:ext uri="{FF2B5EF4-FFF2-40B4-BE49-F238E27FC236}">
                <a16:creationId xmlns:a16="http://schemas.microsoft.com/office/drawing/2014/main" id="{71EA7D4D-26A6-4FDE-AE0C-C42B11A1E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3579813"/>
            <a:ext cx="6588125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8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7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400">
                <a:solidFill>
                  <a:schemeClr val="tx1"/>
                </a:solidFill>
                <a:latin typeface="Arial" panose="020B060402020202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000" dirty="0">
                <a:solidFill>
                  <a:srgbClr val="407EC9"/>
                </a:solidFill>
                <a:latin typeface="Arial Black" panose="020B0A04020102020204" pitchFamily="34" charset="0"/>
              </a:rPr>
              <a:t>Medical Misinformation about Cancer Care Harms Patients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/>
              <a:t>Misinformation about cancer care causes: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delays or not seeking medical treatment for curable conditions;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Economic harm such as spending and travel on ineffective or harmful treatments;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harmful action such as potentially toxic effects of the suggested test/treatment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harmful medical interaction with standard curative treatments.</a:t>
            </a:r>
          </a:p>
          <a:p>
            <a:pPr>
              <a:spcBef>
                <a:spcPct val="0"/>
              </a:spcBef>
            </a:pPr>
            <a:r>
              <a:rPr lang="en-US" altLang="en-US" sz="2400" dirty="0"/>
              <a:t>cancer patients who chose unproven treatments administered by non-medical personnel (i.e., alternative medicine) over conventional cancer treatment increased their mortality risk by 2.5 times. (Johnson et al. 2021) </a:t>
            </a:r>
          </a:p>
        </p:txBody>
      </p:sp>
      <p:sp>
        <p:nvSpPr>
          <p:cNvPr id="3075" name="Text Box 109">
            <a:extLst>
              <a:ext uri="{FF2B5EF4-FFF2-40B4-BE49-F238E27FC236}">
                <a16:creationId xmlns:a16="http://schemas.microsoft.com/office/drawing/2014/main" id="{A59D2DC4-703D-4410-9F75-551EB633D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21775" y="3579813"/>
            <a:ext cx="7316788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8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7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400">
                <a:solidFill>
                  <a:schemeClr val="tx1"/>
                </a:solidFill>
                <a:latin typeface="Arial" panose="020B060402020202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/>
              <a:t>On average, how much time does it take to adequately address medical misinformation that is moderately to strongly endorsed by a patient/patient's family?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/>
              <a:t>2/3 took 30min or less. 1/3 took 2 or more consultations.</a:t>
            </a:r>
          </a:p>
        </p:txBody>
      </p:sp>
      <p:sp>
        <p:nvSpPr>
          <p:cNvPr id="3076" name="Line 120">
            <a:extLst>
              <a:ext uri="{FF2B5EF4-FFF2-40B4-BE49-F238E27FC236}">
                <a16:creationId xmlns:a16="http://schemas.microsoft.com/office/drawing/2014/main" id="{DF58895F-E86F-46F0-BD72-8306E7ED3824}"/>
              </a:ext>
            </a:extLst>
          </p:cNvPr>
          <p:cNvSpPr>
            <a:spLocks noChangeShapeType="1"/>
          </p:cNvSpPr>
          <p:nvPr/>
        </p:nvSpPr>
        <p:spPr bwMode="auto">
          <a:xfrm>
            <a:off x="7564438" y="3732213"/>
            <a:ext cx="11112" cy="176164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121">
            <a:extLst>
              <a:ext uri="{FF2B5EF4-FFF2-40B4-BE49-F238E27FC236}">
                <a16:creationId xmlns:a16="http://schemas.microsoft.com/office/drawing/2014/main" id="{7B817ABE-0631-41AC-BA4A-5AC783397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14619288" y="3732213"/>
            <a:ext cx="11112" cy="17594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Line 122">
            <a:extLst>
              <a:ext uri="{FF2B5EF4-FFF2-40B4-BE49-F238E27FC236}">
                <a16:creationId xmlns:a16="http://schemas.microsoft.com/office/drawing/2014/main" id="{E66CCDD5-A7C8-43EA-A6BE-792F1BA7CD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04300" y="3656013"/>
            <a:ext cx="0" cy="176164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147">
            <a:extLst>
              <a:ext uri="{FF2B5EF4-FFF2-40B4-BE49-F238E27FC236}">
                <a16:creationId xmlns:a16="http://schemas.microsoft.com/office/drawing/2014/main" id="{601DF742-0C41-4A18-9EF1-4DB9DBA5B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260800" cy="285115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8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7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400">
                <a:solidFill>
                  <a:schemeClr val="tx1"/>
                </a:solidFill>
                <a:latin typeface="Arial" panose="020B060402020202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080" name="Text Box 16">
            <a:extLst>
              <a:ext uri="{FF2B5EF4-FFF2-40B4-BE49-F238E27FC236}">
                <a16:creationId xmlns:a16="http://schemas.microsoft.com/office/drawing/2014/main" id="{DEA5CD15-4F44-43CF-9B4D-EC6E4E7B4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2663" y="487363"/>
            <a:ext cx="213328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8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7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400">
                <a:solidFill>
                  <a:schemeClr val="tx1"/>
                </a:solidFill>
                <a:latin typeface="Arial" panose="020B060402020202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>
              <a:lnSpc>
                <a:spcPts val="4100"/>
              </a:lnSpc>
              <a:spcBef>
                <a:spcPct val="0"/>
              </a:spcBef>
              <a:buFontTx/>
              <a:buNone/>
            </a:pPr>
            <a:r>
              <a:rPr lang="en-US" altLang="en-US" sz="4400" b="1">
                <a:solidFill>
                  <a:schemeClr val="bg1"/>
                </a:solidFill>
              </a:rPr>
              <a:t>The Effects of Misinformation about Cancer Care on Patient-Provider Interactions</a:t>
            </a:r>
          </a:p>
          <a:p>
            <a:pPr>
              <a:lnSpc>
                <a:spcPts val="4100"/>
              </a:lnSpc>
              <a:spcBef>
                <a:spcPct val="0"/>
              </a:spcBef>
              <a:spcAft>
                <a:spcPts val="19800"/>
              </a:spcAft>
              <a:buFontTx/>
              <a:buNone/>
            </a:pPr>
            <a:r>
              <a:rPr lang="en-US" altLang="en-US" sz="2600" b="1">
                <a:solidFill>
                  <a:schemeClr val="bg1"/>
                </a:solidFill>
              </a:rPr>
              <a:t>Amitabha Palmer, PhD  Colleen Gallagher, PhD, LSW, FACHE, HEC-C</a:t>
            </a:r>
            <a:br>
              <a:rPr lang="en-US" altLang="en-US" sz="3900" b="1">
                <a:solidFill>
                  <a:schemeClr val="bg1"/>
                </a:solidFill>
              </a:rPr>
            </a:br>
            <a:r>
              <a:rPr lang="en-US" altLang="en-US" sz="2200" b="1">
                <a:solidFill>
                  <a:srgbClr val="FFFFFF"/>
                </a:solidFill>
                <a:cs typeface="Arial" panose="020B0604020202020204" pitchFamily="34" charset="0"/>
              </a:rPr>
              <a:t>University of Texas MD Anderson Cancer Center in Houston</a:t>
            </a:r>
            <a:endParaRPr lang="en-US" altLang="en-US" sz="2200" b="1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3081" name="Picture 119">
            <a:extLst>
              <a:ext uri="{FF2B5EF4-FFF2-40B4-BE49-F238E27FC236}">
                <a16:creationId xmlns:a16="http://schemas.microsoft.com/office/drawing/2014/main" id="{53A9477E-D053-435F-BA4A-BF161706B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0" y="649288"/>
            <a:ext cx="2711450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35">
            <a:extLst>
              <a:ext uri="{FF2B5EF4-FFF2-40B4-BE49-F238E27FC236}">
                <a16:creationId xmlns:a16="http://schemas.microsoft.com/office/drawing/2014/main" id="{2C67DDD2-A3EB-494E-A207-061755CB4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73363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83" name="Straight Connector 133">
            <a:extLst>
              <a:ext uri="{FF2B5EF4-FFF2-40B4-BE49-F238E27FC236}">
                <a16:creationId xmlns:a16="http://schemas.microsoft.com/office/drawing/2014/main" id="{D5685245-3725-406C-8F3A-88A4F95ED41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2809875"/>
            <a:ext cx="29260800" cy="1588"/>
          </a:xfrm>
          <a:prstGeom prst="line">
            <a:avLst/>
          </a:prstGeom>
          <a:noFill/>
          <a:ln w="1238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4" name="Text Box 110">
            <a:extLst>
              <a:ext uri="{FF2B5EF4-FFF2-40B4-BE49-F238E27FC236}">
                <a16:creationId xmlns:a16="http://schemas.microsoft.com/office/drawing/2014/main" id="{0004393A-0B70-4FC5-8361-26E6B662D1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25025" y="15316200"/>
            <a:ext cx="61102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8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7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Genev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400">
                <a:solidFill>
                  <a:schemeClr val="tx1"/>
                </a:solidFill>
                <a:latin typeface="Arial" panose="020B060402020202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/>
              <a:t>.</a:t>
            </a:r>
          </a:p>
        </p:txBody>
      </p:sp>
      <p:sp>
        <p:nvSpPr>
          <p:cNvPr id="3085" name="TextBox 3">
            <a:extLst>
              <a:ext uri="{FF2B5EF4-FFF2-40B4-BE49-F238E27FC236}">
                <a16:creationId xmlns:a16="http://schemas.microsoft.com/office/drawing/2014/main" id="{4DAD3744-B803-472E-9A57-E401CC73D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588" y="10013950"/>
            <a:ext cx="6681787" cy="1209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000" b="1" dirty="0">
                <a:solidFill>
                  <a:srgbClr val="407EC9"/>
                </a:solidFill>
                <a:latin typeface="Arial Black" panose="020B0A04020102020204" pitchFamily="34" charset="0"/>
              </a:rPr>
              <a:t>…And Frequently Arises in Clinical Encounters</a:t>
            </a:r>
            <a:endParaRPr lang="en-US" altLang="en-US" dirty="0"/>
          </a:p>
          <a:p>
            <a:pPr eaLnBrk="1" hangingPunct="1"/>
            <a:r>
              <a:rPr lang="en-US" altLang="en-US" dirty="0"/>
              <a:t>1. What percentage of your patients/families moderately to strongly endorse misinformation about standard of care cancer treatments?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Mean: 20.8 Std Dev: 17.5 Median: 15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2. What percentage of your patients/families moderately to strongly endorse misinformation about non-standard of care cancer treatment?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Mean: 26.2 Std Dev: 20.8 Median: 20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Since the </a:t>
            </a:r>
            <a:r>
              <a:rPr lang="en-US" altLang="en-US" dirty="0" err="1"/>
              <a:t>Covid</a:t>
            </a:r>
            <a:r>
              <a:rPr lang="en-US" altLang="en-US" dirty="0"/>
              <a:t> pandemic 51% report an increase in patients who endorse medical misinformation, 48% no change, 1% a decline.</a:t>
            </a:r>
          </a:p>
        </p:txBody>
      </p:sp>
      <p:pic>
        <p:nvPicPr>
          <p:cNvPr id="3086" name="Picture 4">
            <a:extLst>
              <a:ext uri="{FF2B5EF4-FFF2-40B4-BE49-F238E27FC236}">
                <a16:creationId xmlns:a16="http://schemas.microsoft.com/office/drawing/2014/main" id="{02961ACE-508E-4EE8-820F-BD16DDDE3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1979275"/>
            <a:ext cx="5942012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5">
            <a:extLst>
              <a:ext uri="{FF2B5EF4-FFF2-40B4-BE49-F238E27FC236}">
                <a16:creationId xmlns:a16="http://schemas.microsoft.com/office/drawing/2014/main" id="{2523C08A-5073-4CF6-A9BB-A910B414B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7159288"/>
            <a:ext cx="6305550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F72D1B-F0BA-4D42-982E-782D97CF042B}"/>
              </a:ext>
            </a:extLst>
          </p:cNvPr>
          <p:cNvSpPr txBox="1"/>
          <p:nvPr/>
        </p:nvSpPr>
        <p:spPr>
          <a:xfrm>
            <a:off x="7789863" y="3579813"/>
            <a:ext cx="6827837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407EC9"/>
                </a:solidFill>
                <a:latin typeface="Arial Black" panose="020B0A04020102020204" pitchFamily="34" charset="0"/>
              </a:rPr>
              <a:t>Research Questions</a:t>
            </a:r>
          </a:p>
          <a:p>
            <a:pPr eaLnBrk="1" hangingPunct="1">
              <a:defRPr/>
            </a:pPr>
            <a:r>
              <a:rPr lang="en-US" dirty="0"/>
              <a:t>48 physicians, 14 physician assistants, and 21 advance practice nurses from the Division of Cancer Medicine answered questions on the following topics:</a:t>
            </a:r>
            <a:br>
              <a:rPr lang="en-US" dirty="0"/>
            </a:br>
            <a:endParaRPr lang="en-US" dirty="0"/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Are there common themes in and reasons for endorsing misinformation?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How do providers address patients/patients’ families who endorse medical misinformation?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How effective are provider attempts to adequately address misinformation in clinical interactions?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What tools, training, and institutional resources would improve interactions?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F38BF2-EB36-4BAC-A0F7-CE2927C7D1F0}"/>
              </a:ext>
            </a:extLst>
          </p:cNvPr>
          <p:cNvSpPr txBox="1"/>
          <p:nvPr/>
        </p:nvSpPr>
        <p:spPr>
          <a:xfrm>
            <a:off x="7750175" y="9758363"/>
            <a:ext cx="6694488" cy="11418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b="1" dirty="0">
                <a:solidFill>
                  <a:srgbClr val="407EC9"/>
                </a:solidFill>
                <a:latin typeface="Arial Black" panose="020B0A04020102020204" pitchFamily="34" charset="0"/>
              </a:rPr>
              <a:t>Common Themes and Reasons</a:t>
            </a:r>
          </a:p>
          <a:p>
            <a:pPr eaLnBrk="1" hangingPunct="1">
              <a:defRPr/>
            </a:pPr>
            <a:r>
              <a:rPr lang="en-US" dirty="0"/>
              <a:t>What are the most common false or misleading claims about cancer treatment your patients endorse?</a:t>
            </a:r>
            <a:br>
              <a:rPr lang="en-US" dirty="0"/>
            </a:br>
            <a:endParaRPr lang="en-US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Vitamins, homeopathic, herbal/natural supplements will cure cancer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Crossover between </a:t>
            </a:r>
            <a:r>
              <a:rPr lang="en-US" dirty="0" err="1"/>
              <a:t>Covid</a:t>
            </a:r>
            <a:r>
              <a:rPr lang="en-US" dirty="0"/>
              <a:t> “miracle” cures (ivermectin, fenbendazole and other de-wormers)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Nutritional therapies (e.g., eliminating sugar) will cure cancer.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Surgery will “spill” the cancer and cause it to spread.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Chemo will kill you.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Vitamin C IV infusion will cure cancer.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Rank the Most Common Reasons for Patients to Endorse Misinformation</a:t>
            </a:r>
          </a:p>
          <a:p>
            <a:pPr eaLnBrk="1" hangingPunct="1">
              <a:defRPr/>
            </a:pPr>
            <a:endParaRPr lang="en-US" dirty="0"/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Provides hope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Poor medical literacy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Antagonism/Distrust of Conventional Medicine/Medical Institutions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Cultural Factors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Religiosity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Other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6B9B61-9436-4006-AEF7-2D13F19303EB}"/>
              </a:ext>
            </a:extLst>
          </p:cNvPr>
          <p:cNvSpPr txBox="1"/>
          <p:nvPr/>
        </p:nvSpPr>
        <p:spPr>
          <a:xfrm>
            <a:off x="14658975" y="3579813"/>
            <a:ext cx="6958013" cy="178196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407EC9"/>
                </a:solidFill>
                <a:latin typeface="Arial Black" panose="020B0A04020102020204" pitchFamily="34" charset="0"/>
              </a:rPr>
              <a:t>Current Practice in Addressing Patients/Families Who Endorse Misinformation about Cancer Care</a:t>
            </a:r>
          </a:p>
          <a:p>
            <a:pPr eaLnBrk="1" hangingPunct="1">
              <a:defRPr/>
            </a:pPr>
            <a:r>
              <a:rPr lang="en-US" dirty="0"/>
              <a:t>When a patient or patient's family requests a "miracle cure" they found online, in which of the following ways do you most commonly respond? (select all that apply)</a:t>
            </a:r>
          </a:p>
          <a:p>
            <a:pPr eaLnBrk="1" hangingPunct="1">
              <a:defRPr/>
            </a:pPr>
            <a:endParaRPr lang="en-US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Ask them for more information and address it in the meeting (65.0%).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Look into the treatment and schedule a follow up discussion based on what you find (37.5%).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Refer them to/request assistance from Integrative Medicine (33.8%).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(If APRN or PA) Refer them to the attending physician (27, 33.8%).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Directly refute or dismiss the patient's claims (13.8%)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Request assistance from a clinical ethicist (3.8%).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Refer them to/request assistance from Patient Education (1.3%). 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sz="3200" dirty="0">
                <a:solidFill>
                  <a:srgbClr val="407EC9"/>
                </a:solidFill>
                <a:latin typeface="Arial Black" panose="020B0A04020102020204" pitchFamily="34" charset="0"/>
              </a:rPr>
              <a:t>Effectiveness of Current Practice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How successful are your tools, methods, and interventions in correcting misinformation held by patients/patients' families?</a:t>
            </a:r>
          </a:p>
          <a:p>
            <a:pPr eaLnBrk="1" hangingPunct="1">
              <a:defRPr/>
            </a:pPr>
            <a:endParaRPr lang="en-US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~40% of physicians report success rates </a:t>
            </a:r>
            <a:r>
              <a:rPr lang="en-US" i="1" dirty="0"/>
              <a:t>below</a:t>
            </a:r>
            <a:r>
              <a:rPr lang="en-US" dirty="0"/>
              <a:t> 60% for correcting misinformation.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~70% of physicians report success rates </a:t>
            </a:r>
            <a:r>
              <a:rPr lang="en-US" i="1" dirty="0"/>
              <a:t>below</a:t>
            </a:r>
            <a:r>
              <a:rPr lang="en-US" dirty="0"/>
              <a:t> 80% for correcting misinformation.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Rank the most common outcomes to your attempts to correct misinformation.</a:t>
            </a:r>
            <a:br>
              <a:rPr lang="en-US" dirty="0"/>
            </a:br>
            <a:endParaRPr lang="en-US" dirty="0"/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Reduce credence in misinformation but do not reject it completely (1</a:t>
            </a:r>
            <a:r>
              <a:rPr lang="en-US" baseline="30000" dirty="0"/>
              <a:t>st</a:t>
            </a:r>
            <a:r>
              <a:rPr lang="en-US" dirty="0"/>
              <a:t> for 50% of respondents, 2</a:t>
            </a:r>
            <a:r>
              <a:rPr lang="en-US" baseline="30000" dirty="0"/>
              <a:t>nd</a:t>
            </a:r>
            <a:r>
              <a:rPr lang="en-US" dirty="0"/>
              <a:t> for 45%, 3</a:t>
            </a:r>
            <a:r>
              <a:rPr lang="en-US" baseline="30000" dirty="0"/>
              <a:t>rd</a:t>
            </a:r>
            <a:r>
              <a:rPr lang="en-US" dirty="0"/>
              <a:t> for 5%).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Reject the misinformation (1st for 27% of respondents, 2</a:t>
            </a:r>
            <a:r>
              <a:rPr lang="en-US" baseline="30000" dirty="0"/>
              <a:t>nd</a:t>
            </a:r>
            <a:r>
              <a:rPr lang="en-US" dirty="0"/>
              <a:t> for 38%, 3</a:t>
            </a:r>
            <a:r>
              <a:rPr lang="en-US" baseline="30000" dirty="0"/>
              <a:t>rd</a:t>
            </a:r>
            <a:r>
              <a:rPr lang="en-US" dirty="0"/>
              <a:t> for 35%)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dirty="0"/>
              <a:t>Continue to resist attempts to correct the information (1</a:t>
            </a:r>
            <a:r>
              <a:rPr lang="en-US" baseline="30000" dirty="0"/>
              <a:t>st</a:t>
            </a:r>
            <a:r>
              <a:rPr lang="en-US" dirty="0"/>
              <a:t> for 22%, 2</a:t>
            </a:r>
            <a:r>
              <a:rPr lang="en-US" baseline="30000" dirty="0"/>
              <a:t>nd</a:t>
            </a:r>
            <a:r>
              <a:rPr lang="en-US" dirty="0"/>
              <a:t> for 19%, 3</a:t>
            </a:r>
            <a:r>
              <a:rPr lang="en-US" baseline="30000" dirty="0"/>
              <a:t>rd</a:t>
            </a:r>
            <a:r>
              <a:rPr lang="en-US" dirty="0"/>
              <a:t> for 51%,4</a:t>
            </a:r>
            <a:r>
              <a:rPr lang="en-US" baseline="30000" dirty="0"/>
              <a:t>th</a:t>
            </a:r>
            <a:r>
              <a:rPr lang="en-US" dirty="0"/>
              <a:t> for 8%)</a:t>
            </a:r>
          </a:p>
        </p:txBody>
      </p:sp>
      <p:sp>
        <p:nvSpPr>
          <p:cNvPr id="3091" name="TextBox 12">
            <a:extLst>
              <a:ext uri="{FF2B5EF4-FFF2-40B4-BE49-F238E27FC236}">
                <a16:creationId xmlns:a16="http://schemas.microsoft.com/office/drawing/2014/main" id="{F49A099A-B068-434F-B61A-9737BDC86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21775" y="9488488"/>
            <a:ext cx="7316788" cy="1252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dirty="0">
                <a:solidFill>
                  <a:srgbClr val="407EC9"/>
                </a:solidFill>
                <a:latin typeface="Arial Black" panose="020B0A04020102020204" pitchFamily="34" charset="0"/>
              </a:rPr>
              <a:t>What Would Allow Providers to Adequately Address Medical Misinformation?</a:t>
            </a:r>
          </a:p>
          <a:p>
            <a:pPr eaLnBrk="1" hangingPunct="1"/>
            <a:r>
              <a:rPr lang="en-US" altLang="en-US" dirty="0"/>
              <a:t>I am able to dedicate sufficient time to adequately address moderately to strongly endorsed medical misinformation x% of the time: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Do you have the resources, training, and institutional support to adequately address misinformation in clinical interactions?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sz="3200" dirty="0">
              <a:solidFill>
                <a:srgbClr val="407EC9"/>
              </a:solidFill>
              <a:latin typeface="Arial Black" panose="020B0A04020102020204" pitchFamily="34" charset="0"/>
            </a:endParaRPr>
          </a:p>
          <a:p>
            <a:pPr eaLnBrk="1" hangingPunct="1"/>
            <a:r>
              <a:rPr lang="en-US" altLang="en-US" sz="3200" dirty="0">
                <a:solidFill>
                  <a:srgbClr val="407EC9"/>
                </a:solidFill>
                <a:latin typeface="Arial Black" panose="020B0A04020102020204" pitchFamily="34" charset="0"/>
              </a:rPr>
              <a:t>Next Steps</a:t>
            </a:r>
          </a:p>
          <a:p>
            <a:pPr eaLnBrk="1" hangingPunct="1"/>
            <a:r>
              <a:rPr lang="en-US" altLang="en-US" dirty="0"/>
              <a:t>Develop evidence-based training, conversation guides, and institutional resources to improve providers’ effectiveness in addressing cancer misinformation in clinical interactions.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AED94-5F03-40C4-8130-9BE5535B93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83283" y="4573466"/>
            <a:ext cx="4875868" cy="40657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72A210-DE06-4B68-91C6-ABCE94A5B8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54898" y="11900480"/>
            <a:ext cx="7132637" cy="39473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B34B395-4C85-4725-AF83-4002C2C579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21775" y="16828477"/>
            <a:ext cx="7380288" cy="36504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38ABA0F4B6A84789D66DC025E4B6B6" ma:contentTypeVersion="12" ma:contentTypeDescription="Create a new document." ma:contentTypeScope="" ma:versionID="4ad37de19704aef8acdd9d550e809054">
  <xsd:schema xmlns:xsd="http://www.w3.org/2001/XMLSchema" xmlns:xs="http://www.w3.org/2001/XMLSchema" xmlns:p="http://schemas.microsoft.com/office/2006/metadata/properties" xmlns:ns3="f54c445a-0444-4989-a8c1-9abc03748b7f" xmlns:ns4="406f26d0-806c-4231-8da3-5374f00ac5f9" targetNamespace="http://schemas.microsoft.com/office/2006/metadata/properties" ma:root="true" ma:fieldsID="fc117b954bb29a2e4a0a5efa1d0f8906" ns3:_="" ns4:_="">
    <xsd:import namespace="f54c445a-0444-4989-a8c1-9abc03748b7f"/>
    <xsd:import namespace="406f26d0-806c-4231-8da3-5374f00ac5f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4c445a-0444-4989-a8c1-9abc03748b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6f26d0-806c-4231-8da3-5374f00ac5f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CF00CC-6D1F-4FED-84FD-1BA7B91180EE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406f26d0-806c-4231-8da3-5374f00ac5f9"/>
    <ds:schemaRef ds:uri="f54c445a-0444-4989-a8c1-9abc03748b7f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57646F8-7FA6-4F33-B951-B5ACC68665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4c445a-0444-4989-a8c1-9abc03748b7f"/>
    <ds:schemaRef ds:uri="406f26d0-806c-4231-8da3-5374f00ac5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56636E-514A-4B60-8819-ECE067BD82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22520</TotalTime>
  <Words>810</Words>
  <Application>Microsoft Office PowerPoint</Application>
  <PresentationFormat>Custom</PresentationFormat>
  <Paragraphs>113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Blank Presentation</vt:lpstr>
      <vt:lpstr>PowerPoint Presentation</vt:lpstr>
    </vt:vector>
  </TitlesOfParts>
  <Company>UT MDACC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 User</dc:creator>
  <cp:lastModifiedBy>Agbor,Amaka U</cp:lastModifiedBy>
  <cp:revision>91</cp:revision>
  <cp:lastPrinted>2022-10-24T21:28:48Z</cp:lastPrinted>
  <dcterms:created xsi:type="dcterms:W3CDTF">2010-05-10T19:12:44Z</dcterms:created>
  <dcterms:modified xsi:type="dcterms:W3CDTF">2023-03-22T15:16:47Z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0x0101001A38ABA0F4B6A84789D66DC025E4B6B6</vt:lpwstr>
  </property>
</Properties>
</file>