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charts/chart4.xml" ContentType="application/vnd.openxmlformats-officedocument.drawingml.char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5"/>
  </p:sldMasterIdLst>
  <p:sldIdLst>
    <p:sldId id="256" r:id="rId6"/>
  </p:sldIdLst>
  <p:sldSz cx="21945600" cy="21945600"/>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Times"/>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Times"/>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Times"/>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Times"/>
        <a:ea typeface="MS PGothic" pitchFamily="34" charset="-128"/>
        <a:cs typeface="+mn-cs"/>
      </a:defRPr>
    </a:lvl5pPr>
    <a:lvl6pPr marL="2286000" algn="l" defTabSz="914400" rtl="0" eaLnBrk="1" latinLnBrk="0" hangingPunct="1">
      <a:defRPr sz="2400" kern="1200">
        <a:solidFill>
          <a:schemeClr val="tx1"/>
        </a:solidFill>
        <a:latin typeface="Times"/>
        <a:ea typeface="MS PGothic" pitchFamily="34" charset="-128"/>
        <a:cs typeface="+mn-cs"/>
      </a:defRPr>
    </a:lvl6pPr>
    <a:lvl7pPr marL="2743200" algn="l" defTabSz="914400" rtl="0" eaLnBrk="1" latinLnBrk="0" hangingPunct="1">
      <a:defRPr sz="2400" kern="1200">
        <a:solidFill>
          <a:schemeClr val="tx1"/>
        </a:solidFill>
        <a:latin typeface="Times"/>
        <a:ea typeface="MS PGothic" pitchFamily="34" charset="-128"/>
        <a:cs typeface="+mn-cs"/>
      </a:defRPr>
    </a:lvl7pPr>
    <a:lvl8pPr marL="3200400" algn="l" defTabSz="914400" rtl="0" eaLnBrk="1" latinLnBrk="0" hangingPunct="1">
      <a:defRPr sz="2400" kern="1200">
        <a:solidFill>
          <a:schemeClr val="tx1"/>
        </a:solidFill>
        <a:latin typeface="Times"/>
        <a:ea typeface="MS PGothic" pitchFamily="34" charset="-128"/>
        <a:cs typeface="+mn-cs"/>
      </a:defRPr>
    </a:lvl8pPr>
    <a:lvl9pPr marL="3657600" algn="l" defTabSz="914400" rtl="0" eaLnBrk="1" latinLnBrk="0" hangingPunct="1">
      <a:defRPr sz="2400" kern="1200">
        <a:solidFill>
          <a:schemeClr val="tx1"/>
        </a:solidFill>
        <a:latin typeface="Times"/>
        <a:ea typeface="MS PGothic" pitchFamily="34" charset="-128"/>
        <a:cs typeface="+mn-cs"/>
      </a:defRPr>
    </a:lvl9pPr>
  </p:defaultTextStyle>
  <p:extLst>
    <p:ext uri="{EFAFB233-063F-42B5-8137-9DF3F51BA10A}">
      <p15:sldGuideLst xmlns:p15="http://schemas.microsoft.com/office/powerpoint/2012/main">
        <p15:guide id="1" orient="horz" pos="1680">
          <p15:clr>
            <a:srgbClr val="A4A3A4"/>
          </p15:clr>
        </p15:guide>
        <p15:guide id="2" orient="horz" pos="13392">
          <p15:clr>
            <a:srgbClr val="A4A3A4"/>
          </p15:clr>
        </p15:guide>
        <p15:guide id="3" orient="horz" pos="2112">
          <p15:clr>
            <a:srgbClr val="A4A3A4"/>
          </p15:clr>
        </p15:guide>
        <p15:guide id="4" orient="horz" pos="240">
          <p15:clr>
            <a:srgbClr val="A4A3A4"/>
          </p15:clr>
        </p15:guide>
        <p15:guide id="5" pos="432">
          <p15:clr>
            <a:srgbClr val="A4A3A4"/>
          </p15:clr>
        </p15:guide>
        <p15:guide id="6" pos="13823">
          <p15:clr>
            <a:srgbClr val="A4A3A4"/>
          </p15:clr>
        </p15:guide>
        <p15:guide id="7" pos="13392">
          <p15:clr>
            <a:srgbClr val="A4A3A4"/>
          </p15:clr>
        </p15:guide>
        <p15:guide id="8" pos="2688">
          <p15:clr>
            <a:srgbClr val="A4A3A4"/>
          </p15:clr>
        </p15:guide>
        <p15:guide id="9" pos="3120">
          <p15:clr>
            <a:srgbClr val="A4A3A4"/>
          </p15:clr>
        </p15:guide>
        <p15:guide id="10" pos="5376">
          <p15:clr>
            <a:srgbClr val="A4A3A4"/>
          </p15:clr>
        </p15:guide>
        <p15:guide id="11" pos="5808">
          <p15:clr>
            <a:srgbClr val="A4A3A4"/>
          </p15:clr>
        </p15:guide>
        <p15:guide id="12" pos="806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5194"/>
    <a:srgbClr val="F03E3E"/>
    <a:srgbClr val="F36565"/>
    <a:srgbClr val="FF3737"/>
    <a:srgbClr val="C5B38C"/>
    <a:srgbClr val="856334"/>
    <a:srgbClr val="4D721F"/>
    <a:srgbClr val="635D99"/>
    <a:srgbClr val="D77825"/>
    <a:srgbClr val="D9D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91E02E0-1176-4B22-9A91-E230EB7CCF26}" v="1" dt="2024-01-03T18:54:30.031"/>
  </p1510:revLst>
</p1510:revInfo>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napToGrid="0">
      <p:cViewPr varScale="1">
        <p:scale>
          <a:sx n="24" d="100"/>
          <a:sy n="24" d="100"/>
        </p:scale>
        <p:origin x="2334" y="42"/>
      </p:cViewPr>
      <p:guideLst>
        <p:guide orient="horz" pos="1680"/>
        <p:guide orient="horz" pos="13392"/>
        <p:guide orient="horz" pos="2112"/>
        <p:guide orient="horz" pos="240"/>
        <p:guide pos="432"/>
        <p:guide pos="13823"/>
        <p:guide pos="13392"/>
        <p:guide pos="2688"/>
        <p:guide pos="3120"/>
        <p:guide pos="5376"/>
        <p:guide pos="5808"/>
        <p:guide pos="8064"/>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microsoft.com/office/2015/10/relationships/revisionInfo" Target="revisionInfo.xml"/><Relationship Id="rId5" Type="http://schemas.openxmlformats.org/officeDocument/2006/relationships/slideMaster" Target="slideMasters/slideMaster1.xml"/><Relationship Id="rId10"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1" Type="http://schemas.openxmlformats.org/officeDocument/2006/relationships/oleObject" Target="https://mdandersonorg-my.sharepoint.com/personal/jrjackson1_mdanderson_org/Documents/ASCO%20Group%20Folder/Copy%20of%20Laurie%20Edits%20Copy%20of%20MAIN%20AND%20FINAL%20MASTER%20Results%20Graph.xlsx%20v.4.xlsx%20LK%20-%20Copy5-30-23%20-%20Copy.xlsx"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https://mdandersonorg-my.sharepoint.com/personal/jrjackson1_mdanderson_org/Documents/ASCO%20Group%20Folder/Randomized%20ID%20Pt.%20Immunizations%20not%20reviewed%20data.xlsx" TargetMode="External"/><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1" Type="http://schemas.openxmlformats.org/officeDocument/2006/relationships/oleObject" Target="https://mdandersonorg-my.sharepoint.com/personal/jrjackson1_mdanderson_org/Documents/ASCO%20Group%20Folder/Final%20Master%20Results%20Graph%2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1" i="0">
                <a:solidFill>
                  <a:srgbClr val="000000"/>
                </a:solidFill>
                <a:latin typeface=" +mn-lt"/>
              </a:defRPr>
            </a:pPr>
            <a:r>
              <a:rPr lang="en-US" sz="1800" b="1" i="0">
                <a:solidFill>
                  <a:srgbClr val="000000"/>
                </a:solidFill>
                <a:latin typeface=" +mn-lt"/>
              </a:rPr>
              <a:t>%Error using nursing smart phrase-Denominator </a:t>
            </a:r>
          </a:p>
          <a:p>
            <a:pPr>
              <a:defRPr sz="1800" b="1" i="0">
                <a:solidFill>
                  <a:srgbClr val="000000"/>
                </a:solidFill>
                <a:latin typeface=" +mn-lt"/>
              </a:defRPr>
            </a:pPr>
            <a:r>
              <a:rPr lang="en-US" sz="1800" b="1" i="0">
                <a:solidFill>
                  <a:srgbClr val="000000"/>
                </a:solidFill>
                <a:latin typeface=" +mn-lt"/>
              </a:rPr>
              <a:t>p Chart</a:t>
            </a:r>
          </a:p>
        </c:rich>
      </c:tx>
      <c:layout>
        <c:manualLayout>
          <c:xMode val="edge"/>
          <c:yMode val="edge"/>
          <c:x val="0.11164675324675324"/>
          <c:y val="1.5584415584415584E-2"/>
        </c:manualLayout>
      </c:layout>
      <c:overlay val="0"/>
    </c:title>
    <c:autoTitleDeleted val="0"/>
    <c:plotArea>
      <c:layout/>
      <c:lineChart>
        <c:grouping val="standard"/>
        <c:varyColors val="0"/>
        <c:ser>
          <c:idx val="0"/>
          <c:order val="0"/>
          <c:tx>
            <c:strRef>
              <c:f>'Errors using nursing smart p4'!$D$1</c:f>
              <c:strCache>
                <c:ptCount val="1"/>
                <c:pt idx="0">
                  <c:v>P</c:v>
                </c:pt>
              </c:strCache>
            </c:strRef>
          </c:tx>
          <c:spPr>
            <a:ln w="12700">
              <a:solidFill>
                <a:srgbClr val="000080"/>
              </a:solidFill>
            </a:ln>
            <a:effectLst/>
          </c:spPr>
          <c:marker>
            <c:symbol val="circle"/>
            <c:size val="6"/>
            <c:spPr>
              <a:solidFill>
                <a:srgbClr val="000080"/>
              </a:solidFill>
              <a:ln w="12700">
                <a:solidFill>
                  <a:srgbClr val="000080"/>
                </a:solidFill>
                <a:prstDash val="solid"/>
              </a:ln>
            </c:spPr>
          </c:marker>
          <c:cat>
            <c:numRef>
              <c:f>'Errors using nursing smart p4'!$A$2:$A$13</c:f>
              <c:numCache>
                <c:formatCode>m/d/yyyy</c:formatCode>
                <c:ptCount val="12"/>
                <c:pt idx="0">
                  <c:v>45183</c:v>
                </c:pt>
                <c:pt idx="1">
                  <c:v>45184</c:v>
                </c:pt>
                <c:pt idx="2">
                  <c:v>45187</c:v>
                </c:pt>
                <c:pt idx="3">
                  <c:v>45188</c:v>
                </c:pt>
                <c:pt idx="4">
                  <c:v>45189</c:v>
                </c:pt>
                <c:pt idx="5">
                  <c:v>45190</c:v>
                </c:pt>
                <c:pt idx="6">
                  <c:v>45191</c:v>
                </c:pt>
                <c:pt idx="7">
                  <c:v>45201</c:v>
                </c:pt>
                <c:pt idx="8">
                  <c:v>45202</c:v>
                </c:pt>
                <c:pt idx="9">
                  <c:v>45203</c:v>
                </c:pt>
                <c:pt idx="10">
                  <c:v>45204</c:v>
                </c:pt>
                <c:pt idx="11">
                  <c:v>45205</c:v>
                </c:pt>
              </c:numCache>
            </c:numRef>
          </c:cat>
          <c:val>
            <c:numRef>
              <c:f>'Errors using nursing smart p4'!$D$2:$D$13</c:f>
              <c:numCache>
                <c:formatCode>0.000</c:formatCode>
                <c:ptCount val="12"/>
                <c:pt idx="0">
                  <c:v>0.16666666666666666</c:v>
                </c:pt>
                <c:pt idx="1">
                  <c:v>0</c:v>
                </c:pt>
                <c:pt idx="2">
                  <c:v>0</c:v>
                </c:pt>
                <c:pt idx="3">
                  <c:v>0.1111111111111111</c:v>
                </c:pt>
                <c:pt idx="4">
                  <c:v>6.25E-2</c:v>
                </c:pt>
                <c:pt idx="5">
                  <c:v>0</c:v>
                </c:pt>
                <c:pt idx="6">
                  <c:v>0.14285714285714285</c:v>
                </c:pt>
                <c:pt idx="7">
                  <c:v>8.3333333333333329E-2</c:v>
                </c:pt>
                <c:pt idx="8">
                  <c:v>0</c:v>
                </c:pt>
                <c:pt idx="9">
                  <c:v>6.6666666666666666E-2</c:v>
                </c:pt>
                <c:pt idx="10">
                  <c:v>0.16666666666666666</c:v>
                </c:pt>
                <c:pt idx="11">
                  <c:v>6.6666666666666666E-2</c:v>
                </c:pt>
              </c:numCache>
            </c:numRef>
          </c:val>
          <c:smooth val="0"/>
          <c:extLst>
            <c:ext xmlns:c16="http://schemas.microsoft.com/office/drawing/2014/chart" uri="{C3380CC4-5D6E-409C-BE32-E72D297353CC}">
              <c16:uniqueId val="{00000000-722F-4A79-850D-8A43E4EE3DDB}"/>
            </c:ext>
          </c:extLst>
        </c:ser>
        <c:ser>
          <c:idx val="2"/>
          <c:order val="2"/>
          <c:tx>
            <c:strRef>
              <c:f>'Errors using nursing smart p4'!$F$1</c:f>
              <c:strCache>
                <c:ptCount val="1"/>
                <c:pt idx="0">
                  <c:v> +2 Sigma</c:v>
                </c:pt>
              </c:strCache>
            </c:strRef>
          </c:tx>
          <c:spPr>
            <a:ln w="12700" cap="rnd" cmpd="sng" algn="ctr">
              <a:noFill/>
              <a:prstDash val="dashDot"/>
              <a:round/>
            </a:ln>
            <a:effectLst/>
            <a:extLst>
              <a:ext uri="{91240B29-F687-4F45-9708-019B960494DF}">
                <a14:hiddenLine xmlns:a14="http://schemas.microsoft.com/office/drawing/2010/main" w="12700" cap="rnd" cmpd="sng" algn="ctr">
                  <a:solidFill>
                    <a:srgbClr val="FF8080"/>
                  </a:solidFill>
                  <a:prstDash val="dashDot"/>
                  <a:round/>
                </a14:hiddenLine>
              </a:ext>
            </a:extLst>
          </c:spPr>
          <c:marker>
            <c:symbol val="none"/>
          </c:marker>
          <c:val>
            <c:numRef>
              <c:f>'Errors using nursing smart p4'!$F$2:$F$13</c:f>
              <c:numCache>
                <c:formatCode>0.000</c:formatCode>
                <c:ptCount val="12"/>
                <c:pt idx="0">
                  <c:v>0.30444649160150572</c:v>
                </c:pt>
                <c:pt idx="1">
                  <c:v>0.39687645805982952</c:v>
                </c:pt>
                <c:pt idx="2">
                  <c:v>0.39687645805982952</c:v>
                </c:pt>
                <c:pt idx="3">
                  <c:v>0.2101340306125172</c:v>
                </c:pt>
                <c:pt idx="4">
                  <c:v>0.21794907572334643</c:v>
                </c:pt>
                <c:pt idx="5">
                  <c:v>0.30444649160150572</c:v>
                </c:pt>
                <c:pt idx="6">
                  <c:v>0.2878935674272628</c:v>
                </c:pt>
                <c:pt idx="7">
                  <c:v>0.2390886355339798</c:v>
                </c:pt>
                <c:pt idx="8">
                  <c:v>0.25414871240218939</c:v>
                </c:pt>
                <c:pt idx="9">
                  <c:v>0.22243053188391909</c:v>
                </c:pt>
                <c:pt idx="10">
                  <c:v>0.2390886355339798</c:v>
                </c:pt>
                <c:pt idx="11">
                  <c:v>0.22243053188391909</c:v>
                </c:pt>
              </c:numCache>
            </c:numRef>
          </c:val>
          <c:smooth val="0"/>
          <c:extLst>
            <c:ext xmlns:c16="http://schemas.microsoft.com/office/drawing/2014/chart" uri="{C3380CC4-5D6E-409C-BE32-E72D297353CC}">
              <c16:uniqueId val="{00000001-722F-4A79-850D-8A43E4EE3DDB}"/>
            </c:ext>
          </c:extLst>
        </c:ser>
        <c:ser>
          <c:idx val="3"/>
          <c:order val="3"/>
          <c:tx>
            <c:strRef>
              <c:f>'Errors using nursing smart p4'!$G$1</c:f>
              <c:strCache>
                <c:ptCount val="1"/>
                <c:pt idx="0">
                  <c:v> +1 Sigma</c:v>
                </c:pt>
              </c:strCache>
            </c:strRef>
          </c:tx>
          <c:spPr>
            <a:ln w="12700" cap="rnd" cmpd="sng" algn="ctr">
              <a:noFill/>
              <a:prstDash val="dashDot"/>
              <a:round/>
            </a:ln>
            <a:effectLst/>
            <a:extLst>
              <a:ext uri="{91240B29-F687-4F45-9708-019B960494DF}">
                <a14:hiddenLine xmlns:a14="http://schemas.microsoft.com/office/drawing/2010/main" w="12700" cap="rnd" cmpd="sng" algn="ctr">
                  <a:solidFill>
                    <a:srgbClr val="008080"/>
                  </a:solidFill>
                  <a:prstDash val="dashDot"/>
                  <a:round/>
                </a14:hiddenLine>
              </a:ext>
            </a:extLst>
          </c:spPr>
          <c:marker>
            <c:symbol val="none"/>
          </c:marker>
          <c:val>
            <c:numRef>
              <c:f>'Errors using nursing smart p4'!$G$2:$G$13</c:f>
              <c:numCache>
                <c:formatCode>0.000</c:formatCode>
                <c:ptCount val="12"/>
                <c:pt idx="0">
                  <c:v>0.1928736523048179</c:v>
                </c:pt>
                <c:pt idx="1">
                  <c:v>0.2390886355339798</c:v>
                </c:pt>
                <c:pt idx="2">
                  <c:v>0.2390886355339798</c:v>
                </c:pt>
                <c:pt idx="3">
                  <c:v>0.14571742181032366</c:v>
                </c:pt>
                <c:pt idx="4">
                  <c:v>0.14962494436573825</c:v>
                </c:pt>
                <c:pt idx="5">
                  <c:v>0.1928736523048179</c:v>
                </c:pt>
                <c:pt idx="6">
                  <c:v>0.18459719021769644</c:v>
                </c:pt>
                <c:pt idx="7">
                  <c:v>0.16019472427105494</c:v>
                </c:pt>
                <c:pt idx="8">
                  <c:v>0.16772476270515974</c:v>
                </c:pt>
                <c:pt idx="9">
                  <c:v>0.15186567244602459</c:v>
                </c:pt>
                <c:pt idx="10">
                  <c:v>0.16019472427105494</c:v>
                </c:pt>
                <c:pt idx="11">
                  <c:v>0.15186567244602459</c:v>
                </c:pt>
              </c:numCache>
            </c:numRef>
          </c:val>
          <c:smooth val="0"/>
          <c:extLst>
            <c:ext xmlns:c16="http://schemas.microsoft.com/office/drawing/2014/chart" uri="{C3380CC4-5D6E-409C-BE32-E72D297353CC}">
              <c16:uniqueId val="{00000002-722F-4A79-850D-8A43E4EE3DDB}"/>
            </c:ext>
          </c:extLst>
        </c:ser>
        <c:ser>
          <c:idx val="4"/>
          <c:order val="4"/>
          <c:tx>
            <c:strRef>
              <c:f>'Errors using nursing smart p4'!$H$1</c:f>
              <c:strCache>
                <c:ptCount val="1"/>
                <c:pt idx="0">
                  <c:v>Average</c:v>
                </c:pt>
              </c:strCache>
            </c:strRef>
          </c:tx>
          <c:spPr>
            <a:ln w="12700">
              <a:solidFill>
                <a:srgbClr val="009999"/>
              </a:solidFill>
              <a:prstDash val="solid"/>
            </a:ln>
            <a:effectLst/>
          </c:spPr>
          <c:marker>
            <c:symbol val="none"/>
          </c:marker>
          <c:dLbls>
            <c:dLbl>
              <c:idx val="1"/>
              <c:layout>
                <c:manualLayout>
                  <c:x val="-1.465766616715187E-2"/>
                  <c:y val="-2.0185923481363059E-2"/>
                </c:manualLayout>
              </c:layout>
              <c:tx>
                <c:rich>
                  <a:bodyPr wrap="square" lIns="38100" tIns="19050" rIns="38100" bIns="19050" anchor="ctr">
                    <a:spAutoFit/>
                  </a:bodyPr>
                  <a:lstStyle/>
                  <a:p>
                    <a:pPr>
                      <a:defRPr/>
                    </a:pPr>
                    <a:r>
                      <a:rPr lang="en-US"/>
                      <a:t>CL</a:t>
                    </a:r>
                  </a:p>
                </c:rich>
              </c:tx>
              <c:numFmt formatCode="0.00" sourceLinked="0"/>
              <c:spPr>
                <a:noFill/>
                <a:ln>
                  <a:noFill/>
                </a:ln>
                <a:effectLst/>
              </c:sp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722F-4A79-850D-8A43E4EE3DDB}"/>
                </c:ext>
              </c:extLst>
            </c:dLbl>
            <c:dLbl>
              <c:idx val="10"/>
              <c:layout>
                <c:manualLayout>
                  <c:x val="-1.4657666167151978E-2"/>
                  <c:y val="-2.0185923481363059E-2"/>
                </c:manualLayout>
              </c:layout>
              <c:numFmt formatCode="0.00" sourceLinked="0"/>
              <c:spPr>
                <a:noFill/>
                <a:ln>
                  <a:noFill/>
                </a:ln>
                <a:effectLst/>
              </c:spPr>
              <c:txPr>
                <a:bodyPr wrap="square" lIns="38100" tIns="19050" rIns="38100" bIns="19050" anchor="ctr">
                  <a:spAutoFit/>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722F-4A79-850D-8A43E4EE3DDB}"/>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'Errors using nursing smart p4'!$H$2:$H$13</c:f>
              <c:numCache>
                <c:formatCode>0.000</c:formatCode>
                <c:ptCount val="12"/>
                <c:pt idx="0">
                  <c:v>8.1300813008130079E-2</c:v>
                </c:pt>
                <c:pt idx="1">
                  <c:v>8.1300813008130079E-2</c:v>
                </c:pt>
                <c:pt idx="2">
                  <c:v>8.1300813008130079E-2</c:v>
                </c:pt>
                <c:pt idx="3">
                  <c:v>8.1300813008130079E-2</c:v>
                </c:pt>
                <c:pt idx="4">
                  <c:v>8.1300813008130079E-2</c:v>
                </c:pt>
                <c:pt idx="5">
                  <c:v>8.1300813008130079E-2</c:v>
                </c:pt>
                <c:pt idx="6">
                  <c:v>8.1300813008130079E-2</c:v>
                </c:pt>
                <c:pt idx="7">
                  <c:v>8.1300813008130079E-2</c:v>
                </c:pt>
                <c:pt idx="8">
                  <c:v>8.1300813008130079E-2</c:v>
                </c:pt>
                <c:pt idx="9">
                  <c:v>8.1300813008130079E-2</c:v>
                </c:pt>
                <c:pt idx="10">
                  <c:v>8.1300813008130079E-2</c:v>
                </c:pt>
                <c:pt idx="11">
                  <c:v>8.1300813008130079E-2</c:v>
                </c:pt>
              </c:numCache>
            </c:numRef>
          </c:val>
          <c:smooth val="0"/>
          <c:extLst>
            <c:ext xmlns:c16="http://schemas.microsoft.com/office/drawing/2014/chart" uri="{C3380CC4-5D6E-409C-BE32-E72D297353CC}">
              <c16:uniqueId val="{00000005-722F-4A79-850D-8A43E4EE3DDB}"/>
            </c:ext>
          </c:extLst>
        </c:ser>
        <c:ser>
          <c:idx val="5"/>
          <c:order val="5"/>
          <c:tx>
            <c:strRef>
              <c:f>'Errors using nursing smart p4'!$I$1</c:f>
              <c:strCache>
                <c:ptCount val="1"/>
                <c:pt idx="0">
                  <c:v> -1 Sigma</c:v>
                </c:pt>
              </c:strCache>
            </c:strRef>
          </c:tx>
          <c:spPr>
            <a:ln w="12700" cap="rnd" cmpd="sng" algn="ctr">
              <a:noFill/>
              <a:prstDash val="dashDot"/>
              <a:round/>
            </a:ln>
            <a:effectLst/>
            <a:extLst>
              <a:ext uri="{91240B29-F687-4F45-9708-019B960494DF}">
                <a14:hiddenLine xmlns:a14="http://schemas.microsoft.com/office/drawing/2010/main" w="12700" cap="rnd" cmpd="sng" algn="ctr">
                  <a:solidFill>
                    <a:srgbClr val="008080"/>
                  </a:solidFill>
                  <a:prstDash val="dashDot"/>
                  <a:round/>
                </a14:hiddenLine>
              </a:ext>
            </a:extLst>
          </c:spPr>
          <c:marker>
            <c:symbol val="none"/>
          </c:marker>
          <c:val>
            <c:numRef>
              <c:f>'Errors using nursing smart p4'!$I$2:$I$13</c:f>
              <c:numCache>
                <c:formatCode>0.000</c:formatCode>
                <c:ptCount val="12"/>
                <c:pt idx="0">
                  <c:v>0</c:v>
                </c:pt>
                <c:pt idx="1">
                  <c:v>0</c:v>
                </c:pt>
                <c:pt idx="2">
                  <c:v>0</c:v>
                </c:pt>
                <c:pt idx="3">
                  <c:v>1.6884204205936518E-2</c:v>
                </c:pt>
                <c:pt idx="4">
                  <c:v>1.2976681650521904E-2</c:v>
                </c:pt>
                <c:pt idx="5">
                  <c:v>0</c:v>
                </c:pt>
                <c:pt idx="6">
                  <c:v>0</c:v>
                </c:pt>
                <c:pt idx="7">
                  <c:v>2.4069017452052199E-3</c:v>
                </c:pt>
                <c:pt idx="8">
                  <c:v>0</c:v>
                </c:pt>
                <c:pt idx="9">
                  <c:v>1.0735953570235574E-2</c:v>
                </c:pt>
                <c:pt idx="10">
                  <c:v>2.4069017452052199E-3</c:v>
                </c:pt>
                <c:pt idx="11">
                  <c:v>1.0735953570235574E-2</c:v>
                </c:pt>
              </c:numCache>
            </c:numRef>
          </c:val>
          <c:smooth val="0"/>
          <c:extLst>
            <c:ext xmlns:c16="http://schemas.microsoft.com/office/drawing/2014/chart" uri="{C3380CC4-5D6E-409C-BE32-E72D297353CC}">
              <c16:uniqueId val="{00000006-722F-4A79-850D-8A43E4EE3DDB}"/>
            </c:ext>
          </c:extLst>
        </c:ser>
        <c:ser>
          <c:idx val="6"/>
          <c:order val="6"/>
          <c:tx>
            <c:strRef>
              <c:f>'Errors using nursing smart p4'!$J$1</c:f>
              <c:strCache>
                <c:ptCount val="1"/>
                <c:pt idx="0">
                  <c:v> -2 Sigma</c:v>
                </c:pt>
              </c:strCache>
            </c:strRef>
          </c:tx>
          <c:spPr>
            <a:ln w="12700" cap="rnd" cmpd="sng" algn="ctr">
              <a:noFill/>
              <a:prstDash val="dashDot"/>
              <a:round/>
            </a:ln>
            <a:effectLst/>
            <a:extLst>
              <a:ext uri="{91240B29-F687-4F45-9708-019B960494DF}">
                <a14:hiddenLine xmlns:a14="http://schemas.microsoft.com/office/drawing/2010/main" w="12700" cap="rnd" cmpd="sng" algn="ctr">
                  <a:solidFill>
                    <a:srgbClr val="FF8080"/>
                  </a:solidFill>
                  <a:prstDash val="dashDot"/>
                  <a:round/>
                </a14:hiddenLine>
              </a:ext>
            </a:extLst>
          </c:spPr>
          <c:marker>
            <c:symbol val="none"/>
          </c:marker>
          <c:val>
            <c:numRef>
              <c:f>'Errors using nursing smart p4'!$J$2:$J$13</c:f>
              <c:numCache>
                <c:formatCode>0.000</c:formatCode>
                <c:ptCount val="12"/>
                <c:pt idx="0">
                  <c:v>0</c:v>
                </c:pt>
                <c:pt idx="1">
                  <c:v>0</c:v>
                </c:pt>
                <c:pt idx="2">
                  <c:v>0</c:v>
                </c:pt>
                <c:pt idx="3">
                  <c:v>0</c:v>
                </c:pt>
                <c:pt idx="4">
                  <c:v>0</c:v>
                </c:pt>
                <c:pt idx="5">
                  <c:v>0</c:v>
                </c:pt>
                <c:pt idx="6">
                  <c:v>0</c:v>
                </c:pt>
                <c:pt idx="7">
                  <c:v>0</c:v>
                </c:pt>
                <c:pt idx="8">
                  <c:v>0</c:v>
                </c:pt>
                <c:pt idx="9">
                  <c:v>0</c:v>
                </c:pt>
                <c:pt idx="10">
                  <c:v>0</c:v>
                </c:pt>
                <c:pt idx="11">
                  <c:v>0</c:v>
                </c:pt>
              </c:numCache>
            </c:numRef>
          </c:val>
          <c:smooth val="0"/>
          <c:extLst>
            <c:ext xmlns:c16="http://schemas.microsoft.com/office/drawing/2014/chart" uri="{C3380CC4-5D6E-409C-BE32-E72D297353CC}">
              <c16:uniqueId val="{00000007-722F-4A79-850D-8A43E4EE3DDB}"/>
            </c:ext>
          </c:extLst>
        </c:ser>
        <c:dLbls>
          <c:showLegendKey val="0"/>
          <c:showVal val="0"/>
          <c:showCatName val="0"/>
          <c:showSerName val="0"/>
          <c:showPercent val="0"/>
          <c:showBubbleSize val="0"/>
        </c:dLbls>
        <c:marker val="1"/>
        <c:smooth val="0"/>
        <c:axId val="1268471552"/>
        <c:axId val="1280837424"/>
      </c:lineChart>
      <c:scatterChart>
        <c:scatterStyle val="lineMarker"/>
        <c:varyColors val="0"/>
        <c:ser>
          <c:idx val="1"/>
          <c:order val="1"/>
          <c:tx>
            <c:strRef>
              <c:f>'Errors using nursing smart p4'!$E$1</c:f>
              <c:strCache>
                <c:ptCount val="1"/>
                <c:pt idx="0">
                  <c:v>UCL</c:v>
                </c:pt>
              </c:strCache>
            </c:strRef>
          </c:tx>
          <c:spPr>
            <a:ln w="19050">
              <a:noFill/>
            </a:ln>
            <a:effectLst/>
          </c:spPr>
          <c:marker>
            <c:symbol val="none"/>
          </c:marker>
          <c:dLbls>
            <c:dLbl>
              <c:idx val="1"/>
              <c:layout>
                <c:manualLayout>
                  <c:x val="-1.465766616715187E-2"/>
                  <c:y val="-2.0185923481362909E-2"/>
                </c:manualLayout>
              </c:layout>
              <c:tx>
                <c:rich>
                  <a:bodyPr wrap="square" lIns="38100" tIns="19050" rIns="38100" bIns="19050" anchor="ctr">
                    <a:spAutoFit/>
                  </a:bodyPr>
                  <a:lstStyle/>
                  <a:p>
                    <a:pPr>
                      <a:defRPr/>
                    </a:pPr>
                    <a:r>
                      <a:rPr lang="en-US"/>
                      <a:t>UCL</a:t>
                    </a:r>
                  </a:p>
                </c:rich>
              </c:tx>
              <c:numFmt formatCode="0.00" sourceLinked="0"/>
              <c:spPr>
                <a:noFill/>
                <a:ln>
                  <a:noFill/>
                </a:ln>
                <a:effectLst/>
              </c:sp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722F-4A79-850D-8A43E4EE3DDB}"/>
                </c:ext>
              </c:extLst>
            </c:dLbl>
            <c:dLbl>
              <c:idx val="10"/>
              <c:layout>
                <c:manualLayout>
                  <c:x val="-1.4657666167151978E-2"/>
                  <c:y val="-2.0185923481362909E-2"/>
                </c:manualLayout>
              </c:layout>
              <c:numFmt formatCode="0.00" sourceLinked="0"/>
              <c:spPr>
                <a:noFill/>
                <a:ln>
                  <a:noFill/>
                </a:ln>
                <a:effectLst/>
              </c:spPr>
              <c:txPr>
                <a:bodyPr wrap="square" lIns="38100" tIns="19050" rIns="38100" bIns="19050" anchor="ctr">
                  <a:spAutoFit/>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722F-4A79-850D-8A43E4EE3DDB}"/>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errBars>
            <c:errDir val="x"/>
            <c:errBarType val="both"/>
            <c:errValType val="cust"/>
            <c:noEndCap val="1"/>
            <c:plus>
              <c:numRef>
                <c:f>'Errors using nursing smart p4'!$M$2:$M$32</c:f>
                <c:numCache>
                  <c:formatCode>General</c:formatCode>
                  <c:ptCount val="31"/>
                  <c:pt idx="0">
                    <c:v>1</c:v>
                  </c:pt>
                  <c:pt idx="1">
                    <c:v>1</c:v>
                  </c:pt>
                  <c:pt idx="2">
                    <c:v>1</c:v>
                  </c:pt>
                  <c:pt idx="3">
                    <c:v>1</c:v>
                  </c:pt>
                  <c:pt idx="4">
                    <c:v>1</c:v>
                  </c:pt>
                  <c:pt idx="5">
                    <c:v>1</c:v>
                  </c:pt>
                  <c:pt idx="6">
                    <c:v>1</c:v>
                  </c:pt>
                  <c:pt idx="7">
                    <c:v>1</c:v>
                  </c:pt>
                  <c:pt idx="8">
                    <c:v>1</c:v>
                  </c:pt>
                  <c:pt idx="9">
                    <c:v>1</c:v>
                  </c:pt>
                  <c:pt idx="10">
                    <c:v>1</c:v>
                  </c:pt>
                  <c:pt idx="11">
                    <c:v>1</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numCache>
              </c:numRef>
            </c:plus>
            <c:minus>
              <c:numRef>
                <c:f>'Errors using nursing smart p4'!$T$2:$T$32</c:f>
                <c:numCache>
                  <c:formatCode>General</c:formatCode>
                  <c:ptCount val="31"/>
                </c:numCache>
              </c:numRef>
            </c:minus>
            <c:spPr>
              <a:ln w="12700">
                <a:solidFill>
                  <a:srgbClr val="FF0000"/>
                </a:solidFill>
                <a:prstDash val="lgDash"/>
              </a:ln>
            </c:spPr>
          </c:errBars>
          <c:errBars>
            <c:errDir val="y"/>
            <c:errBarType val="both"/>
            <c:errValType val="cust"/>
            <c:noEndCap val="1"/>
            <c:plus>
              <c:numRef>
                <c:f>'Errors using nursing smart p4'!$T$2:$T$32</c:f>
                <c:numCache>
                  <c:formatCode>General</c:formatCode>
                  <c:ptCount val="31"/>
                </c:numCache>
              </c:numRef>
            </c:plus>
            <c:minus>
              <c:numRef>
                <c:f>'Errors using nursing smart p4'!$N$2:$N$32</c:f>
                <c:numCache>
                  <c:formatCode>General</c:formatCode>
                  <c:ptCount val="31"/>
                  <c:pt idx="0">
                    <c:v>0</c:v>
                  </c:pt>
                  <c:pt idx="1">
                    <c:v>0.13864494968748564</c:v>
                  </c:pt>
                  <c:pt idx="2">
                    <c:v>0</c:v>
                  </c:pt>
                  <c:pt idx="3">
                    <c:v>-0.28011364117096843</c:v>
                  </c:pt>
                  <c:pt idx="4">
                    <c:v>1.1722567666243855E-2</c:v>
                  </c:pt>
                  <c:pt idx="5">
                    <c:v>0.12974612381723893</c:v>
                  </c:pt>
                  <c:pt idx="6">
                    <c:v>-2.4829386261364383E-2</c:v>
                  </c:pt>
                  <c:pt idx="7">
                    <c:v>-7.3207397839924526E-2</c:v>
                  </c:pt>
                  <c:pt idx="8">
                    <c:v>2.2590115302314473E-2</c:v>
                  </c:pt>
                  <c:pt idx="9">
                    <c:v>-4.7577270777405478E-2</c:v>
                  </c:pt>
                  <c:pt idx="10">
                    <c:v>2.4987155475091005E-2</c:v>
                  </c:pt>
                  <c:pt idx="11">
                    <c:v>-2.4987155475091005E-2</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numCache>
              </c:numRef>
            </c:minus>
            <c:spPr>
              <a:ln>
                <a:solidFill>
                  <a:srgbClr val="FF0000"/>
                </a:solidFill>
                <a:prstDash val="lgDash"/>
              </a:ln>
            </c:spPr>
          </c:errBars>
          <c:yVal>
            <c:numRef>
              <c:f>'Errors using nursing smart p4'!$E$2:$E$13</c:f>
              <c:numCache>
                <c:formatCode>0.000</c:formatCode>
                <c:ptCount val="12"/>
                <c:pt idx="0">
                  <c:v>0.41601933089819354</c:v>
                </c:pt>
                <c:pt idx="1">
                  <c:v>0.55466428058567918</c:v>
                </c:pt>
                <c:pt idx="2">
                  <c:v>0.55466428058567918</c:v>
                </c:pt>
                <c:pt idx="3">
                  <c:v>0.27455063941471075</c:v>
                </c:pt>
                <c:pt idx="4">
                  <c:v>0.28627320708095461</c:v>
                </c:pt>
                <c:pt idx="5">
                  <c:v>0.41601933089819354</c:v>
                </c:pt>
                <c:pt idx="6">
                  <c:v>0.39118994463682916</c:v>
                </c:pt>
                <c:pt idx="7">
                  <c:v>0.31798254679690463</c:v>
                </c:pt>
                <c:pt idx="8">
                  <c:v>0.3405726620992191</c:v>
                </c:pt>
                <c:pt idx="9">
                  <c:v>0.29299539132181363</c:v>
                </c:pt>
                <c:pt idx="10">
                  <c:v>0.31798254679690463</c:v>
                </c:pt>
                <c:pt idx="11">
                  <c:v>0.29299539132181363</c:v>
                </c:pt>
              </c:numCache>
            </c:numRef>
          </c:yVal>
          <c:smooth val="0"/>
          <c:extLst>
            <c:ext xmlns:c16="http://schemas.microsoft.com/office/drawing/2014/chart" uri="{C3380CC4-5D6E-409C-BE32-E72D297353CC}">
              <c16:uniqueId val="{0000000A-722F-4A79-850D-8A43E4EE3DDB}"/>
            </c:ext>
          </c:extLst>
        </c:ser>
        <c:ser>
          <c:idx val="7"/>
          <c:order val="7"/>
          <c:tx>
            <c:strRef>
              <c:f>'Errors using nursing smart p4'!$K$1</c:f>
              <c:strCache>
                <c:ptCount val="1"/>
                <c:pt idx="0">
                  <c:v>LCL</c:v>
                </c:pt>
              </c:strCache>
            </c:strRef>
          </c:tx>
          <c:spPr>
            <a:ln w="19050">
              <a:noFill/>
            </a:ln>
            <a:effectLst/>
          </c:spPr>
          <c:marker>
            <c:symbol val="none"/>
          </c:marker>
          <c:errBars>
            <c:errDir val="x"/>
            <c:errBarType val="both"/>
            <c:errValType val="cust"/>
            <c:noEndCap val="1"/>
            <c:plus>
              <c:numRef>
                <c:f>'Errors using nursing smart p4'!$M$2:$M$32</c:f>
                <c:numCache>
                  <c:formatCode>General</c:formatCode>
                  <c:ptCount val="31"/>
                  <c:pt idx="0">
                    <c:v>1</c:v>
                  </c:pt>
                  <c:pt idx="1">
                    <c:v>1</c:v>
                  </c:pt>
                  <c:pt idx="2">
                    <c:v>1</c:v>
                  </c:pt>
                  <c:pt idx="3">
                    <c:v>1</c:v>
                  </c:pt>
                  <c:pt idx="4">
                    <c:v>1</c:v>
                  </c:pt>
                  <c:pt idx="5">
                    <c:v>1</c:v>
                  </c:pt>
                  <c:pt idx="6">
                    <c:v>1</c:v>
                  </c:pt>
                  <c:pt idx="7">
                    <c:v>1</c:v>
                  </c:pt>
                  <c:pt idx="8">
                    <c:v>1</c:v>
                  </c:pt>
                  <c:pt idx="9">
                    <c:v>1</c:v>
                  </c:pt>
                  <c:pt idx="10">
                    <c:v>1</c:v>
                  </c:pt>
                  <c:pt idx="11">
                    <c:v>1</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numCache>
              </c:numRef>
            </c:plus>
            <c:minus>
              <c:numRef>
                <c:f>'Errors using nursing smart p4'!$T$2:$T$32</c:f>
                <c:numCache>
                  <c:formatCode>General</c:formatCode>
                  <c:ptCount val="31"/>
                </c:numCache>
              </c:numRef>
            </c:minus>
            <c:spPr>
              <a:ln w="12700">
                <a:solidFill>
                  <a:srgbClr val="FF0000"/>
                </a:solidFill>
                <a:prstDash val="lgDash"/>
              </a:ln>
            </c:spPr>
          </c:errBars>
          <c:errBars>
            <c:errDir val="y"/>
            <c:errBarType val="both"/>
            <c:errValType val="cust"/>
            <c:noEndCap val="1"/>
            <c:plus>
              <c:numRef>
                <c:f>'Errors using nursing smart p4'!$T$2:$T$32</c:f>
                <c:numCache>
                  <c:formatCode>General</c:formatCode>
                  <c:ptCount val="31"/>
                </c:numCache>
              </c:numRef>
            </c:plus>
            <c:minus>
              <c:numRef>
                <c:f>'Errors using nursing smart p4'!$S$2:$S$32</c:f>
                <c:numCache>
                  <c:formatCode>General</c:formatCode>
                  <c:ptCount val="31"/>
                  <c:pt idx="0">
                    <c:v>0</c:v>
                  </c:pt>
                  <c:pt idx="1">
                    <c:v>0</c:v>
                  </c:pt>
                  <c:pt idx="2">
                    <c:v>0</c:v>
                  </c:pt>
                  <c:pt idx="3">
                    <c:v>0</c:v>
                  </c:pt>
                  <c:pt idx="4">
                    <c:v>0</c:v>
                  </c:pt>
                  <c:pt idx="5">
                    <c:v>0</c:v>
                  </c:pt>
                  <c:pt idx="6">
                    <c:v>0</c:v>
                  </c:pt>
                  <c:pt idx="7">
                    <c:v>0</c:v>
                  </c:pt>
                  <c:pt idx="8">
                    <c:v>0</c:v>
                  </c:pt>
                  <c:pt idx="9">
                    <c:v>0</c:v>
                  </c:pt>
                  <c:pt idx="10">
                    <c:v>0</c:v>
                  </c:pt>
                  <c:pt idx="11">
                    <c:v>0</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numCache>
              </c:numRef>
            </c:minus>
            <c:spPr>
              <a:ln>
                <a:solidFill>
                  <a:srgbClr val="FF0000"/>
                </a:solidFill>
                <a:prstDash val="lgDash"/>
              </a:ln>
            </c:spPr>
          </c:errBars>
          <c:yVal>
            <c:numRef>
              <c:f>'Errors using nursing smart p4'!$K$2:$K$13</c:f>
              <c:numCache>
                <c:formatCode>0.000</c:formatCode>
                <c:ptCount val="12"/>
                <c:pt idx="0">
                  <c:v>0</c:v>
                </c:pt>
                <c:pt idx="1">
                  <c:v>0</c:v>
                </c:pt>
                <c:pt idx="2">
                  <c:v>0</c:v>
                </c:pt>
                <c:pt idx="3">
                  <c:v>0</c:v>
                </c:pt>
                <c:pt idx="4">
                  <c:v>0</c:v>
                </c:pt>
                <c:pt idx="5">
                  <c:v>0</c:v>
                </c:pt>
                <c:pt idx="6">
                  <c:v>0</c:v>
                </c:pt>
                <c:pt idx="7">
                  <c:v>0</c:v>
                </c:pt>
                <c:pt idx="8">
                  <c:v>0</c:v>
                </c:pt>
                <c:pt idx="9">
                  <c:v>0</c:v>
                </c:pt>
                <c:pt idx="10">
                  <c:v>0</c:v>
                </c:pt>
                <c:pt idx="11">
                  <c:v>0</c:v>
                </c:pt>
              </c:numCache>
            </c:numRef>
          </c:yVal>
          <c:smooth val="0"/>
          <c:extLst>
            <c:ext xmlns:c16="http://schemas.microsoft.com/office/drawing/2014/chart" uri="{C3380CC4-5D6E-409C-BE32-E72D297353CC}">
              <c16:uniqueId val="{0000000B-722F-4A79-850D-8A43E4EE3DDB}"/>
            </c:ext>
          </c:extLst>
        </c:ser>
        <c:dLbls>
          <c:showLegendKey val="0"/>
          <c:showVal val="0"/>
          <c:showCatName val="0"/>
          <c:showSerName val="0"/>
          <c:showPercent val="0"/>
          <c:showBubbleSize val="0"/>
        </c:dLbls>
        <c:axId val="1280838256"/>
        <c:axId val="1280837840"/>
      </c:scatterChart>
      <c:catAx>
        <c:axId val="1268471552"/>
        <c:scaling>
          <c:orientation val="minMax"/>
        </c:scaling>
        <c:delete val="0"/>
        <c:axPos val="b"/>
        <c:title>
          <c:tx>
            <c:rich>
              <a:bodyPr/>
              <a:lstStyle/>
              <a:p>
                <a:pPr>
                  <a:defRPr sz="1000" b="1" i="0">
                    <a:solidFill>
                      <a:srgbClr val="000000"/>
                    </a:solidFill>
                    <a:latin typeface=" +mn-lt"/>
                  </a:defRPr>
                </a:pPr>
                <a:r>
                  <a:rPr lang="en-US" sz="1000" b="1" i="0">
                    <a:solidFill>
                      <a:srgbClr val="000000"/>
                    </a:solidFill>
                    <a:latin typeface=" +mn-lt"/>
                  </a:rPr>
                  <a:t>9/14/2023 - 10/6/2023</a:t>
                </a:r>
              </a:p>
            </c:rich>
          </c:tx>
          <c:overlay val="0"/>
        </c:title>
        <c:numFmt formatCode="m/d/yyyy" sourceLinked="1"/>
        <c:majorTickMark val="out"/>
        <c:minorTickMark val="none"/>
        <c:tickLblPos val="nextTo"/>
        <c:crossAx val="1280837424"/>
        <c:crosses val="autoZero"/>
        <c:auto val="0"/>
        <c:lblAlgn val="ctr"/>
        <c:lblOffset val="100"/>
        <c:tickLblSkip val="1"/>
        <c:tickMarkSkip val="1"/>
        <c:noMultiLvlLbl val="0"/>
      </c:catAx>
      <c:valAx>
        <c:axId val="1280837424"/>
        <c:scaling>
          <c:orientation val="minMax"/>
          <c:max val="1"/>
        </c:scaling>
        <c:delete val="0"/>
        <c:axPos val="l"/>
        <c:title>
          <c:tx>
            <c:rich>
              <a:bodyPr/>
              <a:lstStyle/>
              <a:p>
                <a:pPr>
                  <a:defRPr sz="1000" b="1" i="0">
                    <a:solidFill>
                      <a:srgbClr val="000000"/>
                    </a:solidFill>
                    <a:latin typeface=" +mn-lt"/>
                  </a:defRPr>
                </a:pPr>
                <a:r>
                  <a:rPr lang="en-US" sz="1000" b="1" i="0">
                    <a:solidFill>
                      <a:srgbClr val="000000"/>
                    </a:solidFill>
                    <a:latin typeface=" +mn-lt"/>
                  </a:rPr>
                  <a:t>Errors using nursing smart phrase - Denominator</a:t>
                </a:r>
              </a:p>
            </c:rich>
          </c:tx>
          <c:overlay val="0"/>
        </c:title>
        <c:numFmt formatCode="0%" sourceLinked="0"/>
        <c:majorTickMark val="out"/>
        <c:minorTickMark val="none"/>
        <c:tickLblPos val="nextTo"/>
        <c:crossAx val="1268471552"/>
        <c:crosses val="autoZero"/>
        <c:crossBetween val="between"/>
      </c:valAx>
      <c:valAx>
        <c:axId val="1280837840"/>
        <c:scaling>
          <c:orientation val="minMax"/>
        </c:scaling>
        <c:delete val="1"/>
        <c:axPos val="r"/>
        <c:numFmt formatCode="0.000" sourceLinked="1"/>
        <c:majorTickMark val="out"/>
        <c:minorTickMark val="none"/>
        <c:tickLblPos val="nextTo"/>
        <c:crossAx val="1280838256"/>
        <c:crosses val="max"/>
        <c:crossBetween val="midCat"/>
      </c:valAx>
      <c:valAx>
        <c:axId val="1280838256"/>
        <c:scaling>
          <c:orientation val="minMax"/>
          <c:max val="13"/>
          <c:min val="1"/>
        </c:scaling>
        <c:delete val="0"/>
        <c:axPos val="t"/>
        <c:numFmt formatCode="m/d/yyyy" sourceLinked="1"/>
        <c:majorTickMark val="none"/>
        <c:minorTickMark val="none"/>
        <c:tickLblPos val="none"/>
        <c:spPr>
          <a:ln w="25400">
            <a:noFill/>
          </a:ln>
        </c:spPr>
        <c:crossAx val="1280837840"/>
        <c:crosses val="max"/>
        <c:crossBetween val="midCat"/>
      </c:valAx>
      <c:spPr>
        <a:noFill/>
        <a:ln w="25400">
          <a:noFill/>
        </a:ln>
      </c:spPr>
    </c:plotArea>
    <c:plotVisOnly val="0"/>
    <c:dispBlanksAs val="gap"/>
    <c:extLst>
      <c:ext xmlns:c16r3="http://schemas.microsoft.com/office/drawing/2017/03/chart" uri="{56B9EC1D-385E-4148-901F-78D8002777C0}">
        <c16r3:dataDisplayOptions16>
          <c16r3:dispNaAsBlank val="1"/>
        </c16r3:dataDisplayOptions16>
      </c:ext>
    </c:extLst>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1" i="0">
                <a:solidFill>
                  <a:srgbClr val="000000"/>
                </a:solidFill>
                <a:latin typeface=" +mn-lt"/>
              </a:defRPr>
            </a:pPr>
            <a:r>
              <a:rPr lang="en-US" sz="1800" b="1" i="0" dirty="0">
                <a:solidFill>
                  <a:srgbClr val="000000"/>
                </a:solidFill>
                <a:latin typeface=" +mn-lt"/>
              </a:rPr>
              <a:t> % of Workflow Defects in New Patients Infectious Disease Clinic </a:t>
            </a:r>
          </a:p>
        </c:rich>
      </c:tx>
      <c:overlay val="0"/>
    </c:title>
    <c:autoTitleDeleted val="0"/>
    <c:plotArea>
      <c:layout/>
      <c:lineChart>
        <c:grouping val="standard"/>
        <c:varyColors val="0"/>
        <c:ser>
          <c:idx val="0"/>
          <c:order val="0"/>
          <c:tx>
            <c:strRef>
              <c:f>'pChart % Defective # Defecti1'!$D$1</c:f>
              <c:strCache>
                <c:ptCount val="1"/>
                <c:pt idx="0">
                  <c:v>P</c:v>
                </c:pt>
              </c:strCache>
            </c:strRef>
          </c:tx>
          <c:spPr>
            <a:ln w="12700">
              <a:solidFill>
                <a:srgbClr val="000080"/>
              </a:solidFill>
            </a:ln>
            <a:effectLst/>
          </c:spPr>
          <c:marker>
            <c:symbol val="circle"/>
            <c:size val="6"/>
            <c:spPr>
              <a:solidFill>
                <a:srgbClr val="000080"/>
              </a:solidFill>
              <a:ln w="12700">
                <a:solidFill>
                  <a:srgbClr val="000080"/>
                </a:solidFill>
                <a:prstDash val="solid"/>
              </a:ln>
            </c:spPr>
          </c:marker>
          <c:dPt>
            <c:idx val="0"/>
            <c:marker>
              <c:symbol val="diamond"/>
              <c:size val="6"/>
              <c:spPr>
                <a:solidFill>
                  <a:srgbClr val="FF0000"/>
                </a:solidFill>
                <a:ln w="12700">
                  <a:solidFill>
                    <a:srgbClr val="FF0000"/>
                  </a:solidFill>
                  <a:prstDash val="solid"/>
                </a:ln>
              </c:spPr>
            </c:marker>
            <c:bubble3D val="0"/>
            <c:extLst>
              <c:ext xmlns:c16="http://schemas.microsoft.com/office/drawing/2014/chart" uri="{C3380CC4-5D6E-409C-BE32-E72D297353CC}">
                <c16:uniqueId val="{00000000-7F54-478A-BF2D-0B13CE9A2C86}"/>
              </c:ext>
            </c:extLst>
          </c:dPt>
          <c:dPt>
            <c:idx val="1"/>
            <c:marker>
              <c:symbol val="diamond"/>
              <c:size val="6"/>
              <c:spPr>
                <a:solidFill>
                  <a:srgbClr val="FF0000"/>
                </a:solidFill>
                <a:ln w="12700">
                  <a:solidFill>
                    <a:srgbClr val="FF0000"/>
                  </a:solidFill>
                  <a:prstDash val="solid"/>
                </a:ln>
              </c:spPr>
            </c:marker>
            <c:bubble3D val="0"/>
            <c:spPr>
              <a:ln w="12700">
                <a:solidFill>
                  <a:srgbClr val="FF0000"/>
                </a:solidFill>
              </a:ln>
              <a:effectLst/>
            </c:spPr>
            <c:extLst>
              <c:ext xmlns:c16="http://schemas.microsoft.com/office/drawing/2014/chart" uri="{C3380CC4-5D6E-409C-BE32-E72D297353CC}">
                <c16:uniqueId val="{00000002-7F54-478A-BF2D-0B13CE9A2C86}"/>
              </c:ext>
            </c:extLst>
          </c:dPt>
          <c:dPt>
            <c:idx val="2"/>
            <c:marker>
              <c:symbol val="diamond"/>
              <c:size val="6"/>
              <c:spPr>
                <a:solidFill>
                  <a:srgbClr val="FF0000"/>
                </a:solidFill>
                <a:ln w="12700">
                  <a:solidFill>
                    <a:srgbClr val="FF0000"/>
                  </a:solidFill>
                  <a:prstDash val="solid"/>
                </a:ln>
              </c:spPr>
            </c:marker>
            <c:bubble3D val="0"/>
            <c:spPr>
              <a:ln w="12700">
                <a:solidFill>
                  <a:srgbClr val="FF0000"/>
                </a:solidFill>
              </a:ln>
              <a:effectLst/>
            </c:spPr>
            <c:extLst>
              <c:ext xmlns:c16="http://schemas.microsoft.com/office/drawing/2014/chart" uri="{C3380CC4-5D6E-409C-BE32-E72D297353CC}">
                <c16:uniqueId val="{00000004-7F54-478A-BF2D-0B13CE9A2C86}"/>
              </c:ext>
            </c:extLst>
          </c:dPt>
          <c:dPt>
            <c:idx val="3"/>
            <c:marker>
              <c:symbol val="diamond"/>
              <c:size val="6"/>
              <c:spPr>
                <a:solidFill>
                  <a:srgbClr val="FF0000"/>
                </a:solidFill>
                <a:ln w="12700">
                  <a:solidFill>
                    <a:srgbClr val="FF0000"/>
                  </a:solidFill>
                  <a:prstDash val="solid"/>
                </a:ln>
              </c:spPr>
            </c:marker>
            <c:bubble3D val="0"/>
            <c:spPr>
              <a:ln w="12700">
                <a:solidFill>
                  <a:srgbClr val="FF0000"/>
                </a:solidFill>
              </a:ln>
              <a:effectLst/>
            </c:spPr>
            <c:extLst>
              <c:ext xmlns:c16="http://schemas.microsoft.com/office/drawing/2014/chart" uri="{C3380CC4-5D6E-409C-BE32-E72D297353CC}">
                <c16:uniqueId val="{00000006-7F54-478A-BF2D-0B13CE9A2C86}"/>
              </c:ext>
            </c:extLst>
          </c:dPt>
          <c:dPt>
            <c:idx val="4"/>
            <c:marker>
              <c:symbol val="diamond"/>
              <c:size val="6"/>
              <c:spPr>
                <a:solidFill>
                  <a:srgbClr val="FF0000"/>
                </a:solidFill>
                <a:ln w="12700">
                  <a:solidFill>
                    <a:srgbClr val="FF0000"/>
                  </a:solidFill>
                  <a:prstDash val="solid"/>
                </a:ln>
              </c:spPr>
            </c:marker>
            <c:bubble3D val="0"/>
            <c:spPr>
              <a:ln w="12700">
                <a:solidFill>
                  <a:srgbClr val="FF0000"/>
                </a:solidFill>
              </a:ln>
              <a:effectLst/>
            </c:spPr>
            <c:extLst>
              <c:ext xmlns:c16="http://schemas.microsoft.com/office/drawing/2014/chart" uri="{C3380CC4-5D6E-409C-BE32-E72D297353CC}">
                <c16:uniqueId val="{00000008-7F54-478A-BF2D-0B13CE9A2C86}"/>
              </c:ext>
            </c:extLst>
          </c:dPt>
          <c:cat>
            <c:numRef>
              <c:f>'pChart % Defective # Defecti1'!$A$2:$A$63</c:f>
              <c:numCache>
                <c:formatCode>m/d/yyyy</c:formatCode>
                <c:ptCount val="62"/>
                <c:pt idx="0">
                  <c:v>45019</c:v>
                </c:pt>
                <c:pt idx="1">
                  <c:v>45020</c:v>
                </c:pt>
                <c:pt idx="2">
                  <c:v>45021</c:v>
                </c:pt>
                <c:pt idx="3">
                  <c:v>45022</c:v>
                </c:pt>
                <c:pt idx="4">
                  <c:v>45023</c:v>
                </c:pt>
                <c:pt idx="5">
                  <c:v>45026</c:v>
                </c:pt>
                <c:pt idx="6">
                  <c:v>45027</c:v>
                </c:pt>
                <c:pt idx="7">
                  <c:v>45028</c:v>
                </c:pt>
                <c:pt idx="8">
                  <c:v>45029</c:v>
                </c:pt>
                <c:pt idx="9">
                  <c:v>45030</c:v>
                </c:pt>
                <c:pt idx="10">
                  <c:v>45033</c:v>
                </c:pt>
                <c:pt idx="11">
                  <c:v>45034</c:v>
                </c:pt>
                <c:pt idx="12">
                  <c:v>45035</c:v>
                </c:pt>
                <c:pt idx="13">
                  <c:v>45036</c:v>
                </c:pt>
                <c:pt idx="14">
                  <c:v>45037</c:v>
                </c:pt>
                <c:pt idx="15">
                  <c:v>45040</c:v>
                </c:pt>
                <c:pt idx="16">
                  <c:v>45041</c:v>
                </c:pt>
                <c:pt idx="17">
                  <c:v>45042</c:v>
                </c:pt>
                <c:pt idx="18">
                  <c:v>45043</c:v>
                </c:pt>
                <c:pt idx="19">
                  <c:v>45044</c:v>
                </c:pt>
                <c:pt idx="20">
                  <c:v>45047</c:v>
                </c:pt>
                <c:pt idx="21">
                  <c:v>45048</c:v>
                </c:pt>
                <c:pt idx="22">
                  <c:v>45049</c:v>
                </c:pt>
                <c:pt idx="23">
                  <c:v>45050</c:v>
                </c:pt>
                <c:pt idx="24">
                  <c:v>45051</c:v>
                </c:pt>
                <c:pt idx="25">
                  <c:v>45054</c:v>
                </c:pt>
                <c:pt idx="26">
                  <c:v>45055</c:v>
                </c:pt>
                <c:pt idx="27">
                  <c:v>45056</c:v>
                </c:pt>
                <c:pt idx="28">
                  <c:v>45057</c:v>
                </c:pt>
                <c:pt idx="29">
                  <c:v>45058</c:v>
                </c:pt>
                <c:pt idx="30">
                  <c:v>45061</c:v>
                </c:pt>
                <c:pt idx="31">
                  <c:v>45062</c:v>
                </c:pt>
                <c:pt idx="32">
                  <c:v>45063</c:v>
                </c:pt>
                <c:pt idx="33">
                  <c:v>45064</c:v>
                </c:pt>
                <c:pt idx="34">
                  <c:v>45065</c:v>
                </c:pt>
                <c:pt idx="35">
                  <c:v>45078</c:v>
                </c:pt>
                <c:pt idx="36">
                  <c:v>45079</c:v>
                </c:pt>
                <c:pt idx="37">
                  <c:v>45082</c:v>
                </c:pt>
                <c:pt idx="38">
                  <c:v>45083</c:v>
                </c:pt>
                <c:pt idx="39">
                  <c:v>45084</c:v>
                </c:pt>
                <c:pt idx="40">
                  <c:v>45085</c:v>
                </c:pt>
                <c:pt idx="41">
                  <c:v>45086</c:v>
                </c:pt>
                <c:pt idx="42">
                  <c:v>45110</c:v>
                </c:pt>
                <c:pt idx="43">
                  <c:v>45111</c:v>
                </c:pt>
                <c:pt idx="44">
                  <c:v>45113</c:v>
                </c:pt>
                <c:pt idx="45">
                  <c:v>45114</c:v>
                </c:pt>
                <c:pt idx="46">
                  <c:v>45139</c:v>
                </c:pt>
                <c:pt idx="47">
                  <c:v>45140</c:v>
                </c:pt>
                <c:pt idx="48">
                  <c:v>45141</c:v>
                </c:pt>
                <c:pt idx="49">
                  <c:v>45142</c:v>
                </c:pt>
                <c:pt idx="50">
                  <c:v>45145</c:v>
                </c:pt>
                <c:pt idx="51">
                  <c:v>45146</c:v>
                </c:pt>
                <c:pt idx="52">
                  <c:v>45147</c:v>
                </c:pt>
                <c:pt idx="53">
                  <c:v>45148</c:v>
                </c:pt>
                <c:pt idx="54">
                  <c:v>45149</c:v>
                </c:pt>
                <c:pt idx="55">
                  <c:v>45152</c:v>
                </c:pt>
                <c:pt idx="56">
                  <c:v>45153</c:v>
                </c:pt>
                <c:pt idx="57">
                  <c:v>45170</c:v>
                </c:pt>
                <c:pt idx="58">
                  <c:v>45174</c:v>
                </c:pt>
                <c:pt idx="59">
                  <c:v>45175</c:v>
                </c:pt>
                <c:pt idx="60">
                  <c:v>45176</c:v>
                </c:pt>
                <c:pt idx="61">
                  <c:v>45177</c:v>
                </c:pt>
              </c:numCache>
            </c:numRef>
          </c:cat>
          <c:val>
            <c:numRef>
              <c:f>'pChart % Defective # Defecti1'!$D$2:$D$63</c:f>
              <c:numCache>
                <c:formatCode>0.000</c:formatCode>
                <c:ptCount val="62"/>
                <c:pt idx="0">
                  <c:v>1</c:v>
                </c:pt>
                <c:pt idx="1">
                  <c:v>1</c:v>
                </c:pt>
                <c:pt idx="2">
                  <c:v>1</c:v>
                </c:pt>
                <c:pt idx="3">
                  <c:v>1</c:v>
                </c:pt>
                <c:pt idx="4">
                  <c:v>1</c:v>
                </c:pt>
                <c:pt idx="5">
                  <c:v>1</c:v>
                </c:pt>
                <c:pt idx="6">
                  <c:v>0.8</c:v>
                </c:pt>
                <c:pt idx="7">
                  <c:v>0.5</c:v>
                </c:pt>
                <c:pt idx="8">
                  <c:v>0.5714285714285714</c:v>
                </c:pt>
                <c:pt idx="9">
                  <c:v>1</c:v>
                </c:pt>
                <c:pt idx="10">
                  <c:v>1</c:v>
                </c:pt>
                <c:pt idx="11">
                  <c:v>1</c:v>
                </c:pt>
                <c:pt idx="12">
                  <c:v>0.83333333333333337</c:v>
                </c:pt>
                <c:pt idx="13">
                  <c:v>0.66666666666666663</c:v>
                </c:pt>
                <c:pt idx="14">
                  <c:v>1</c:v>
                </c:pt>
                <c:pt idx="15">
                  <c:v>0</c:v>
                </c:pt>
                <c:pt idx="16">
                  <c:v>0.6</c:v>
                </c:pt>
                <c:pt idx="17">
                  <c:v>1</c:v>
                </c:pt>
                <c:pt idx="18">
                  <c:v>0.75</c:v>
                </c:pt>
                <c:pt idx="19">
                  <c:v>0.25</c:v>
                </c:pt>
                <c:pt idx="20">
                  <c:v>1</c:v>
                </c:pt>
                <c:pt idx="21">
                  <c:v>1</c:v>
                </c:pt>
                <c:pt idx="22">
                  <c:v>1</c:v>
                </c:pt>
                <c:pt idx="23">
                  <c:v>0.6</c:v>
                </c:pt>
                <c:pt idx="24">
                  <c:v>0.88888888888888884</c:v>
                </c:pt>
                <c:pt idx="25">
                  <c:v>0.5</c:v>
                </c:pt>
                <c:pt idx="26">
                  <c:v>0.8</c:v>
                </c:pt>
                <c:pt idx="27">
                  <c:v>0.75</c:v>
                </c:pt>
                <c:pt idx="28">
                  <c:v>0.5</c:v>
                </c:pt>
                <c:pt idx="29">
                  <c:v>0.8571428571428571</c:v>
                </c:pt>
                <c:pt idx="30">
                  <c:v>1</c:v>
                </c:pt>
                <c:pt idx="31">
                  <c:v>0.5714285714285714</c:v>
                </c:pt>
                <c:pt idx="32">
                  <c:v>0.8571428571428571</c:v>
                </c:pt>
                <c:pt idx="33">
                  <c:v>0.75</c:v>
                </c:pt>
                <c:pt idx="34">
                  <c:v>0.8</c:v>
                </c:pt>
                <c:pt idx="35">
                  <c:v>0.6</c:v>
                </c:pt>
                <c:pt idx="36">
                  <c:v>1</c:v>
                </c:pt>
                <c:pt idx="37">
                  <c:v>0.66666666666666663</c:v>
                </c:pt>
                <c:pt idx="38">
                  <c:v>0.66666666666666663</c:v>
                </c:pt>
                <c:pt idx="39">
                  <c:v>1</c:v>
                </c:pt>
                <c:pt idx="40">
                  <c:v>0.8571428571428571</c:v>
                </c:pt>
                <c:pt idx="41">
                  <c:v>0.75</c:v>
                </c:pt>
                <c:pt idx="42">
                  <c:v>1</c:v>
                </c:pt>
                <c:pt idx="43">
                  <c:v>0.5</c:v>
                </c:pt>
                <c:pt idx="44">
                  <c:v>0.8</c:v>
                </c:pt>
                <c:pt idx="45">
                  <c:v>0.5</c:v>
                </c:pt>
                <c:pt idx="46">
                  <c:v>0.33333333333333331</c:v>
                </c:pt>
                <c:pt idx="47">
                  <c:v>0.66666666666666663</c:v>
                </c:pt>
                <c:pt idx="48">
                  <c:v>0.4</c:v>
                </c:pt>
                <c:pt idx="49">
                  <c:v>0.5</c:v>
                </c:pt>
                <c:pt idx="50">
                  <c:v>1</c:v>
                </c:pt>
                <c:pt idx="51">
                  <c:v>0.66666666666666663</c:v>
                </c:pt>
                <c:pt idx="52">
                  <c:v>1</c:v>
                </c:pt>
                <c:pt idx="53">
                  <c:v>1</c:v>
                </c:pt>
                <c:pt idx="54">
                  <c:v>0.33333333333333331</c:v>
                </c:pt>
                <c:pt idx="55">
                  <c:v>0.5</c:v>
                </c:pt>
                <c:pt idx="56">
                  <c:v>0.6</c:v>
                </c:pt>
                <c:pt idx="57">
                  <c:v>1</c:v>
                </c:pt>
                <c:pt idx="58">
                  <c:v>1</c:v>
                </c:pt>
                <c:pt idx="59">
                  <c:v>1</c:v>
                </c:pt>
                <c:pt idx="60">
                  <c:v>0.66666666666666663</c:v>
                </c:pt>
                <c:pt idx="61">
                  <c:v>1</c:v>
                </c:pt>
              </c:numCache>
            </c:numRef>
          </c:val>
          <c:smooth val="0"/>
          <c:extLst>
            <c:ext xmlns:c16="http://schemas.microsoft.com/office/drawing/2014/chart" uri="{C3380CC4-5D6E-409C-BE32-E72D297353CC}">
              <c16:uniqueId val="{00000009-7F54-478A-BF2D-0B13CE9A2C86}"/>
            </c:ext>
          </c:extLst>
        </c:ser>
        <c:ser>
          <c:idx val="2"/>
          <c:order val="2"/>
          <c:tx>
            <c:strRef>
              <c:f>'pChart % Defective # Defecti1'!$F$1</c:f>
              <c:strCache>
                <c:ptCount val="1"/>
                <c:pt idx="0">
                  <c:v> +2 Sigma</c:v>
                </c:pt>
              </c:strCache>
            </c:strRef>
          </c:tx>
          <c:spPr>
            <a:ln w="12700" cap="rnd" cmpd="sng" algn="ctr">
              <a:noFill/>
              <a:prstDash val="dashDot"/>
              <a:round/>
            </a:ln>
            <a:effectLst/>
            <a:extLst>
              <a:ext uri="{91240B29-F687-4F45-9708-019B960494DF}">
                <a14:hiddenLine xmlns:a14="http://schemas.microsoft.com/office/drawing/2010/main" w="12700" cap="rnd" cmpd="sng" algn="ctr">
                  <a:solidFill>
                    <a:srgbClr val="FF8080"/>
                  </a:solidFill>
                  <a:prstDash val="dashDot"/>
                  <a:round/>
                </a14:hiddenLine>
              </a:ext>
            </a:extLst>
          </c:spPr>
          <c:marker>
            <c:symbol val="none"/>
          </c:marker>
          <c:val>
            <c:numRef>
              <c:f>'pChart % Defective # Defecti1'!$F$2:$F$63</c:f>
              <c:numCache>
                <c:formatCode>0.000</c:formatCode>
                <c:ptCount val="62"/>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pt idx="22">
                  <c:v>1</c:v>
                </c:pt>
                <c:pt idx="23">
                  <c:v>1</c:v>
                </c:pt>
                <c:pt idx="24">
                  <c:v>1</c:v>
                </c:pt>
                <c:pt idx="25">
                  <c:v>1</c:v>
                </c:pt>
                <c:pt idx="26">
                  <c:v>1</c:v>
                </c:pt>
                <c:pt idx="27">
                  <c:v>1</c:v>
                </c:pt>
                <c:pt idx="28">
                  <c:v>1</c:v>
                </c:pt>
                <c:pt idx="29">
                  <c:v>1</c:v>
                </c:pt>
                <c:pt idx="30">
                  <c:v>1</c:v>
                </c:pt>
                <c:pt idx="31">
                  <c:v>1</c:v>
                </c:pt>
                <c:pt idx="32">
                  <c:v>1</c:v>
                </c:pt>
                <c:pt idx="33">
                  <c:v>1</c:v>
                </c:pt>
                <c:pt idx="34">
                  <c:v>1</c:v>
                </c:pt>
                <c:pt idx="35">
                  <c:v>1</c:v>
                </c:pt>
                <c:pt idx="36">
                  <c:v>1</c:v>
                </c:pt>
                <c:pt idx="37">
                  <c:v>1</c:v>
                </c:pt>
                <c:pt idx="38">
                  <c:v>1</c:v>
                </c:pt>
                <c:pt idx="39">
                  <c:v>1</c:v>
                </c:pt>
                <c:pt idx="40">
                  <c:v>1</c:v>
                </c:pt>
                <c:pt idx="41">
                  <c:v>1</c:v>
                </c:pt>
                <c:pt idx="42">
                  <c:v>1</c:v>
                </c:pt>
                <c:pt idx="43">
                  <c:v>1</c:v>
                </c:pt>
                <c:pt idx="44">
                  <c:v>1</c:v>
                </c:pt>
                <c:pt idx="45">
                  <c:v>1</c:v>
                </c:pt>
                <c:pt idx="46">
                  <c:v>1</c:v>
                </c:pt>
                <c:pt idx="47">
                  <c:v>1</c:v>
                </c:pt>
                <c:pt idx="48">
                  <c:v>1</c:v>
                </c:pt>
                <c:pt idx="49">
                  <c:v>1</c:v>
                </c:pt>
                <c:pt idx="50">
                  <c:v>1</c:v>
                </c:pt>
                <c:pt idx="51">
                  <c:v>1</c:v>
                </c:pt>
                <c:pt idx="52">
                  <c:v>1</c:v>
                </c:pt>
                <c:pt idx="53">
                  <c:v>1</c:v>
                </c:pt>
                <c:pt idx="54">
                  <c:v>1</c:v>
                </c:pt>
                <c:pt idx="55">
                  <c:v>1</c:v>
                </c:pt>
                <c:pt idx="56">
                  <c:v>1</c:v>
                </c:pt>
                <c:pt idx="57">
                  <c:v>1</c:v>
                </c:pt>
                <c:pt idx="58">
                  <c:v>1</c:v>
                </c:pt>
                <c:pt idx="59">
                  <c:v>1</c:v>
                </c:pt>
                <c:pt idx="60">
                  <c:v>1</c:v>
                </c:pt>
                <c:pt idx="61">
                  <c:v>1</c:v>
                </c:pt>
              </c:numCache>
            </c:numRef>
          </c:val>
          <c:smooth val="0"/>
          <c:extLst>
            <c:ext xmlns:c16="http://schemas.microsoft.com/office/drawing/2014/chart" uri="{C3380CC4-5D6E-409C-BE32-E72D297353CC}">
              <c16:uniqueId val="{0000000A-7F54-478A-BF2D-0B13CE9A2C86}"/>
            </c:ext>
          </c:extLst>
        </c:ser>
        <c:ser>
          <c:idx val="3"/>
          <c:order val="3"/>
          <c:tx>
            <c:strRef>
              <c:f>'pChart % Defective # Defecti1'!$G$1</c:f>
              <c:strCache>
                <c:ptCount val="1"/>
                <c:pt idx="0">
                  <c:v> +1 Sigma</c:v>
                </c:pt>
              </c:strCache>
            </c:strRef>
          </c:tx>
          <c:spPr>
            <a:ln w="12700" cap="rnd" cmpd="sng" algn="ctr">
              <a:noFill/>
              <a:prstDash val="dashDot"/>
              <a:round/>
            </a:ln>
            <a:effectLst/>
            <a:extLst>
              <a:ext uri="{91240B29-F687-4F45-9708-019B960494DF}">
                <a14:hiddenLine xmlns:a14="http://schemas.microsoft.com/office/drawing/2010/main" w="12700" cap="rnd" cmpd="sng" algn="ctr">
                  <a:solidFill>
                    <a:srgbClr val="008080"/>
                  </a:solidFill>
                  <a:prstDash val="dashDot"/>
                  <a:round/>
                </a14:hiddenLine>
              </a:ext>
            </a:extLst>
          </c:spPr>
          <c:marker>
            <c:symbol val="none"/>
          </c:marker>
          <c:val>
            <c:numRef>
              <c:f>'pChart % Defective # Defecti1'!$G$2:$G$63</c:f>
              <c:numCache>
                <c:formatCode>0.000</c:formatCode>
                <c:ptCount val="62"/>
                <c:pt idx="0">
                  <c:v>0.95018643872093267</c:v>
                </c:pt>
                <c:pt idx="1">
                  <c:v>0.95018643872093267</c:v>
                </c:pt>
                <c:pt idx="2">
                  <c:v>0.98810201263883668</c:v>
                </c:pt>
                <c:pt idx="3">
                  <c:v>0.96628850276746525</c:v>
                </c:pt>
                <c:pt idx="4">
                  <c:v>0.95018643872093267</c:v>
                </c:pt>
                <c:pt idx="5">
                  <c:v>1</c:v>
                </c:pt>
                <c:pt idx="6">
                  <c:v>0.96628850276746525</c:v>
                </c:pt>
                <c:pt idx="7">
                  <c:v>0.95018643872093267</c:v>
                </c:pt>
                <c:pt idx="8">
                  <c:v>0.93767192182503423</c:v>
                </c:pt>
                <c:pt idx="9">
                  <c:v>1</c:v>
                </c:pt>
                <c:pt idx="10">
                  <c:v>1</c:v>
                </c:pt>
                <c:pt idx="11">
                  <c:v>1</c:v>
                </c:pt>
                <c:pt idx="12">
                  <c:v>0.95018643872093267</c:v>
                </c:pt>
                <c:pt idx="13">
                  <c:v>1</c:v>
                </c:pt>
                <c:pt idx="14">
                  <c:v>0.92758426019521367</c:v>
                </c:pt>
                <c:pt idx="15">
                  <c:v>1</c:v>
                </c:pt>
                <c:pt idx="16">
                  <c:v>0.96628850276746525</c:v>
                </c:pt>
                <c:pt idx="17">
                  <c:v>0.98810201263883668</c:v>
                </c:pt>
                <c:pt idx="18">
                  <c:v>0.98810201263883668</c:v>
                </c:pt>
                <c:pt idx="19">
                  <c:v>0.98810201263883668</c:v>
                </c:pt>
                <c:pt idx="20">
                  <c:v>1</c:v>
                </c:pt>
                <c:pt idx="21">
                  <c:v>0.98810201263883668</c:v>
                </c:pt>
                <c:pt idx="22">
                  <c:v>0.96628850276746525</c:v>
                </c:pt>
                <c:pt idx="23">
                  <c:v>0.96628850276746525</c:v>
                </c:pt>
                <c:pt idx="24">
                  <c:v>0.91922850225305164</c:v>
                </c:pt>
                <c:pt idx="25">
                  <c:v>0.98810201263883668</c:v>
                </c:pt>
                <c:pt idx="26">
                  <c:v>0.96628850276746525</c:v>
                </c:pt>
                <c:pt idx="27">
                  <c:v>0.98810201263883668</c:v>
                </c:pt>
                <c:pt idx="28">
                  <c:v>0.95018643872093267</c:v>
                </c:pt>
                <c:pt idx="29">
                  <c:v>0.93767192182503423</c:v>
                </c:pt>
                <c:pt idx="30">
                  <c:v>0.95018643872093267</c:v>
                </c:pt>
                <c:pt idx="31">
                  <c:v>0.93767192182503423</c:v>
                </c:pt>
                <c:pt idx="32">
                  <c:v>0.93767192182503423</c:v>
                </c:pt>
                <c:pt idx="33">
                  <c:v>0.98810201263883668</c:v>
                </c:pt>
                <c:pt idx="34">
                  <c:v>0.96628850276746525</c:v>
                </c:pt>
                <c:pt idx="35">
                  <c:v>0.96628850276746525</c:v>
                </c:pt>
                <c:pt idx="36">
                  <c:v>0.96628850276746525</c:v>
                </c:pt>
                <c:pt idx="37">
                  <c:v>0.95018643872093267</c:v>
                </c:pt>
                <c:pt idx="38">
                  <c:v>1</c:v>
                </c:pt>
                <c:pt idx="39">
                  <c:v>1</c:v>
                </c:pt>
                <c:pt idx="40">
                  <c:v>0.93767192182503423</c:v>
                </c:pt>
                <c:pt idx="41">
                  <c:v>0.98810201263883668</c:v>
                </c:pt>
                <c:pt idx="42">
                  <c:v>1</c:v>
                </c:pt>
                <c:pt idx="43">
                  <c:v>1</c:v>
                </c:pt>
                <c:pt idx="44">
                  <c:v>0.96628850276746525</c:v>
                </c:pt>
                <c:pt idx="45">
                  <c:v>1</c:v>
                </c:pt>
                <c:pt idx="46">
                  <c:v>1</c:v>
                </c:pt>
                <c:pt idx="47">
                  <c:v>0.95018643872093267</c:v>
                </c:pt>
                <c:pt idx="48">
                  <c:v>0.96628850276746525</c:v>
                </c:pt>
                <c:pt idx="49">
                  <c:v>1</c:v>
                </c:pt>
                <c:pt idx="50">
                  <c:v>1</c:v>
                </c:pt>
                <c:pt idx="51">
                  <c:v>1</c:v>
                </c:pt>
                <c:pt idx="52">
                  <c:v>1</c:v>
                </c:pt>
                <c:pt idx="53">
                  <c:v>1</c:v>
                </c:pt>
                <c:pt idx="54">
                  <c:v>1</c:v>
                </c:pt>
                <c:pt idx="55">
                  <c:v>0.98810201263883668</c:v>
                </c:pt>
                <c:pt idx="56">
                  <c:v>0.96628850276746525</c:v>
                </c:pt>
                <c:pt idx="57">
                  <c:v>1</c:v>
                </c:pt>
                <c:pt idx="58">
                  <c:v>0.95018643872093267</c:v>
                </c:pt>
                <c:pt idx="59">
                  <c:v>1</c:v>
                </c:pt>
                <c:pt idx="60">
                  <c:v>1</c:v>
                </c:pt>
                <c:pt idx="61">
                  <c:v>0.96628850276746525</c:v>
                </c:pt>
              </c:numCache>
            </c:numRef>
          </c:val>
          <c:smooth val="0"/>
          <c:extLst>
            <c:ext xmlns:c16="http://schemas.microsoft.com/office/drawing/2014/chart" uri="{C3380CC4-5D6E-409C-BE32-E72D297353CC}">
              <c16:uniqueId val="{0000000B-7F54-478A-BF2D-0B13CE9A2C86}"/>
            </c:ext>
          </c:extLst>
        </c:ser>
        <c:ser>
          <c:idx val="4"/>
          <c:order val="4"/>
          <c:tx>
            <c:strRef>
              <c:f>'pChart % Defective # Defecti1'!$H$1</c:f>
              <c:strCache>
                <c:ptCount val="1"/>
                <c:pt idx="0">
                  <c:v>Average</c:v>
                </c:pt>
              </c:strCache>
            </c:strRef>
          </c:tx>
          <c:spPr>
            <a:ln w="12700">
              <a:solidFill>
                <a:srgbClr val="009999"/>
              </a:solidFill>
              <a:prstDash val="solid"/>
            </a:ln>
            <a:effectLst/>
          </c:spPr>
          <c:marker>
            <c:symbol val="none"/>
          </c:marker>
          <c:dLbls>
            <c:dLbl>
              <c:idx val="1"/>
              <c:layout>
                <c:manualLayout>
                  <c:x val="-1.4657666167151884E-2"/>
                  <c:y val="-2.0185923481362909E-2"/>
                </c:manualLayout>
              </c:layout>
              <c:tx>
                <c:rich>
                  <a:bodyPr wrap="square" lIns="38100" tIns="19050" rIns="38100" bIns="19050" anchor="ctr">
                    <a:spAutoFit/>
                  </a:bodyPr>
                  <a:lstStyle/>
                  <a:p>
                    <a:pPr>
                      <a:defRPr/>
                    </a:pPr>
                    <a:r>
                      <a:rPr lang="en-US"/>
                      <a:t>CL</a:t>
                    </a:r>
                  </a:p>
                </c:rich>
              </c:tx>
              <c:numFmt formatCode="0.00" sourceLinked="0"/>
              <c:spPr>
                <a:noFill/>
                <a:ln>
                  <a:noFill/>
                </a:ln>
                <a:effectLst/>
              </c:sp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C-7F54-478A-BF2D-0B13CE9A2C86}"/>
                </c:ext>
              </c:extLst>
            </c:dLbl>
            <c:dLbl>
              <c:idx val="60"/>
              <c:layout>
                <c:manualLayout>
                  <c:x val="-1.465766616715187E-2"/>
                  <c:y val="-2.0185923481362909E-2"/>
                </c:manualLayout>
              </c:layout>
              <c:numFmt formatCode="0.00" sourceLinked="0"/>
              <c:spPr>
                <a:noFill/>
                <a:ln>
                  <a:noFill/>
                </a:ln>
                <a:effectLst/>
              </c:spPr>
              <c:txPr>
                <a:bodyPr wrap="square" lIns="38100" tIns="19050" rIns="38100" bIns="19050" anchor="ctr">
                  <a:spAutoFit/>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7F54-478A-BF2D-0B13CE9A2C86}"/>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'pChart % Defective # Defecti1'!$H$2:$H$63</c:f>
              <c:numCache>
                <c:formatCode>0.000</c:formatCode>
                <c:ptCount val="62"/>
                <c:pt idx="0">
                  <c:v>0.78148148148148144</c:v>
                </c:pt>
                <c:pt idx="1">
                  <c:v>0.78148148148148144</c:v>
                </c:pt>
                <c:pt idx="2">
                  <c:v>0.78148148148148144</c:v>
                </c:pt>
                <c:pt idx="3">
                  <c:v>0.78148148148148144</c:v>
                </c:pt>
                <c:pt idx="4">
                  <c:v>0.78148148148148144</c:v>
                </c:pt>
                <c:pt idx="5">
                  <c:v>0.78148148148148144</c:v>
                </c:pt>
                <c:pt idx="6">
                  <c:v>0.78148148148148144</c:v>
                </c:pt>
                <c:pt idx="7">
                  <c:v>0.78148148148148144</c:v>
                </c:pt>
                <c:pt idx="8">
                  <c:v>0.78148148148148144</c:v>
                </c:pt>
                <c:pt idx="9">
                  <c:v>0.78148148148148144</c:v>
                </c:pt>
                <c:pt idx="10">
                  <c:v>0.78148148148148144</c:v>
                </c:pt>
                <c:pt idx="11">
                  <c:v>0.78148148148148144</c:v>
                </c:pt>
                <c:pt idx="12">
                  <c:v>0.78148148148148144</c:v>
                </c:pt>
                <c:pt idx="13">
                  <c:v>0.78148148148148144</c:v>
                </c:pt>
                <c:pt idx="14">
                  <c:v>0.78148148148148144</c:v>
                </c:pt>
                <c:pt idx="15">
                  <c:v>0.78148148148148144</c:v>
                </c:pt>
                <c:pt idx="16">
                  <c:v>0.78148148148148144</c:v>
                </c:pt>
                <c:pt idx="17">
                  <c:v>0.78148148148148144</c:v>
                </c:pt>
                <c:pt idx="18">
                  <c:v>0.78148148148148144</c:v>
                </c:pt>
                <c:pt idx="19">
                  <c:v>0.78148148148148144</c:v>
                </c:pt>
                <c:pt idx="20">
                  <c:v>0.78148148148148144</c:v>
                </c:pt>
                <c:pt idx="21">
                  <c:v>0.78148148148148144</c:v>
                </c:pt>
                <c:pt idx="22">
                  <c:v>0.78148148148148144</c:v>
                </c:pt>
                <c:pt idx="23">
                  <c:v>0.78148148148148144</c:v>
                </c:pt>
                <c:pt idx="24">
                  <c:v>0.78148148148148144</c:v>
                </c:pt>
                <c:pt idx="25">
                  <c:v>0.78148148148148144</c:v>
                </c:pt>
                <c:pt idx="26">
                  <c:v>0.78148148148148144</c:v>
                </c:pt>
                <c:pt idx="27">
                  <c:v>0.78148148148148144</c:v>
                </c:pt>
                <c:pt idx="28">
                  <c:v>0.78148148148148144</c:v>
                </c:pt>
                <c:pt idx="29">
                  <c:v>0.78148148148148144</c:v>
                </c:pt>
                <c:pt idx="30">
                  <c:v>0.78148148148148144</c:v>
                </c:pt>
                <c:pt idx="31">
                  <c:v>0.78148148148148144</c:v>
                </c:pt>
                <c:pt idx="32">
                  <c:v>0.78148148148148144</c:v>
                </c:pt>
                <c:pt idx="33">
                  <c:v>0.78148148148148144</c:v>
                </c:pt>
                <c:pt idx="34">
                  <c:v>0.78148148148148144</c:v>
                </c:pt>
                <c:pt idx="35">
                  <c:v>0.78148148148148144</c:v>
                </c:pt>
                <c:pt idx="36">
                  <c:v>0.78148148148148144</c:v>
                </c:pt>
                <c:pt idx="37">
                  <c:v>0.78148148148148144</c:v>
                </c:pt>
                <c:pt idx="38">
                  <c:v>0.78148148148148144</c:v>
                </c:pt>
                <c:pt idx="39">
                  <c:v>0.78148148148148144</c:v>
                </c:pt>
                <c:pt idx="40">
                  <c:v>0.78148148148148144</c:v>
                </c:pt>
                <c:pt idx="41">
                  <c:v>0.78148148148148144</c:v>
                </c:pt>
                <c:pt idx="42">
                  <c:v>0.78148148148148144</c:v>
                </c:pt>
                <c:pt idx="43">
                  <c:v>0.78148148148148144</c:v>
                </c:pt>
                <c:pt idx="44">
                  <c:v>0.78148148148148144</c:v>
                </c:pt>
                <c:pt idx="45">
                  <c:v>0.78148148148148144</c:v>
                </c:pt>
                <c:pt idx="46">
                  <c:v>0.78148148148148144</c:v>
                </c:pt>
                <c:pt idx="47">
                  <c:v>0.78148148148148144</c:v>
                </c:pt>
                <c:pt idx="48">
                  <c:v>0.78148148148148144</c:v>
                </c:pt>
                <c:pt idx="49">
                  <c:v>0.78148148148148144</c:v>
                </c:pt>
                <c:pt idx="50">
                  <c:v>0.78148148148148144</c:v>
                </c:pt>
                <c:pt idx="51">
                  <c:v>0.78148148148148144</c:v>
                </c:pt>
                <c:pt idx="52">
                  <c:v>0.78148148148148144</c:v>
                </c:pt>
                <c:pt idx="53">
                  <c:v>0.78148148148148144</c:v>
                </c:pt>
                <c:pt idx="54">
                  <c:v>0.78148148148148144</c:v>
                </c:pt>
                <c:pt idx="55">
                  <c:v>0.78148148148148144</c:v>
                </c:pt>
                <c:pt idx="56">
                  <c:v>0.78148148148148144</c:v>
                </c:pt>
                <c:pt idx="57">
                  <c:v>0.78148148148148144</c:v>
                </c:pt>
                <c:pt idx="58">
                  <c:v>0.78148148148148144</c:v>
                </c:pt>
                <c:pt idx="59">
                  <c:v>0.78148148148148144</c:v>
                </c:pt>
                <c:pt idx="60">
                  <c:v>0.78148148148148144</c:v>
                </c:pt>
                <c:pt idx="61">
                  <c:v>0.78148148148148144</c:v>
                </c:pt>
              </c:numCache>
            </c:numRef>
          </c:val>
          <c:smooth val="0"/>
          <c:extLst>
            <c:ext xmlns:c16="http://schemas.microsoft.com/office/drawing/2014/chart" uri="{C3380CC4-5D6E-409C-BE32-E72D297353CC}">
              <c16:uniqueId val="{0000000E-7F54-478A-BF2D-0B13CE9A2C86}"/>
            </c:ext>
          </c:extLst>
        </c:ser>
        <c:ser>
          <c:idx val="5"/>
          <c:order val="5"/>
          <c:tx>
            <c:strRef>
              <c:f>'pChart % Defective # Defecti1'!$I$1</c:f>
              <c:strCache>
                <c:ptCount val="1"/>
                <c:pt idx="0">
                  <c:v> -1 Sigma</c:v>
                </c:pt>
              </c:strCache>
            </c:strRef>
          </c:tx>
          <c:spPr>
            <a:ln w="12700" cap="rnd" cmpd="sng" algn="ctr">
              <a:noFill/>
              <a:prstDash val="dashDot"/>
              <a:round/>
            </a:ln>
            <a:effectLst/>
            <a:extLst>
              <a:ext uri="{91240B29-F687-4F45-9708-019B960494DF}">
                <a14:hiddenLine xmlns:a14="http://schemas.microsoft.com/office/drawing/2010/main" w="12700" cap="rnd" cmpd="sng" algn="ctr">
                  <a:solidFill>
                    <a:srgbClr val="008080"/>
                  </a:solidFill>
                  <a:prstDash val="dashDot"/>
                  <a:round/>
                </a14:hiddenLine>
              </a:ext>
            </a:extLst>
          </c:spPr>
          <c:marker>
            <c:symbol val="none"/>
          </c:marker>
          <c:val>
            <c:numRef>
              <c:f>'pChart % Defective # Defecti1'!$I$2:$I$63</c:f>
              <c:numCache>
                <c:formatCode>0.000</c:formatCode>
                <c:ptCount val="62"/>
                <c:pt idx="0">
                  <c:v>0.61277652424203022</c:v>
                </c:pt>
                <c:pt idx="1">
                  <c:v>0.61277652424203022</c:v>
                </c:pt>
                <c:pt idx="2">
                  <c:v>0.57486095032412621</c:v>
                </c:pt>
                <c:pt idx="3">
                  <c:v>0.59667446019549764</c:v>
                </c:pt>
                <c:pt idx="4">
                  <c:v>0.61277652424203022</c:v>
                </c:pt>
                <c:pt idx="5">
                  <c:v>0.5428966429138764</c:v>
                </c:pt>
                <c:pt idx="6">
                  <c:v>0.59667446019549764</c:v>
                </c:pt>
                <c:pt idx="7">
                  <c:v>0.61277652424203022</c:v>
                </c:pt>
                <c:pt idx="8">
                  <c:v>0.62529104113792866</c:v>
                </c:pt>
                <c:pt idx="9">
                  <c:v>0.48927592405401699</c:v>
                </c:pt>
                <c:pt idx="10">
                  <c:v>0.48927592405401699</c:v>
                </c:pt>
                <c:pt idx="11">
                  <c:v>0.5428966429138764</c:v>
                </c:pt>
                <c:pt idx="12">
                  <c:v>0.61277652424203022</c:v>
                </c:pt>
                <c:pt idx="13">
                  <c:v>0.5428966429138764</c:v>
                </c:pt>
                <c:pt idx="14">
                  <c:v>0.63537870276774921</c:v>
                </c:pt>
                <c:pt idx="15">
                  <c:v>0.36824041916677097</c:v>
                </c:pt>
                <c:pt idx="16">
                  <c:v>0.59667446019549764</c:v>
                </c:pt>
                <c:pt idx="17">
                  <c:v>0.57486095032412621</c:v>
                </c:pt>
                <c:pt idx="18">
                  <c:v>0.57486095032412621</c:v>
                </c:pt>
                <c:pt idx="19">
                  <c:v>0.57486095032412621</c:v>
                </c:pt>
                <c:pt idx="20">
                  <c:v>0.36824041916677097</c:v>
                </c:pt>
                <c:pt idx="21">
                  <c:v>0.57486095032412621</c:v>
                </c:pt>
                <c:pt idx="22">
                  <c:v>0.59667446019549764</c:v>
                </c:pt>
                <c:pt idx="23">
                  <c:v>0.59667446019549764</c:v>
                </c:pt>
                <c:pt idx="24">
                  <c:v>0.64373446070991125</c:v>
                </c:pt>
                <c:pt idx="25">
                  <c:v>0.57486095032412621</c:v>
                </c:pt>
                <c:pt idx="26">
                  <c:v>0.59667446019549764</c:v>
                </c:pt>
                <c:pt idx="27">
                  <c:v>0.57486095032412621</c:v>
                </c:pt>
                <c:pt idx="28">
                  <c:v>0.61277652424203022</c:v>
                </c:pt>
                <c:pt idx="29">
                  <c:v>0.62529104113792866</c:v>
                </c:pt>
                <c:pt idx="30">
                  <c:v>0.61277652424203022</c:v>
                </c:pt>
                <c:pt idx="31">
                  <c:v>0.62529104113792866</c:v>
                </c:pt>
                <c:pt idx="32">
                  <c:v>0.62529104113792866</c:v>
                </c:pt>
                <c:pt idx="33">
                  <c:v>0.57486095032412621</c:v>
                </c:pt>
                <c:pt idx="34">
                  <c:v>0.59667446019549764</c:v>
                </c:pt>
                <c:pt idx="35">
                  <c:v>0.59667446019549764</c:v>
                </c:pt>
                <c:pt idx="36">
                  <c:v>0.59667446019549764</c:v>
                </c:pt>
                <c:pt idx="37">
                  <c:v>0.61277652424203022</c:v>
                </c:pt>
                <c:pt idx="38">
                  <c:v>0.5428966429138764</c:v>
                </c:pt>
                <c:pt idx="39">
                  <c:v>0.36824041916677097</c:v>
                </c:pt>
                <c:pt idx="40">
                  <c:v>0.62529104113792866</c:v>
                </c:pt>
                <c:pt idx="41">
                  <c:v>0.57486095032412621</c:v>
                </c:pt>
                <c:pt idx="42">
                  <c:v>0.48927592405401699</c:v>
                </c:pt>
                <c:pt idx="43">
                  <c:v>0.48927592405401699</c:v>
                </c:pt>
                <c:pt idx="44">
                  <c:v>0.59667446019549764</c:v>
                </c:pt>
                <c:pt idx="45">
                  <c:v>0.48927592405401699</c:v>
                </c:pt>
                <c:pt idx="46">
                  <c:v>0.5428966429138764</c:v>
                </c:pt>
                <c:pt idx="47">
                  <c:v>0.61277652424203022</c:v>
                </c:pt>
                <c:pt idx="48">
                  <c:v>0.59667446019549764</c:v>
                </c:pt>
                <c:pt idx="49">
                  <c:v>0.48927592405401699</c:v>
                </c:pt>
                <c:pt idx="50">
                  <c:v>0.5428966429138764</c:v>
                </c:pt>
                <c:pt idx="51">
                  <c:v>0.5428966429138764</c:v>
                </c:pt>
                <c:pt idx="52">
                  <c:v>0.5428966429138764</c:v>
                </c:pt>
                <c:pt idx="53">
                  <c:v>0.48927592405401699</c:v>
                </c:pt>
                <c:pt idx="54">
                  <c:v>0.5428966429138764</c:v>
                </c:pt>
                <c:pt idx="55">
                  <c:v>0.57486095032412621</c:v>
                </c:pt>
                <c:pt idx="56">
                  <c:v>0.59667446019549764</c:v>
                </c:pt>
                <c:pt idx="57">
                  <c:v>0.5428966429138764</c:v>
                </c:pt>
                <c:pt idx="58">
                  <c:v>0.61277652424203022</c:v>
                </c:pt>
                <c:pt idx="59">
                  <c:v>0.5428966429138764</c:v>
                </c:pt>
                <c:pt idx="60">
                  <c:v>0.5428966429138764</c:v>
                </c:pt>
                <c:pt idx="61">
                  <c:v>0.59667446019549764</c:v>
                </c:pt>
              </c:numCache>
            </c:numRef>
          </c:val>
          <c:smooth val="0"/>
          <c:extLst>
            <c:ext xmlns:c16="http://schemas.microsoft.com/office/drawing/2014/chart" uri="{C3380CC4-5D6E-409C-BE32-E72D297353CC}">
              <c16:uniqueId val="{0000000F-7F54-478A-BF2D-0B13CE9A2C86}"/>
            </c:ext>
          </c:extLst>
        </c:ser>
        <c:ser>
          <c:idx val="6"/>
          <c:order val="6"/>
          <c:tx>
            <c:strRef>
              <c:f>'pChart % Defective # Defecti1'!$J$1</c:f>
              <c:strCache>
                <c:ptCount val="1"/>
                <c:pt idx="0">
                  <c:v> -2 Sigma</c:v>
                </c:pt>
              </c:strCache>
            </c:strRef>
          </c:tx>
          <c:spPr>
            <a:ln w="12700" cap="rnd" cmpd="sng" algn="ctr">
              <a:noFill/>
              <a:prstDash val="dashDot"/>
              <a:round/>
            </a:ln>
            <a:effectLst/>
            <a:extLst>
              <a:ext uri="{91240B29-F687-4F45-9708-019B960494DF}">
                <a14:hiddenLine xmlns:a14="http://schemas.microsoft.com/office/drawing/2010/main" w="12700" cap="rnd" cmpd="sng" algn="ctr">
                  <a:solidFill>
                    <a:srgbClr val="FF8080"/>
                  </a:solidFill>
                  <a:prstDash val="dashDot"/>
                  <a:round/>
                </a14:hiddenLine>
              </a:ext>
            </a:extLst>
          </c:spPr>
          <c:marker>
            <c:symbol val="none"/>
          </c:marker>
          <c:val>
            <c:numRef>
              <c:f>'pChart % Defective # Defecti1'!$J$2:$J$63</c:f>
              <c:numCache>
                <c:formatCode>0.000</c:formatCode>
                <c:ptCount val="62"/>
                <c:pt idx="0">
                  <c:v>0.44407156700257894</c:v>
                </c:pt>
                <c:pt idx="1">
                  <c:v>0.44407156700257894</c:v>
                </c:pt>
                <c:pt idx="2">
                  <c:v>0.36824041916677097</c:v>
                </c:pt>
                <c:pt idx="3">
                  <c:v>0.41186743890951377</c:v>
                </c:pt>
                <c:pt idx="4">
                  <c:v>0.44407156700257894</c:v>
                </c:pt>
                <c:pt idx="5">
                  <c:v>0.30431180434627142</c:v>
                </c:pt>
                <c:pt idx="6">
                  <c:v>0.41186743890951377</c:v>
                </c:pt>
                <c:pt idx="7">
                  <c:v>0.44407156700257894</c:v>
                </c:pt>
                <c:pt idx="8">
                  <c:v>0.46910060079437588</c:v>
                </c:pt>
                <c:pt idx="9">
                  <c:v>0.19707036662655253</c:v>
                </c:pt>
                <c:pt idx="10">
                  <c:v>0.19707036662655253</c:v>
                </c:pt>
                <c:pt idx="11">
                  <c:v>0.30431180434627142</c:v>
                </c:pt>
                <c:pt idx="12">
                  <c:v>0.44407156700257894</c:v>
                </c:pt>
                <c:pt idx="13">
                  <c:v>0.30431180434627142</c:v>
                </c:pt>
                <c:pt idx="14">
                  <c:v>0.48927592405401699</c:v>
                </c:pt>
                <c:pt idx="15">
                  <c:v>0</c:v>
                </c:pt>
                <c:pt idx="16">
                  <c:v>0.41186743890951377</c:v>
                </c:pt>
                <c:pt idx="17">
                  <c:v>0.36824041916677097</c:v>
                </c:pt>
                <c:pt idx="18">
                  <c:v>0.36824041916677097</c:v>
                </c:pt>
                <c:pt idx="19">
                  <c:v>0.36824041916677097</c:v>
                </c:pt>
                <c:pt idx="20">
                  <c:v>0</c:v>
                </c:pt>
                <c:pt idx="21">
                  <c:v>0.36824041916677097</c:v>
                </c:pt>
                <c:pt idx="22">
                  <c:v>0.41186743890951377</c:v>
                </c:pt>
                <c:pt idx="23">
                  <c:v>0.41186743890951377</c:v>
                </c:pt>
                <c:pt idx="24">
                  <c:v>0.50598743993834105</c:v>
                </c:pt>
                <c:pt idx="25">
                  <c:v>0.36824041916677097</c:v>
                </c:pt>
                <c:pt idx="26">
                  <c:v>0.41186743890951377</c:v>
                </c:pt>
                <c:pt idx="27">
                  <c:v>0.36824041916677097</c:v>
                </c:pt>
                <c:pt idx="28">
                  <c:v>0.44407156700257894</c:v>
                </c:pt>
                <c:pt idx="29">
                  <c:v>0.46910060079437588</c:v>
                </c:pt>
                <c:pt idx="30">
                  <c:v>0.44407156700257894</c:v>
                </c:pt>
                <c:pt idx="31">
                  <c:v>0.46910060079437588</c:v>
                </c:pt>
                <c:pt idx="32">
                  <c:v>0.46910060079437588</c:v>
                </c:pt>
                <c:pt idx="33">
                  <c:v>0.36824041916677097</c:v>
                </c:pt>
                <c:pt idx="34">
                  <c:v>0.41186743890951377</c:v>
                </c:pt>
                <c:pt idx="35">
                  <c:v>0.41186743890951377</c:v>
                </c:pt>
                <c:pt idx="36">
                  <c:v>0.41186743890951377</c:v>
                </c:pt>
                <c:pt idx="37">
                  <c:v>0.44407156700257894</c:v>
                </c:pt>
                <c:pt idx="38">
                  <c:v>0.30431180434627142</c:v>
                </c:pt>
                <c:pt idx="39">
                  <c:v>0</c:v>
                </c:pt>
                <c:pt idx="40">
                  <c:v>0.46910060079437588</c:v>
                </c:pt>
                <c:pt idx="41">
                  <c:v>0.36824041916677097</c:v>
                </c:pt>
                <c:pt idx="42">
                  <c:v>0.19707036662655253</c:v>
                </c:pt>
                <c:pt idx="43">
                  <c:v>0.19707036662655253</c:v>
                </c:pt>
                <c:pt idx="44">
                  <c:v>0.41186743890951377</c:v>
                </c:pt>
                <c:pt idx="45">
                  <c:v>0.19707036662655253</c:v>
                </c:pt>
                <c:pt idx="46">
                  <c:v>0.30431180434627142</c:v>
                </c:pt>
                <c:pt idx="47">
                  <c:v>0.44407156700257894</c:v>
                </c:pt>
                <c:pt idx="48">
                  <c:v>0.41186743890951377</c:v>
                </c:pt>
                <c:pt idx="49">
                  <c:v>0.19707036662655253</c:v>
                </c:pt>
                <c:pt idx="50">
                  <c:v>0.30431180434627142</c:v>
                </c:pt>
                <c:pt idx="51">
                  <c:v>0.30431180434627142</c:v>
                </c:pt>
                <c:pt idx="52">
                  <c:v>0.30431180434627142</c:v>
                </c:pt>
                <c:pt idx="53">
                  <c:v>0.19707036662655253</c:v>
                </c:pt>
                <c:pt idx="54">
                  <c:v>0.30431180434627142</c:v>
                </c:pt>
                <c:pt idx="55">
                  <c:v>0.36824041916677097</c:v>
                </c:pt>
                <c:pt idx="56">
                  <c:v>0.41186743890951377</c:v>
                </c:pt>
                <c:pt idx="57">
                  <c:v>0.30431180434627142</c:v>
                </c:pt>
                <c:pt idx="58">
                  <c:v>0.44407156700257894</c:v>
                </c:pt>
                <c:pt idx="59">
                  <c:v>0.30431180434627142</c:v>
                </c:pt>
                <c:pt idx="60">
                  <c:v>0.30431180434627142</c:v>
                </c:pt>
                <c:pt idx="61">
                  <c:v>0.41186743890951377</c:v>
                </c:pt>
              </c:numCache>
            </c:numRef>
          </c:val>
          <c:smooth val="0"/>
          <c:extLst>
            <c:ext xmlns:c16="http://schemas.microsoft.com/office/drawing/2014/chart" uri="{C3380CC4-5D6E-409C-BE32-E72D297353CC}">
              <c16:uniqueId val="{00000010-7F54-478A-BF2D-0B13CE9A2C86}"/>
            </c:ext>
          </c:extLst>
        </c:ser>
        <c:dLbls>
          <c:showLegendKey val="0"/>
          <c:showVal val="0"/>
          <c:showCatName val="0"/>
          <c:showSerName val="0"/>
          <c:showPercent val="0"/>
          <c:showBubbleSize val="0"/>
        </c:dLbls>
        <c:marker val="1"/>
        <c:smooth val="0"/>
        <c:axId val="1282558448"/>
        <c:axId val="1388298400"/>
      </c:lineChart>
      <c:scatterChart>
        <c:scatterStyle val="lineMarker"/>
        <c:varyColors val="0"/>
        <c:ser>
          <c:idx val="1"/>
          <c:order val="1"/>
          <c:tx>
            <c:strRef>
              <c:f>'pChart % Defective # Defecti1'!$E$1</c:f>
              <c:strCache>
                <c:ptCount val="1"/>
                <c:pt idx="0">
                  <c:v>UCL</c:v>
                </c:pt>
              </c:strCache>
            </c:strRef>
          </c:tx>
          <c:spPr>
            <a:ln w="19050">
              <a:noFill/>
            </a:ln>
            <a:effectLst/>
          </c:spPr>
          <c:marker>
            <c:symbol val="none"/>
          </c:marker>
          <c:dLbls>
            <c:dLbl>
              <c:idx val="1"/>
              <c:layout>
                <c:manualLayout>
                  <c:x val="-1.4657666167151884E-2"/>
                  <c:y val="-2.0185923481362947E-2"/>
                </c:manualLayout>
              </c:layout>
              <c:tx>
                <c:rich>
                  <a:bodyPr wrap="square" lIns="38100" tIns="19050" rIns="38100" bIns="19050" anchor="ctr">
                    <a:spAutoFit/>
                  </a:bodyPr>
                  <a:lstStyle/>
                  <a:p>
                    <a:pPr>
                      <a:defRPr/>
                    </a:pPr>
                    <a:r>
                      <a:rPr lang="en-US"/>
                      <a:t>UCL</a:t>
                    </a:r>
                  </a:p>
                </c:rich>
              </c:tx>
              <c:numFmt formatCode="0.00" sourceLinked="0"/>
              <c:spPr>
                <a:noFill/>
                <a:ln>
                  <a:noFill/>
                </a:ln>
                <a:effectLst/>
              </c:sp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1-7F54-478A-BF2D-0B13CE9A2C86}"/>
                </c:ext>
              </c:extLst>
            </c:dLbl>
            <c:dLbl>
              <c:idx val="60"/>
              <c:layout>
                <c:manualLayout>
                  <c:x val="-1.465766616715187E-2"/>
                  <c:y val="-2.0185923481362947E-2"/>
                </c:manualLayout>
              </c:layout>
              <c:numFmt formatCode="0.00" sourceLinked="0"/>
              <c:spPr>
                <a:noFill/>
                <a:ln>
                  <a:noFill/>
                </a:ln>
                <a:effectLst/>
              </c:spPr>
              <c:txPr>
                <a:bodyPr wrap="square" lIns="38100" tIns="19050" rIns="38100" bIns="19050" anchor="ctr">
                  <a:spAutoFit/>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7F54-478A-BF2D-0B13CE9A2C86}"/>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errBars>
            <c:errDir val="x"/>
            <c:errBarType val="both"/>
            <c:errValType val="cust"/>
            <c:noEndCap val="1"/>
            <c:plus>
              <c:numRef>
                <c:f>'pChart % Defective # Defecti1'!$M$2:$M$82</c:f>
                <c:numCache>
                  <c:formatCode>General</c:formatCode>
                  <c:ptCount val="81"/>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pt idx="22">
                    <c:v>1</c:v>
                  </c:pt>
                  <c:pt idx="23">
                    <c:v>1</c:v>
                  </c:pt>
                  <c:pt idx="24">
                    <c:v>1</c:v>
                  </c:pt>
                  <c:pt idx="25">
                    <c:v>1</c:v>
                  </c:pt>
                  <c:pt idx="26">
                    <c:v>1</c:v>
                  </c:pt>
                  <c:pt idx="27">
                    <c:v>1</c:v>
                  </c:pt>
                  <c:pt idx="28">
                    <c:v>1</c:v>
                  </c:pt>
                  <c:pt idx="29">
                    <c:v>1</c:v>
                  </c:pt>
                  <c:pt idx="30">
                    <c:v>1</c:v>
                  </c:pt>
                  <c:pt idx="31">
                    <c:v>1</c:v>
                  </c:pt>
                  <c:pt idx="32">
                    <c:v>1</c:v>
                  </c:pt>
                  <c:pt idx="33">
                    <c:v>1</c:v>
                  </c:pt>
                  <c:pt idx="34">
                    <c:v>1</c:v>
                  </c:pt>
                  <c:pt idx="35">
                    <c:v>1</c:v>
                  </c:pt>
                  <c:pt idx="36">
                    <c:v>1</c:v>
                  </c:pt>
                  <c:pt idx="37">
                    <c:v>1</c:v>
                  </c:pt>
                  <c:pt idx="38">
                    <c:v>1</c:v>
                  </c:pt>
                  <c:pt idx="39">
                    <c:v>1</c:v>
                  </c:pt>
                  <c:pt idx="40">
                    <c:v>1</c:v>
                  </c:pt>
                  <c:pt idx="41">
                    <c:v>1</c:v>
                  </c:pt>
                  <c:pt idx="42">
                    <c:v>1</c:v>
                  </c:pt>
                  <c:pt idx="43">
                    <c:v>1</c:v>
                  </c:pt>
                  <c:pt idx="44">
                    <c:v>1</c:v>
                  </c:pt>
                  <c:pt idx="45">
                    <c:v>1</c:v>
                  </c:pt>
                  <c:pt idx="46">
                    <c:v>1</c:v>
                  </c:pt>
                  <c:pt idx="47">
                    <c:v>1</c:v>
                  </c:pt>
                  <c:pt idx="48">
                    <c:v>1</c:v>
                  </c:pt>
                  <c:pt idx="49">
                    <c:v>1</c:v>
                  </c:pt>
                  <c:pt idx="50">
                    <c:v>1</c:v>
                  </c:pt>
                  <c:pt idx="51">
                    <c:v>1</c:v>
                  </c:pt>
                  <c:pt idx="52">
                    <c:v>1</c:v>
                  </c:pt>
                  <c:pt idx="53">
                    <c:v>1</c:v>
                  </c:pt>
                  <c:pt idx="54">
                    <c:v>1</c:v>
                  </c:pt>
                  <c:pt idx="55">
                    <c:v>1</c:v>
                  </c:pt>
                  <c:pt idx="56">
                    <c:v>1</c:v>
                  </c:pt>
                  <c:pt idx="57">
                    <c:v>1</c:v>
                  </c:pt>
                  <c:pt idx="58">
                    <c:v>1</c:v>
                  </c:pt>
                  <c:pt idx="59">
                    <c:v>1</c:v>
                  </c:pt>
                  <c:pt idx="60">
                    <c:v>1</c:v>
                  </c:pt>
                  <c:pt idx="61">
                    <c:v>1</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numCache>
              </c:numRef>
            </c:plus>
            <c:minus>
              <c:numRef>
                <c:f>'pChart % Defective # Defecti1'!$T$2:$T$82</c:f>
                <c:numCache>
                  <c:formatCode>General</c:formatCode>
                  <c:ptCount val="81"/>
                </c:numCache>
              </c:numRef>
            </c:minus>
            <c:spPr>
              <a:ln w="12700">
                <a:solidFill>
                  <a:srgbClr val="FF0000"/>
                </a:solidFill>
                <a:prstDash val="lgDash"/>
              </a:ln>
            </c:spPr>
          </c:errBars>
          <c:errBars>
            <c:errDir val="y"/>
            <c:errBarType val="both"/>
            <c:errValType val="cust"/>
            <c:noEndCap val="1"/>
            <c:plus>
              <c:numRef>
                <c:f>'pChart % Defective # Defecti1'!$T$2:$T$82</c:f>
                <c:numCache>
                  <c:formatCode>General</c:formatCode>
                  <c:ptCount val="81"/>
                </c:numCache>
              </c:numRef>
            </c:plus>
            <c:minus>
              <c:numRef>
                <c:f>'pChart % Defective # Defecti1'!$N$2:$N$82</c:f>
                <c:numCache>
                  <c:formatCode>General</c:formatCode>
                  <c:ptCount val="8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numCache>
              </c:numRef>
            </c:minus>
            <c:spPr>
              <a:ln>
                <a:solidFill>
                  <a:srgbClr val="FF0000"/>
                </a:solidFill>
                <a:prstDash val="lgDash"/>
              </a:ln>
            </c:spPr>
          </c:errBars>
          <c:yVal>
            <c:numRef>
              <c:f>'pChart % Defective # Defecti1'!$E$2:$E$63</c:f>
              <c:numCache>
                <c:formatCode>0.000</c:formatCode>
                <c:ptCount val="62"/>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pt idx="22">
                  <c:v>1</c:v>
                </c:pt>
                <c:pt idx="23">
                  <c:v>1</c:v>
                </c:pt>
                <c:pt idx="24">
                  <c:v>1</c:v>
                </c:pt>
                <c:pt idx="25">
                  <c:v>1</c:v>
                </c:pt>
                <c:pt idx="26">
                  <c:v>1</c:v>
                </c:pt>
                <c:pt idx="27">
                  <c:v>1</c:v>
                </c:pt>
                <c:pt idx="28">
                  <c:v>1</c:v>
                </c:pt>
                <c:pt idx="29">
                  <c:v>1</c:v>
                </c:pt>
                <c:pt idx="30">
                  <c:v>1</c:v>
                </c:pt>
                <c:pt idx="31">
                  <c:v>1</c:v>
                </c:pt>
                <c:pt idx="32">
                  <c:v>1</c:v>
                </c:pt>
                <c:pt idx="33">
                  <c:v>1</c:v>
                </c:pt>
                <c:pt idx="34">
                  <c:v>1</c:v>
                </c:pt>
                <c:pt idx="35">
                  <c:v>1</c:v>
                </c:pt>
                <c:pt idx="36">
                  <c:v>1</c:v>
                </c:pt>
                <c:pt idx="37">
                  <c:v>1</c:v>
                </c:pt>
                <c:pt idx="38">
                  <c:v>1</c:v>
                </c:pt>
                <c:pt idx="39">
                  <c:v>1</c:v>
                </c:pt>
                <c:pt idx="40">
                  <c:v>1</c:v>
                </c:pt>
                <c:pt idx="41">
                  <c:v>1</c:v>
                </c:pt>
                <c:pt idx="42">
                  <c:v>1</c:v>
                </c:pt>
                <c:pt idx="43">
                  <c:v>1</c:v>
                </c:pt>
                <c:pt idx="44">
                  <c:v>1</c:v>
                </c:pt>
                <c:pt idx="45">
                  <c:v>1</c:v>
                </c:pt>
                <c:pt idx="46">
                  <c:v>1</c:v>
                </c:pt>
                <c:pt idx="47">
                  <c:v>1</c:v>
                </c:pt>
                <c:pt idx="48">
                  <c:v>1</c:v>
                </c:pt>
                <c:pt idx="49">
                  <c:v>1</c:v>
                </c:pt>
                <c:pt idx="50">
                  <c:v>1</c:v>
                </c:pt>
                <c:pt idx="51">
                  <c:v>1</c:v>
                </c:pt>
                <c:pt idx="52">
                  <c:v>1</c:v>
                </c:pt>
                <c:pt idx="53">
                  <c:v>1</c:v>
                </c:pt>
                <c:pt idx="54">
                  <c:v>1</c:v>
                </c:pt>
                <c:pt idx="55">
                  <c:v>1</c:v>
                </c:pt>
                <c:pt idx="56">
                  <c:v>1</c:v>
                </c:pt>
                <c:pt idx="57">
                  <c:v>1</c:v>
                </c:pt>
                <c:pt idx="58">
                  <c:v>1</c:v>
                </c:pt>
                <c:pt idx="59">
                  <c:v>1</c:v>
                </c:pt>
                <c:pt idx="60">
                  <c:v>1</c:v>
                </c:pt>
                <c:pt idx="61">
                  <c:v>1</c:v>
                </c:pt>
              </c:numCache>
            </c:numRef>
          </c:yVal>
          <c:smooth val="0"/>
          <c:extLst>
            <c:ext xmlns:c16="http://schemas.microsoft.com/office/drawing/2014/chart" uri="{C3380CC4-5D6E-409C-BE32-E72D297353CC}">
              <c16:uniqueId val="{00000013-7F54-478A-BF2D-0B13CE9A2C86}"/>
            </c:ext>
          </c:extLst>
        </c:ser>
        <c:ser>
          <c:idx val="7"/>
          <c:order val="7"/>
          <c:tx>
            <c:strRef>
              <c:f>'pChart % Defective # Defecti1'!$K$1</c:f>
              <c:strCache>
                <c:ptCount val="1"/>
                <c:pt idx="0">
                  <c:v>LCL</c:v>
                </c:pt>
              </c:strCache>
            </c:strRef>
          </c:tx>
          <c:spPr>
            <a:ln w="19050">
              <a:noFill/>
            </a:ln>
            <a:effectLst/>
          </c:spPr>
          <c:marker>
            <c:symbol val="none"/>
          </c:marker>
          <c:dLbls>
            <c:dLbl>
              <c:idx val="1"/>
              <c:layout>
                <c:manualLayout>
                  <c:x val="-1.4657666167151884E-2"/>
                  <c:y val="-2.0185923481362909E-2"/>
                </c:manualLayout>
              </c:layout>
              <c:tx>
                <c:rich>
                  <a:bodyPr wrap="square" lIns="38100" tIns="19050" rIns="38100" bIns="19050" anchor="ctr">
                    <a:spAutoFit/>
                  </a:bodyPr>
                  <a:lstStyle/>
                  <a:p>
                    <a:pPr>
                      <a:defRPr/>
                    </a:pPr>
                    <a:r>
                      <a:rPr lang="en-US"/>
                      <a:t>LCL</a:t>
                    </a:r>
                  </a:p>
                </c:rich>
              </c:tx>
              <c:numFmt formatCode="0.00" sourceLinked="0"/>
              <c:spPr>
                <a:noFill/>
                <a:ln>
                  <a:noFill/>
                </a:ln>
                <a:effectLst/>
              </c:sp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4-7F54-478A-BF2D-0B13CE9A2C86}"/>
                </c:ext>
              </c:extLst>
            </c:dLbl>
            <c:dLbl>
              <c:idx val="60"/>
              <c:layout>
                <c:manualLayout>
                  <c:x val="-1.465766616715187E-2"/>
                  <c:y val="-2.0185923481362909E-2"/>
                </c:manualLayout>
              </c:layout>
              <c:numFmt formatCode="0.00" sourceLinked="0"/>
              <c:spPr>
                <a:noFill/>
                <a:ln>
                  <a:noFill/>
                </a:ln>
                <a:effectLst/>
              </c:spPr>
              <c:txPr>
                <a:bodyPr wrap="square" lIns="38100" tIns="19050" rIns="38100" bIns="19050" anchor="ctr">
                  <a:spAutoFit/>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7F54-478A-BF2D-0B13CE9A2C86}"/>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errBars>
            <c:errDir val="x"/>
            <c:errBarType val="both"/>
            <c:errValType val="cust"/>
            <c:noEndCap val="1"/>
            <c:plus>
              <c:numRef>
                <c:f>'pChart % Defective # Defecti1'!$M$2:$M$82</c:f>
                <c:numCache>
                  <c:formatCode>General</c:formatCode>
                  <c:ptCount val="81"/>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pt idx="22">
                    <c:v>1</c:v>
                  </c:pt>
                  <c:pt idx="23">
                    <c:v>1</c:v>
                  </c:pt>
                  <c:pt idx="24">
                    <c:v>1</c:v>
                  </c:pt>
                  <c:pt idx="25">
                    <c:v>1</c:v>
                  </c:pt>
                  <c:pt idx="26">
                    <c:v>1</c:v>
                  </c:pt>
                  <c:pt idx="27">
                    <c:v>1</c:v>
                  </c:pt>
                  <c:pt idx="28">
                    <c:v>1</c:v>
                  </c:pt>
                  <c:pt idx="29">
                    <c:v>1</c:v>
                  </c:pt>
                  <c:pt idx="30">
                    <c:v>1</c:v>
                  </c:pt>
                  <c:pt idx="31">
                    <c:v>1</c:v>
                  </c:pt>
                  <c:pt idx="32">
                    <c:v>1</c:v>
                  </c:pt>
                  <c:pt idx="33">
                    <c:v>1</c:v>
                  </c:pt>
                  <c:pt idx="34">
                    <c:v>1</c:v>
                  </c:pt>
                  <c:pt idx="35">
                    <c:v>1</c:v>
                  </c:pt>
                  <c:pt idx="36">
                    <c:v>1</c:v>
                  </c:pt>
                  <c:pt idx="37">
                    <c:v>1</c:v>
                  </c:pt>
                  <c:pt idx="38">
                    <c:v>1</c:v>
                  </c:pt>
                  <c:pt idx="39">
                    <c:v>1</c:v>
                  </c:pt>
                  <c:pt idx="40">
                    <c:v>1</c:v>
                  </c:pt>
                  <c:pt idx="41">
                    <c:v>1</c:v>
                  </c:pt>
                  <c:pt idx="42">
                    <c:v>1</c:v>
                  </c:pt>
                  <c:pt idx="43">
                    <c:v>1</c:v>
                  </c:pt>
                  <c:pt idx="44">
                    <c:v>1</c:v>
                  </c:pt>
                  <c:pt idx="45">
                    <c:v>1</c:v>
                  </c:pt>
                  <c:pt idx="46">
                    <c:v>1</c:v>
                  </c:pt>
                  <c:pt idx="47">
                    <c:v>1</c:v>
                  </c:pt>
                  <c:pt idx="48">
                    <c:v>1</c:v>
                  </c:pt>
                  <c:pt idx="49">
                    <c:v>1</c:v>
                  </c:pt>
                  <c:pt idx="50">
                    <c:v>1</c:v>
                  </c:pt>
                  <c:pt idx="51">
                    <c:v>1</c:v>
                  </c:pt>
                  <c:pt idx="52">
                    <c:v>1</c:v>
                  </c:pt>
                  <c:pt idx="53">
                    <c:v>1</c:v>
                  </c:pt>
                  <c:pt idx="54">
                    <c:v>1</c:v>
                  </c:pt>
                  <c:pt idx="55">
                    <c:v>1</c:v>
                  </c:pt>
                  <c:pt idx="56">
                    <c:v>1</c:v>
                  </c:pt>
                  <c:pt idx="57">
                    <c:v>1</c:v>
                  </c:pt>
                  <c:pt idx="58">
                    <c:v>1</c:v>
                  </c:pt>
                  <c:pt idx="59">
                    <c:v>1</c:v>
                  </c:pt>
                  <c:pt idx="60">
                    <c:v>1</c:v>
                  </c:pt>
                  <c:pt idx="61">
                    <c:v>1</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numCache>
              </c:numRef>
            </c:plus>
            <c:minus>
              <c:numRef>
                <c:f>'pChart % Defective # Defecti1'!$T$2:$T$82</c:f>
                <c:numCache>
                  <c:formatCode>General</c:formatCode>
                  <c:ptCount val="81"/>
                </c:numCache>
              </c:numRef>
            </c:minus>
            <c:spPr>
              <a:ln w="12700">
                <a:solidFill>
                  <a:srgbClr val="FF0000"/>
                </a:solidFill>
                <a:prstDash val="lgDash"/>
              </a:ln>
            </c:spPr>
          </c:errBars>
          <c:errBars>
            <c:errDir val="y"/>
            <c:errBarType val="both"/>
            <c:errValType val="cust"/>
            <c:noEndCap val="1"/>
            <c:plus>
              <c:numRef>
                <c:f>'pChart % Defective # Defecti1'!$T$2:$T$82</c:f>
                <c:numCache>
                  <c:formatCode>General</c:formatCode>
                  <c:ptCount val="81"/>
                </c:numCache>
              </c:numRef>
            </c:plus>
            <c:minus>
              <c:numRef>
                <c:f>'pChart % Defective # Defecti1'!$S$2:$S$82</c:f>
                <c:numCache>
                  <c:formatCode>General</c:formatCode>
                  <c:ptCount val="81"/>
                  <c:pt idx="0">
                    <c:v>0</c:v>
                  </c:pt>
                  <c:pt idx="1">
                    <c:v>0</c:v>
                  </c:pt>
                  <c:pt idx="2">
                    <c:v>-0.11374672175371192</c:v>
                  </c:pt>
                  <c:pt idx="3">
                    <c:v>6.5440529614114173E-2</c:v>
                  </c:pt>
                  <c:pt idx="4">
                    <c:v>4.8306192139597748E-2</c:v>
                  </c:pt>
                  <c:pt idx="5">
                    <c:v>-0.20963964398446122</c:v>
                  </c:pt>
                  <c:pt idx="6">
                    <c:v>0.16133345184486347</c:v>
                  </c:pt>
                  <c:pt idx="7">
                    <c:v>4.8306192139597748E-2</c:v>
                  </c:pt>
                  <c:pt idx="8">
                    <c:v>3.7543550687695437E-2</c:v>
                  </c:pt>
                  <c:pt idx="9">
                    <c:v>-0.31291016045082309</c:v>
                  </c:pt>
                  <c:pt idx="10">
                    <c:v>0</c:v>
                  </c:pt>
                  <c:pt idx="11">
                    <c:v>6.5726965778666435E-2</c:v>
                  </c:pt>
                  <c:pt idx="12">
                    <c:v>0.20963964398446122</c:v>
                  </c:pt>
                  <c:pt idx="13">
                    <c:v>-0.20963964398446122</c:v>
                  </c:pt>
                  <c:pt idx="14">
                    <c:v>0.27744617956161832</c:v>
                  </c:pt>
                  <c:pt idx="15">
                    <c:v>-0.34317314534028476</c:v>
                  </c:pt>
                  <c:pt idx="16">
                    <c:v>0.22706041762352991</c:v>
                  </c:pt>
                  <c:pt idx="17">
                    <c:v>-6.5440529614114173E-2</c:v>
                  </c:pt>
                  <c:pt idx="18">
                    <c:v>0</c:v>
                  </c:pt>
                  <c:pt idx="19">
                    <c:v>0</c:v>
                  </c:pt>
                  <c:pt idx="20">
                    <c:v>-0.16161988800941574</c:v>
                  </c:pt>
                  <c:pt idx="21">
                    <c:v>0.16161988800941574</c:v>
                  </c:pt>
                  <c:pt idx="22">
                    <c:v>6.5440529614114173E-2</c:v>
                  </c:pt>
                  <c:pt idx="23">
                    <c:v>0</c:v>
                  </c:pt>
                  <c:pt idx="24">
                    <c:v>0.14118000154324106</c:v>
                  </c:pt>
                  <c:pt idx="25">
                    <c:v>-0.20662053115735524</c:v>
                  </c:pt>
                  <c:pt idx="26">
                    <c:v>6.5440529614114173E-2</c:v>
                  </c:pt>
                  <c:pt idx="27">
                    <c:v>-6.5440529614114173E-2</c:v>
                  </c:pt>
                  <c:pt idx="28">
                    <c:v>0.11374672175371192</c:v>
                  </c:pt>
                  <c:pt idx="29">
                    <c:v>3.7543550687695437E-2</c:v>
                  </c:pt>
                  <c:pt idx="30">
                    <c:v>-3.7543550687695437E-2</c:v>
                  </c:pt>
                  <c:pt idx="31">
                    <c:v>3.7543550687695437E-2</c:v>
                  </c:pt>
                  <c:pt idx="32">
                    <c:v>0</c:v>
                  </c:pt>
                  <c:pt idx="33">
                    <c:v>-0.15129027244140736</c:v>
                  </c:pt>
                  <c:pt idx="34">
                    <c:v>6.5440529614114173E-2</c:v>
                  </c:pt>
                  <c:pt idx="35">
                    <c:v>0</c:v>
                  </c:pt>
                  <c:pt idx="36">
                    <c:v>0</c:v>
                  </c:pt>
                  <c:pt idx="37">
                    <c:v>4.8306192139597748E-2</c:v>
                  </c:pt>
                  <c:pt idx="38">
                    <c:v>-0.20963964398446122</c:v>
                  </c:pt>
                  <c:pt idx="39">
                    <c:v>-6.5726965778666435E-2</c:v>
                  </c:pt>
                  <c:pt idx="40">
                    <c:v>0.31291016045082309</c:v>
                  </c:pt>
                  <c:pt idx="41">
                    <c:v>-0.15129027244140736</c:v>
                  </c:pt>
                  <c:pt idx="42">
                    <c:v>-0.16161988800941574</c:v>
                  </c:pt>
                  <c:pt idx="43">
                    <c:v>0</c:v>
                  </c:pt>
                  <c:pt idx="44">
                    <c:v>0.22706041762352991</c:v>
                  </c:pt>
                  <c:pt idx="45">
                    <c:v>-0.22706041762352991</c:v>
                  </c:pt>
                  <c:pt idx="46">
                    <c:v>6.5726965778666435E-2</c:v>
                  </c:pt>
                  <c:pt idx="47">
                    <c:v>0.20963964398446122</c:v>
                  </c:pt>
                  <c:pt idx="48">
                    <c:v>-4.8306192139597748E-2</c:v>
                  </c:pt>
                  <c:pt idx="49">
                    <c:v>-0.22706041762352991</c:v>
                  </c:pt>
                  <c:pt idx="50">
                    <c:v>6.5726965778666435E-2</c:v>
                  </c:pt>
                  <c:pt idx="51">
                    <c:v>0</c:v>
                  </c:pt>
                  <c:pt idx="52">
                    <c:v>0</c:v>
                  </c:pt>
                  <c:pt idx="53">
                    <c:v>-6.5726965778666435E-2</c:v>
                  </c:pt>
                  <c:pt idx="54">
                    <c:v>6.5726965778666435E-2</c:v>
                  </c:pt>
                  <c:pt idx="55">
                    <c:v>9.58929222307493E-2</c:v>
                  </c:pt>
                  <c:pt idx="56">
                    <c:v>6.5440529614114173E-2</c:v>
                  </c:pt>
                  <c:pt idx="57">
                    <c:v>-0.16133345184486347</c:v>
                  </c:pt>
                  <c:pt idx="58">
                    <c:v>0.20963964398446122</c:v>
                  </c:pt>
                  <c:pt idx="59">
                    <c:v>-0.20963964398446122</c:v>
                  </c:pt>
                  <c:pt idx="60">
                    <c:v>0</c:v>
                  </c:pt>
                  <c:pt idx="61">
                    <c:v>0.16133345184486347</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numCache>
              </c:numRef>
            </c:minus>
            <c:spPr>
              <a:ln>
                <a:solidFill>
                  <a:srgbClr val="FF0000"/>
                </a:solidFill>
                <a:prstDash val="lgDash"/>
              </a:ln>
            </c:spPr>
          </c:errBars>
          <c:yVal>
            <c:numRef>
              <c:f>'pChart % Defective # Defecti1'!$K$2:$K$63</c:f>
              <c:numCache>
                <c:formatCode>0.000</c:formatCode>
                <c:ptCount val="62"/>
                <c:pt idx="0">
                  <c:v>0.27536660976312766</c:v>
                </c:pt>
                <c:pt idx="1">
                  <c:v>0.27536660976312766</c:v>
                </c:pt>
                <c:pt idx="2">
                  <c:v>0.16161988800941574</c:v>
                </c:pt>
                <c:pt idx="3">
                  <c:v>0.22706041762352991</c:v>
                </c:pt>
                <c:pt idx="4">
                  <c:v>0.27536660976312766</c:v>
                </c:pt>
                <c:pt idx="5">
                  <c:v>6.5726965778666435E-2</c:v>
                </c:pt>
                <c:pt idx="6">
                  <c:v>0.22706041762352991</c:v>
                </c:pt>
                <c:pt idx="7">
                  <c:v>0.27536660976312766</c:v>
                </c:pt>
                <c:pt idx="8">
                  <c:v>0.31291016045082309</c:v>
                </c:pt>
                <c:pt idx="9">
                  <c:v>0</c:v>
                </c:pt>
                <c:pt idx="10">
                  <c:v>0</c:v>
                </c:pt>
                <c:pt idx="11">
                  <c:v>6.5726965778666435E-2</c:v>
                </c:pt>
                <c:pt idx="12">
                  <c:v>0.27536660976312766</c:v>
                </c:pt>
                <c:pt idx="13">
                  <c:v>6.5726965778666435E-2</c:v>
                </c:pt>
                <c:pt idx="14">
                  <c:v>0.34317314534028476</c:v>
                </c:pt>
                <c:pt idx="15">
                  <c:v>0</c:v>
                </c:pt>
                <c:pt idx="16">
                  <c:v>0.22706041762352991</c:v>
                </c:pt>
                <c:pt idx="17">
                  <c:v>0.16161988800941574</c:v>
                </c:pt>
                <c:pt idx="18">
                  <c:v>0.16161988800941574</c:v>
                </c:pt>
                <c:pt idx="19">
                  <c:v>0.16161988800941574</c:v>
                </c:pt>
                <c:pt idx="20">
                  <c:v>0</c:v>
                </c:pt>
                <c:pt idx="21">
                  <c:v>0.16161988800941574</c:v>
                </c:pt>
                <c:pt idx="22">
                  <c:v>0.22706041762352991</c:v>
                </c:pt>
                <c:pt idx="23">
                  <c:v>0.22706041762352991</c:v>
                </c:pt>
                <c:pt idx="24">
                  <c:v>0.36824041916677097</c:v>
                </c:pt>
                <c:pt idx="25">
                  <c:v>0.16161988800941574</c:v>
                </c:pt>
                <c:pt idx="26">
                  <c:v>0.22706041762352991</c:v>
                </c:pt>
                <c:pt idx="27">
                  <c:v>0.16161988800941574</c:v>
                </c:pt>
                <c:pt idx="28">
                  <c:v>0.27536660976312766</c:v>
                </c:pt>
                <c:pt idx="29">
                  <c:v>0.31291016045082309</c:v>
                </c:pt>
                <c:pt idx="30">
                  <c:v>0.27536660976312766</c:v>
                </c:pt>
                <c:pt idx="31">
                  <c:v>0.31291016045082309</c:v>
                </c:pt>
                <c:pt idx="32">
                  <c:v>0.31291016045082309</c:v>
                </c:pt>
                <c:pt idx="33">
                  <c:v>0.16161988800941574</c:v>
                </c:pt>
                <c:pt idx="34">
                  <c:v>0.22706041762352991</c:v>
                </c:pt>
                <c:pt idx="35">
                  <c:v>0.22706041762352991</c:v>
                </c:pt>
                <c:pt idx="36">
                  <c:v>0.22706041762352991</c:v>
                </c:pt>
                <c:pt idx="37">
                  <c:v>0.27536660976312766</c:v>
                </c:pt>
                <c:pt idx="38">
                  <c:v>6.5726965778666435E-2</c:v>
                </c:pt>
                <c:pt idx="39">
                  <c:v>0</c:v>
                </c:pt>
                <c:pt idx="40">
                  <c:v>0.31291016045082309</c:v>
                </c:pt>
                <c:pt idx="41">
                  <c:v>0.16161988800941574</c:v>
                </c:pt>
                <c:pt idx="42">
                  <c:v>0</c:v>
                </c:pt>
                <c:pt idx="43">
                  <c:v>0</c:v>
                </c:pt>
                <c:pt idx="44">
                  <c:v>0.22706041762352991</c:v>
                </c:pt>
                <c:pt idx="45">
                  <c:v>0</c:v>
                </c:pt>
                <c:pt idx="46">
                  <c:v>6.5726965778666435E-2</c:v>
                </c:pt>
                <c:pt idx="47">
                  <c:v>0.27536660976312766</c:v>
                </c:pt>
                <c:pt idx="48">
                  <c:v>0.22706041762352991</c:v>
                </c:pt>
                <c:pt idx="49">
                  <c:v>0</c:v>
                </c:pt>
                <c:pt idx="50">
                  <c:v>6.5726965778666435E-2</c:v>
                </c:pt>
                <c:pt idx="51">
                  <c:v>6.5726965778666435E-2</c:v>
                </c:pt>
                <c:pt idx="52">
                  <c:v>6.5726965778666435E-2</c:v>
                </c:pt>
                <c:pt idx="53">
                  <c:v>0</c:v>
                </c:pt>
                <c:pt idx="54">
                  <c:v>6.5726965778666435E-2</c:v>
                </c:pt>
                <c:pt idx="55">
                  <c:v>0.16161988800941574</c:v>
                </c:pt>
                <c:pt idx="56">
                  <c:v>0.22706041762352991</c:v>
                </c:pt>
                <c:pt idx="57">
                  <c:v>6.5726965778666435E-2</c:v>
                </c:pt>
                <c:pt idx="58">
                  <c:v>0.27536660976312766</c:v>
                </c:pt>
                <c:pt idx="59">
                  <c:v>6.5726965778666435E-2</c:v>
                </c:pt>
                <c:pt idx="60">
                  <c:v>6.5726965778666435E-2</c:v>
                </c:pt>
                <c:pt idx="61">
                  <c:v>0.22706041762352991</c:v>
                </c:pt>
              </c:numCache>
            </c:numRef>
          </c:yVal>
          <c:smooth val="0"/>
          <c:extLst>
            <c:ext xmlns:c16="http://schemas.microsoft.com/office/drawing/2014/chart" uri="{C3380CC4-5D6E-409C-BE32-E72D297353CC}">
              <c16:uniqueId val="{00000016-7F54-478A-BF2D-0B13CE9A2C86}"/>
            </c:ext>
          </c:extLst>
        </c:ser>
        <c:dLbls>
          <c:showLegendKey val="0"/>
          <c:showVal val="0"/>
          <c:showCatName val="0"/>
          <c:showSerName val="0"/>
          <c:showPercent val="0"/>
          <c:showBubbleSize val="0"/>
        </c:dLbls>
        <c:axId val="1388301728"/>
        <c:axId val="1388298816"/>
      </c:scatterChart>
      <c:catAx>
        <c:axId val="1282558448"/>
        <c:scaling>
          <c:orientation val="minMax"/>
        </c:scaling>
        <c:delete val="0"/>
        <c:axPos val="b"/>
        <c:title>
          <c:tx>
            <c:rich>
              <a:bodyPr/>
              <a:lstStyle/>
              <a:p>
                <a:pPr>
                  <a:defRPr sz="1000" b="1" i="0">
                    <a:solidFill>
                      <a:srgbClr val="000000"/>
                    </a:solidFill>
                    <a:latin typeface=" +mn-lt"/>
                  </a:defRPr>
                </a:pPr>
                <a:r>
                  <a:rPr lang="en-US" sz="1000" b="1" i="0">
                    <a:solidFill>
                      <a:srgbClr val="000000"/>
                    </a:solidFill>
                    <a:latin typeface=" +mn-lt"/>
                  </a:rPr>
                  <a:t>4/3/2023 - 9/8/2023</a:t>
                </a:r>
              </a:p>
            </c:rich>
          </c:tx>
          <c:overlay val="0"/>
        </c:title>
        <c:numFmt formatCode="m/d/yyyy" sourceLinked="1"/>
        <c:majorTickMark val="out"/>
        <c:minorTickMark val="none"/>
        <c:tickLblPos val="nextTo"/>
        <c:crossAx val="1388298400"/>
        <c:crosses val="autoZero"/>
        <c:auto val="0"/>
        <c:lblAlgn val="ctr"/>
        <c:lblOffset val="100"/>
        <c:tickLblSkip val="1"/>
        <c:tickMarkSkip val="1"/>
        <c:noMultiLvlLbl val="0"/>
      </c:catAx>
      <c:valAx>
        <c:axId val="1388298400"/>
        <c:scaling>
          <c:orientation val="minMax"/>
          <c:max val="1"/>
        </c:scaling>
        <c:delete val="0"/>
        <c:axPos val="l"/>
        <c:title>
          <c:tx>
            <c:rich>
              <a:bodyPr/>
              <a:lstStyle/>
              <a:p>
                <a:pPr>
                  <a:defRPr sz="1000" b="1" i="0">
                    <a:solidFill>
                      <a:srgbClr val="000000"/>
                    </a:solidFill>
                    <a:latin typeface=" +mn-lt"/>
                  </a:defRPr>
                </a:pPr>
                <a:r>
                  <a:rPr lang="en-US" sz="1000" b="1" i="0">
                    <a:solidFill>
                      <a:srgbClr val="000000"/>
                    </a:solidFill>
                    <a:latin typeface=" +mn-lt"/>
                  </a:rPr>
                  <a:t>%</a:t>
                </a:r>
                <a:r>
                  <a:rPr lang="en-US" sz="1000" b="1" i="0" baseline="0">
                    <a:solidFill>
                      <a:srgbClr val="000000"/>
                    </a:solidFill>
                    <a:latin typeface=" +mn-lt"/>
                  </a:rPr>
                  <a:t> </a:t>
                </a:r>
                <a:r>
                  <a:rPr lang="en-US" sz="1000" b="1" i="0">
                    <a:solidFill>
                      <a:srgbClr val="000000"/>
                    </a:solidFill>
                    <a:latin typeface=" +mn-lt"/>
                  </a:rPr>
                  <a:t>Defective  - </a:t>
                </a:r>
              </a:p>
            </c:rich>
          </c:tx>
          <c:overlay val="0"/>
        </c:title>
        <c:numFmt formatCode="0%" sourceLinked="0"/>
        <c:majorTickMark val="out"/>
        <c:minorTickMark val="none"/>
        <c:tickLblPos val="nextTo"/>
        <c:crossAx val="1282558448"/>
        <c:crosses val="autoZero"/>
        <c:crossBetween val="between"/>
      </c:valAx>
      <c:valAx>
        <c:axId val="1388298816"/>
        <c:scaling>
          <c:orientation val="minMax"/>
        </c:scaling>
        <c:delete val="1"/>
        <c:axPos val="r"/>
        <c:numFmt formatCode="0.000" sourceLinked="1"/>
        <c:majorTickMark val="out"/>
        <c:minorTickMark val="none"/>
        <c:tickLblPos val="nextTo"/>
        <c:crossAx val="1388301728"/>
        <c:crosses val="max"/>
        <c:crossBetween val="midCat"/>
      </c:valAx>
      <c:valAx>
        <c:axId val="1388301728"/>
        <c:scaling>
          <c:orientation val="minMax"/>
          <c:max val="63"/>
          <c:min val="1"/>
        </c:scaling>
        <c:delete val="0"/>
        <c:axPos val="t"/>
        <c:majorTickMark val="none"/>
        <c:minorTickMark val="none"/>
        <c:tickLblPos val="none"/>
        <c:spPr>
          <a:ln w="25400">
            <a:noFill/>
          </a:ln>
        </c:spPr>
        <c:crossAx val="1388298816"/>
        <c:crosses val="max"/>
        <c:crossBetween val="midCat"/>
      </c:valAx>
      <c:spPr>
        <a:noFill/>
        <a:ln w="25400">
          <a:noFill/>
        </a:ln>
      </c:spPr>
    </c:plotArea>
    <c:plotVisOnly val="0"/>
    <c:dispBlanksAs val="gap"/>
    <c:extLst>
      <c:ext xmlns:c16r3="http://schemas.microsoft.com/office/drawing/2017/03/chart" uri="{56B9EC1D-385E-4148-901F-78D8002777C0}">
        <c16r3:dataDisplayOptions16>
          <c16r3:dispNaAsBlank val="1"/>
        </c16r3:dataDisplayOptions16>
      </c:ext>
    </c:extLst>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a:t>Influenza Vaccine Administered ID Clinic</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Sheet2!$B$1</c:f>
              <c:strCache>
                <c:ptCount val="1"/>
                <c:pt idx="0">
                  <c:v>Influenza Vaccine Administered ID Clinic</c:v>
                </c:pt>
              </c:strCache>
            </c:strRef>
          </c:tx>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3FE2-4E29-AC51-F3311519318C}"/>
              </c:ext>
            </c:extLst>
          </c:dPt>
          <c:dPt>
            <c:idx val="1"/>
            <c:invertIfNegative val="0"/>
            <c:bubble3D val="0"/>
            <c:spPr>
              <a:solidFill>
                <a:srgbClr val="0070C0"/>
              </a:solidFill>
              <a:ln>
                <a:noFill/>
              </a:ln>
              <a:effectLst/>
            </c:spPr>
            <c:extLst>
              <c:ext xmlns:c16="http://schemas.microsoft.com/office/drawing/2014/chart" uri="{C3380CC4-5D6E-409C-BE32-E72D297353CC}">
                <c16:uniqueId val="{00000009-3FE2-4E29-AC51-F3311519318C}"/>
              </c:ext>
            </c:extLst>
          </c:dPt>
          <c:dPt>
            <c:idx val="2"/>
            <c:invertIfNegative val="0"/>
            <c:bubble3D val="0"/>
            <c:spPr>
              <a:solidFill>
                <a:schemeClr val="accent1"/>
              </a:solidFill>
              <a:ln>
                <a:noFill/>
              </a:ln>
              <a:effectLst/>
            </c:spPr>
            <c:extLst>
              <c:ext xmlns:c16="http://schemas.microsoft.com/office/drawing/2014/chart" uri="{C3380CC4-5D6E-409C-BE32-E72D297353CC}">
                <c16:uniqueId val="{00000003-3FE2-4E29-AC51-F3311519318C}"/>
              </c:ext>
            </c:extLst>
          </c:dPt>
          <c:dPt>
            <c:idx val="3"/>
            <c:invertIfNegative val="0"/>
            <c:bubble3D val="0"/>
            <c:spPr>
              <a:solidFill>
                <a:srgbClr val="0070C0"/>
              </a:solidFill>
              <a:ln>
                <a:noFill/>
              </a:ln>
              <a:effectLst/>
            </c:spPr>
            <c:extLst>
              <c:ext xmlns:c16="http://schemas.microsoft.com/office/drawing/2014/chart" uri="{C3380CC4-5D6E-409C-BE32-E72D297353CC}">
                <c16:uniqueId val="{0000000A-3FE2-4E29-AC51-F3311519318C}"/>
              </c:ext>
            </c:extLst>
          </c:dPt>
          <c:dPt>
            <c:idx val="4"/>
            <c:invertIfNegative val="0"/>
            <c:bubble3D val="0"/>
            <c:spPr>
              <a:solidFill>
                <a:schemeClr val="accent1"/>
              </a:solidFill>
              <a:ln>
                <a:noFill/>
              </a:ln>
              <a:effectLst/>
            </c:spPr>
            <c:extLst>
              <c:ext xmlns:c16="http://schemas.microsoft.com/office/drawing/2014/chart" uri="{C3380CC4-5D6E-409C-BE32-E72D297353CC}">
                <c16:uniqueId val="{00000005-3FE2-4E29-AC51-F3311519318C}"/>
              </c:ext>
            </c:extLst>
          </c:dPt>
          <c:dPt>
            <c:idx val="5"/>
            <c:invertIfNegative val="0"/>
            <c:bubble3D val="0"/>
            <c:spPr>
              <a:solidFill>
                <a:srgbClr val="0070C0"/>
              </a:solidFill>
              <a:ln>
                <a:noFill/>
              </a:ln>
              <a:effectLst/>
            </c:spPr>
            <c:extLst>
              <c:ext xmlns:c16="http://schemas.microsoft.com/office/drawing/2014/chart" uri="{C3380CC4-5D6E-409C-BE32-E72D297353CC}">
                <c16:uniqueId val="{0000000B-3FE2-4E29-AC51-F3311519318C}"/>
              </c:ext>
            </c:extLst>
          </c:dPt>
          <c:dPt>
            <c:idx val="6"/>
            <c:invertIfNegative val="0"/>
            <c:bubble3D val="0"/>
            <c:spPr>
              <a:solidFill>
                <a:schemeClr val="accent1"/>
              </a:solidFill>
              <a:ln>
                <a:noFill/>
              </a:ln>
              <a:effectLst/>
            </c:spPr>
            <c:extLst>
              <c:ext xmlns:c16="http://schemas.microsoft.com/office/drawing/2014/chart" uri="{C3380CC4-5D6E-409C-BE32-E72D297353CC}">
                <c16:uniqueId val="{00000007-3FE2-4E29-AC51-F3311519318C}"/>
              </c:ext>
            </c:extLst>
          </c:dPt>
          <c:dPt>
            <c:idx val="7"/>
            <c:invertIfNegative val="0"/>
            <c:bubble3D val="0"/>
            <c:spPr>
              <a:solidFill>
                <a:srgbClr val="0070C0"/>
              </a:solidFill>
              <a:ln>
                <a:noFill/>
              </a:ln>
              <a:effectLst/>
            </c:spPr>
            <c:extLst>
              <c:ext xmlns:c16="http://schemas.microsoft.com/office/drawing/2014/chart" uri="{C3380CC4-5D6E-409C-BE32-E72D297353CC}">
                <c16:uniqueId val="{0000000C-3FE2-4E29-AC51-F3311519318C}"/>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Sheet2!$A$2:$A$9</c:f>
              <c:strCache>
                <c:ptCount val="8"/>
                <c:pt idx="0">
                  <c:v>Influenza Vaccine September 2022</c:v>
                </c:pt>
                <c:pt idx="1">
                  <c:v>Influenza Vaccine September 2023</c:v>
                </c:pt>
                <c:pt idx="2">
                  <c:v>Influenza Vaccine October 2022</c:v>
                </c:pt>
                <c:pt idx="3">
                  <c:v>Influenza Vaccine October 2023</c:v>
                </c:pt>
                <c:pt idx="4">
                  <c:v>Influenza Vaccine November 2022</c:v>
                </c:pt>
                <c:pt idx="5">
                  <c:v>Influenza Vaccine November 2023</c:v>
                </c:pt>
                <c:pt idx="6">
                  <c:v>Influenza Vaccine December 2022</c:v>
                </c:pt>
                <c:pt idx="7">
                  <c:v>Influenza Vaccine December 2023</c:v>
                </c:pt>
              </c:strCache>
            </c:strRef>
          </c:cat>
          <c:val>
            <c:numRef>
              <c:f>Sheet2!$B$2:$B$9</c:f>
              <c:numCache>
                <c:formatCode>General</c:formatCode>
                <c:ptCount val="8"/>
                <c:pt idx="0">
                  <c:v>8</c:v>
                </c:pt>
                <c:pt idx="1">
                  <c:v>59</c:v>
                </c:pt>
                <c:pt idx="2">
                  <c:v>22</c:v>
                </c:pt>
                <c:pt idx="3">
                  <c:v>75</c:v>
                </c:pt>
                <c:pt idx="4">
                  <c:v>15</c:v>
                </c:pt>
                <c:pt idx="5">
                  <c:v>46</c:v>
                </c:pt>
                <c:pt idx="6">
                  <c:v>9</c:v>
                </c:pt>
                <c:pt idx="7">
                  <c:v>20</c:v>
                </c:pt>
              </c:numCache>
            </c:numRef>
          </c:val>
          <c:extLst>
            <c:ext xmlns:c16="http://schemas.microsoft.com/office/drawing/2014/chart" uri="{C3380CC4-5D6E-409C-BE32-E72D297353CC}">
              <c16:uniqueId val="{00000008-3FE2-4E29-AC51-F3311519318C}"/>
            </c:ext>
          </c:extLst>
        </c:ser>
        <c:dLbls>
          <c:dLblPos val="outEnd"/>
          <c:showLegendKey val="0"/>
          <c:showVal val="1"/>
          <c:showCatName val="0"/>
          <c:showSerName val="0"/>
          <c:showPercent val="0"/>
          <c:showBubbleSize val="0"/>
        </c:dLbls>
        <c:gapWidth val="219"/>
        <c:overlap val="-27"/>
        <c:axId val="2060958063"/>
        <c:axId val="1966500783"/>
      </c:barChart>
      <c:catAx>
        <c:axId val="206095806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66500783"/>
        <c:crosses val="autoZero"/>
        <c:auto val="1"/>
        <c:lblAlgn val="ctr"/>
        <c:lblOffset val="100"/>
        <c:noMultiLvlLbl val="0"/>
      </c:catAx>
      <c:valAx>
        <c:axId val="1966500783"/>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60958063"/>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1" i="0">
                <a:solidFill>
                  <a:srgbClr val="000000"/>
                </a:solidFill>
                <a:latin typeface=" +mn-lt"/>
              </a:defRPr>
            </a:pPr>
            <a:r>
              <a:rPr lang="en-US" sz="1800" b="1" i="0">
                <a:solidFill>
                  <a:srgbClr val="000000"/>
                </a:solidFill>
                <a:latin typeface=" +mn-lt"/>
              </a:rPr>
              <a:t>%</a:t>
            </a:r>
            <a:r>
              <a:rPr lang="en-US" sz="1800" b="1" i="0" baseline="0">
                <a:solidFill>
                  <a:srgbClr val="000000"/>
                </a:solidFill>
                <a:latin typeface=" +mn-lt"/>
              </a:rPr>
              <a:t> of Workflow Defects in All ID Clinic Patient Consults</a:t>
            </a:r>
          </a:p>
          <a:p>
            <a:pPr>
              <a:defRPr sz="1800" b="1" i="0">
                <a:solidFill>
                  <a:srgbClr val="000000"/>
                </a:solidFill>
                <a:latin typeface=" +mn-lt"/>
              </a:defRPr>
            </a:pPr>
            <a:r>
              <a:rPr lang="en-US" sz="1800" b="1" i="0">
                <a:solidFill>
                  <a:srgbClr val="000000"/>
                </a:solidFill>
                <a:latin typeface=" +mn-lt"/>
              </a:rPr>
              <a:t>u Chart</a:t>
            </a:r>
          </a:p>
        </c:rich>
      </c:tx>
      <c:overlay val="0"/>
    </c:title>
    <c:autoTitleDeleted val="0"/>
    <c:plotArea>
      <c:layout/>
      <c:lineChart>
        <c:grouping val="standard"/>
        <c:varyColors val="0"/>
        <c:ser>
          <c:idx val="0"/>
          <c:order val="0"/>
          <c:tx>
            <c:strRef>
              <c:f>'# Total Defects uChart # Def2'!$D$1</c:f>
              <c:strCache>
                <c:ptCount val="1"/>
                <c:pt idx="0">
                  <c:v>U</c:v>
                </c:pt>
              </c:strCache>
            </c:strRef>
          </c:tx>
          <c:spPr>
            <a:ln w="12700">
              <a:solidFill>
                <a:srgbClr val="000080"/>
              </a:solidFill>
            </a:ln>
            <a:effectLst/>
          </c:spPr>
          <c:marker>
            <c:symbol val="circle"/>
            <c:size val="6"/>
            <c:spPr>
              <a:solidFill>
                <a:srgbClr val="000080"/>
              </a:solidFill>
              <a:ln w="12700">
                <a:solidFill>
                  <a:srgbClr val="000080"/>
                </a:solidFill>
                <a:prstDash val="solid"/>
              </a:ln>
            </c:spPr>
          </c:marker>
          <c:dPt>
            <c:idx val="4"/>
            <c:marker>
              <c:symbol val="diamond"/>
              <c:size val="6"/>
              <c:spPr>
                <a:solidFill>
                  <a:srgbClr val="FF0000"/>
                </a:solidFill>
                <a:ln w="12700">
                  <a:solidFill>
                    <a:srgbClr val="FF0000"/>
                  </a:solidFill>
                  <a:prstDash val="solid"/>
                </a:ln>
              </c:spPr>
            </c:marker>
            <c:bubble3D val="0"/>
            <c:extLst>
              <c:ext xmlns:c16="http://schemas.microsoft.com/office/drawing/2014/chart" uri="{C3380CC4-5D6E-409C-BE32-E72D297353CC}">
                <c16:uniqueId val="{00000000-942E-4C20-9A35-18CEB132804C}"/>
              </c:ext>
            </c:extLst>
          </c:dPt>
          <c:dPt>
            <c:idx val="5"/>
            <c:marker>
              <c:symbol val="diamond"/>
              <c:size val="6"/>
              <c:spPr>
                <a:solidFill>
                  <a:srgbClr val="FF0000"/>
                </a:solidFill>
                <a:ln w="12700">
                  <a:solidFill>
                    <a:srgbClr val="FF0000"/>
                  </a:solidFill>
                  <a:prstDash val="solid"/>
                </a:ln>
              </c:spPr>
            </c:marker>
            <c:bubble3D val="0"/>
            <c:spPr>
              <a:ln w="12700">
                <a:solidFill>
                  <a:srgbClr val="FF0000"/>
                </a:solidFill>
              </a:ln>
              <a:effectLst/>
            </c:spPr>
            <c:extLst>
              <c:ext xmlns:c16="http://schemas.microsoft.com/office/drawing/2014/chart" uri="{C3380CC4-5D6E-409C-BE32-E72D297353CC}">
                <c16:uniqueId val="{00000002-942E-4C20-9A35-18CEB132804C}"/>
              </c:ext>
            </c:extLst>
          </c:dPt>
          <c:dPt>
            <c:idx val="6"/>
            <c:marker>
              <c:symbol val="diamond"/>
              <c:size val="6"/>
              <c:spPr>
                <a:solidFill>
                  <a:srgbClr val="FF0000"/>
                </a:solidFill>
                <a:ln w="12700">
                  <a:solidFill>
                    <a:srgbClr val="FF0000"/>
                  </a:solidFill>
                  <a:prstDash val="solid"/>
                </a:ln>
              </c:spPr>
            </c:marker>
            <c:bubble3D val="0"/>
            <c:spPr>
              <a:ln w="12700">
                <a:solidFill>
                  <a:srgbClr val="FF0000"/>
                </a:solidFill>
              </a:ln>
              <a:effectLst/>
            </c:spPr>
            <c:extLst>
              <c:ext xmlns:c16="http://schemas.microsoft.com/office/drawing/2014/chart" uri="{C3380CC4-5D6E-409C-BE32-E72D297353CC}">
                <c16:uniqueId val="{00000004-942E-4C20-9A35-18CEB132804C}"/>
              </c:ext>
            </c:extLst>
          </c:dPt>
          <c:dPt>
            <c:idx val="7"/>
            <c:marker>
              <c:symbol val="diamond"/>
              <c:size val="6"/>
              <c:spPr>
                <a:solidFill>
                  <a:srgbClr val="FF0000"/>
                </a:solidFill>
                <a:ln w="12700">
                  <a:solidFill>
                    <a:srgbClr val="FF0000"/>
                  </a:solidFill>
                  <a:prstDash val="solid"/>
                </a:ln>
              </c:spPr>
            </c:marker>
            <c:bubble3D val="0"/>
            <c:spPr>
              <a:ln w="12700">
                <a:solidFill>
                  <a:srgbClr val="FF0000"/>
                </a:solidFill>
              </a:ln>
              <a:effectLst/>
            </c:spPr>
            <c:extLst>
              <c:ext xmlns:c16="http://schemas.microsoft.com/office/drawing/2014/chart" uri="{C3380CC4-5D6E-409C-BE32-E72D297353CC}">
                <c16:uniqueId val="{00000006-942E-4C20-9A35-18CEB132804C}"/>
              </c:ext>
            </c:extLst>
          </c:dPt>
          <c:dPt>
            <c:idx val="8"/>
            <c:marker>
              <c:symbol val="diamond"/>
              <c:size val="6"/>
              <c:spPr>
                <a:solidFill>
                  <a:srgbClr val="FF0000"/>
                </a:solidFill>
                <a:ln w="12700">
                  <a:solidFill>
                    <a:srgbClr val="FF0000"/>
                  </a:solidFill>
                  <a:prstDash val="solid"/>
                </a:ln>
              </c:spPr>
            </c:marker>
            <c:bubble3D val="0"/>
            <c:spPr>
              <a:ln w="12700">
                <a:solidFill>
                  <a:srgbClr val="FF0000"/>
                </a:solidFill>
              </a:ln>
              <a:effectLst/>
            </c:spPr>
            <c:extLst>
              <c:ext xmlns:c16="http://schemas.microsoft.com/office/drawing/2014/chart" uri="{C3380CC4-5D6E-409C-BE32-E72D297353CC}">
                <c16:uniqueId val="{00000008-942E-4C20-9A35-18CEB132804C}"/>
              </c:ext>
            </c:extLst>
          </c:dPt>
          <c:dPt>
            <c:idx val="9"/>
            <c:marker>
              <c:symbol val="diamond"/>
              <c:size val="6"/>
              <c:spPr>
                <a:solidFill>
                  <a:srgbClr val="FF0000"/>
                </a:solidFill>
                <a:ln w="12700">
                  <a:solidFill>
                    <a:srgbClr val="FF0000"/>
                  </a:solidFill>
                  <a:prstDash val="solid"/>
                </a:ln>
              </c:spPr>
            </c:marker>
            <c:bubble3D val="0"/>
            <c:spPr>
              <a:ln w="12700">
                <a:solidFill>
                  <a:srgbClr val="FF0000"/>
                </a:solidFill>
              </a:ln>
              <a:effectLst/>
            </c:spPr>
            <c:extLst>
              <c:ext xmlns:c16="http://schemas.microsoft.com/office/drawing/2014/chart" uri="{C3380CC4-5D6E-409C-BE32-E72D297353CC}">
                <c16:uniqueId val="{0000000A-942E-4C20-9A35-18CEB132804C}"/>
              </c:ext>
            </c:extLst>
          </c:dPt>
          <c:dPt>
            <c:idx val="10"/>
            <c:marker>
              <c:symbol val="diamond"/>
              <c:size val="6"/>
              <c:spPr>
                <a:solidFill>
                  <a:srgbClr val="FF0000"/>
                </a:solidFill>
                <a:ln w="12700">
                  <a:solidFill>
                    <a:srgbClr val="FF0000"/>
                  </a:solidFill>
                  <a:prstDash val="solid"/>
                </a:ln>
              </c:spPr>
            </c:marker>
            <c:bubble3D val="0"/>
            <c:spPr>
              <a:ln w="12700">
                <a:solidFill>
                  <a:srgbClr val="FF0000"/>
                </a:solidFill>
              </a:ln>
              <a:effectLst/>
            </c:spPr>
            <c:extLst>
              <c:ext xmlns:c16="http://schemas.microsoft.com/office/drawing/2014/chart" uri="{C3380CC4-5D6E-409C-BE32-E72D297353CC}">
                <c16:uniqueId val="{0000000C-942E-4C20-9A35-18CEB132804C}"/>
              </c:ext>
            </c:extLst>
          </c:dPt>
          <c:dPt>
            <c:idx val="11"/>
            <c:marker>
              <c:symbol val="diamond"/>
              <c:size val="6"/>
              <c:spPr>
                <a:solidFill>
                  <a:srgbClr val="FF0000"/>
                </a:solidFill>
                <a:ln w="12700">
                  <a:solidFill>
                    <a:srgbClr val="FF0000"/>
                  </a:solidFill>
                  <a:prstDash val="solid"/>
                </a:ln>
              </c:spPr>
            </c:marker>
            <c:bubble3D val="0"/>
            <c:spPr>
              <a:ln w="12700">
                <a:solidFill>
                  <a:srgbClr val="FF0000"/>
                </a:solidFill>
              </a:ln>
              <a:effectLst/>
            </c:spPr>
            <c:extLst>
              <c:ext xmlns:c16="http://schemas.microsoft.com/office/drawing/2014/chart" uri="{C3380CC4-5D6E-409C-BE32-E72D297353CC}">
                <c16:uniqueId val="{0000000E-942E-4C20-9A35-18CEB132804C}"/>
              </c:ext>
            </c:extLst>
          </c:dPt>
          <c:dPt>
            <c:idx val="12"/>
            <c:marker>
              <c:symbol val="diamond"/>
              <c:size val="6"/>
              <c:spPr>
                <a:solidFill>
                  <a:srgbClr val="FF0000"/>
                </a:solidFill>
                <a:ln w="12700">
                  <a:solidFill>
                    <a:srgbClr val="FF0000"/>
                  </a:solidFill>
                  <a:prstDash val="solid"/>
                </a:ln>
              </c:spPr>
            </c:marker>
            <c:bubble3D val="0"/>
            <c:spPr>
              <a:ln w="12700">
                <a:solidFill>
                  <a:srgbClr val="FF0000"/>
                </a:solidFill>
              </a:ln>
              <a:effectLst/>
            </c:spPr>
            <c:extLst>
              <c:ext xmlns:c16="http://schemas.microsoft.com/office/drawing/2014/chart" uri="{C3380CC4-5D6E-409C-BE32-E72D297353CC}">
                <c16:uniqueId val="{00000010-942E-4C20-9A35-18CEB132804C}"/>
              </c:ext>
            </c:extLst>
          </c:dPt>
          <c:dPt>
            <c:idx val="13"/>
            <c:marker>
              <c:symbol val="diamond"/>
              <c:size val="6"/>
              <c:spPr>
                <a:solidFill>
                  <a:srgbClr val="FF0000"/>
                </a:solidFill>
                <a:ln w="12700">
                  <a:solidFill>
                    <a:srgbClr val="FF0000"/>
                  </a:solidFill>
                  <a:prstDash val="solid"/>
                </a:ln>
              </c:spPr>
            </c:marker>
            <c:bubble3D val="0"/>
            <c:extLst>
              <c:ext xmlns:c16="http://schemas.microsoft.com/office/drawing/2014/chart" uri="{C3380CC4-5D6E-409C-BE32-E72D297353CC}">
                <c16:uniqueId val="{00000011-942E-4C20-9A35-18CEB132804C}"/>
              </c:ext>
            </c:extLst>
          </c:dPt>
          <c:dPt>
            <c:idx val="14"/>
            <c:marker>
              <c:symbol val="diamond"/>
              <c:size val="6"/>
              <c:spPr>
                <a:solidFill>
                  <a:srgbClr val="FF0000"/>
                </a:solidFill>
                <a:ln w="12700">
                  <a:solidFill>
                    <a:srgbClr val="FF0000"/>
                  </a:solidFill>
                  <a:prstDash val="solid"/>
                </a:ln>
              </c:spPr>
            </c:marker>
            <c:bubble3D val="0"/>
            <c:spPr>
              <a:ln w="12700">
                <a:solidFill>
                  <a:srgbClr val="FF0000"/>
                </a:solidFill>
              </a:ln>
              <a:effectLst/>
            </c:spPr>
            <c:extLst>
              <c:ext xmlns:c16="http://schemas.microsoft.com/office/drawing/2014/chart" uri="{C3380CC4-5D6E-409C-BE32-E72D297353CC}">
                <c16:uniqueId val="{00000013-942E-4C20-9A35-18CEB132804C}"/>
              </c:ext>
            </c:extLst>
          </c:dPt>
          <c:dPt>
            <c:idx val="15"/>
            <c:marker>
              <c:symbol val="diamond"/>
              <c:size val="6"/>
              <c:spPr>
                <a:solidFill>
                  <a:srgbClr val="FF0000"/>
                </a:solidFill>
                <a:ln w="12700">
                  <a:solidFill>
                    <a:srgbClr val="FF0000"/>
                  </a:solidFill>
                  <a:prstDash val="solid"/>
                </a:ln>
              </c:spPr>
            </c:marker>
            <c:bubble3D val="0"/>
            <c:spPr>
              <a:ln w="12700">
                <a:solidFill>
                  <a:srgbClr val="FF0000"/>
                </a:solidFill>
              </a:ln>
              <a:effectLst/>
            </c:spPr>
            <c:extLst>
              <c:ext xmlns:c16="http://schemas.microsoft.com/office/drawing/2014/chart" uri="{C3380CC4-5D6E-409C-BE32-E72D297353CC}">
                <c16:uniqueId val="{00000015-942E-4C20-9A35-18CEB132804C}"/>
              </c:ext>
            </c:extLst>
          </c:dPt>
          <c:dPt>
            <c:idx val="16"/>
            <c:marker>
              <c:symbol val="diamond"/>
              <c:size val="6"/>
              <c:spPr>
                <a:solidFill>
                  <a:srgbClr val="FF0000"/>
                </a:solidFill>
                <a:ln w="12700">
                  <a:solidFill>
                    <a:srgbClr val="FF0000"/>
                  </a:solidFill>
                  <a:prstDash val="solid"/>
                </a:ln>
              </c:spPr>
            </c:marker>
            <c:bubble3D val="0"/>
            <c:spPr>
              <a:ln w="12700">
                <a:solidFill>
                  <a:srgbClr val="FF0000"/>
                </a:solidFill>
              </a:ln>
              <a:effectLst/>
            </c:spPr>
            <c:extLst>
              <c:ext xmlns:c16="http://schemas.microsoft.com/office/drawing/2014/chart" uri="{C3380CC4-5D6E-409C-BE32-E72D297353CC}">
                <c16:uniqueId val="{00000017-942E-4C20-9A35-18CEB132804C}"/>
              </c:ext>
            </c:extLst>
          </c:dPt>
          <c:dPt>
            <c:idx val="17"/>
            <c:marker>
              <c:symbol val="diamond"/>
              <c:size val="6"/>
              <c:spPr>
                <a:solidFill>
                  <a:srgbClr val="FF0000"/>
                </a:solidFill>
                <a:ln w="12700">
                  <a:solidFill>
                    <a:srgbClr val="FF0000"/>
                  </a:solidFill>
                  <a:prstDash val="solid"/>
                </a:ln>
              </c:spPr>
            </c:marker>
            <c:bubble3D val="0"/>
            <c:spPr>
              <a:ln w="12700">
                <a:solidFill>
                  <a:srgbClr val="FF0000"/>
                </a:solidFill>
              </a:ln>
              <a:effectLst/>
            </c:spPr>
            <c:extLst>
              <c:ext xmlns:c16="http://schemas.microsoft.com/office/drawing/2014/chart" uri="{C3380CC4-5D6E-409C-BE32-E72D297353CC}">
                <c16:uniqueId val="{00000019-942E-4C20-9A35-18CEB132804C}"/>
              </c:ext>
            </c:extLst>
          </c:dPt>
          <c:dPt>
            <c:idx val="18"/>
            <c:marker>
              <c:symbol val="diamond"/>
              <c:size val="6"/>
              <c:spPr>
                <a:solidFill>
                  <a:srgbClr val="FF0000"/>
                </a:solidFill>
                <a:ln w="12700">
                  <a:solidFill>
                    <a:srgbClr val="FF0000"/>
                  </a:solidFill>
                  <a:prstDash val="solid"/>
                </a:ln>
              </c:spPr>
            </c:marker>
            <c:bubble3D val="0"/>
            <c:spPr>
              <a:ln w="12700">
                <a:solidFill>
                  <a:srgbClr val="FF0000"/>
                </a:solidFill>
              </a:ln>
              <a:effectLst/>
            </c:spPr>
            <c:extLst>
              <c:ext xmlns:c16="http://schemas.microsoft.com/office/drawing/2014/chart" uri="{C3380CC4-5D6E-409C-BE32-E72D297353CC}">
                <c16:uniqueId val="{0000001B-942E-4C20-9A35-18CEB132804C}"/>
              </c:ext>
            </c:extLst>
          </c:dPt>
          <c:dPt>
            <c:idx val="19"/>
            <c:marker>
              <c:symbol val="diamond"/>
              <c:size val="6"/>
              <c:spPr>
                <a:solidFill>
                  <a:srgbClr val="FF0000"/>
                </a:solidFill>
                <a:ln w="12700">
                  <a:solidFill>
                    <a:srgbClr val="FF0000"/>
                  </a:solidFill>
                  <a:prstDash val="solid"/>
                </a:ln>
              </c:spPr>
            </c:marker>
            <c:bubble3D val="0"/>
            <c:spPr>
              <a:ln w="12700">
                <a:solidFill>
                  <a:srgbClr val="FF0000"/>
                </a:solidFill>
              </a:ln>
              <a:effectLst/>
            </c:spPr>
            <c:extLst>
              <c:ext xmlns:c16="http://schemas.microsoft.com/office/drawing/2014/chart" uri="{C3380CC4-5D6E-409C-BE32-E72D297353CC}">
                <c16:uniqueId val="{0000001D-942E-4C20-9A35-18CEB132804C}"/>
              </c:ext>
            </c:extLst>
          </c:dPt>
          <c:dPt>
            <c:idx val="20"/>
            <c:marker>
              <c:symbol val="diamond"/>
              <c:size val="6"/>
              <c:spPr>
                <a:solidFill>
                  <a:srgbClr val="FF0000"/>
                </a:solidFill>
                <a:ln w="12700">
                  <a:solidFill>
                    <a:srgbClr val="FF0000"/>
                  </a:solidFill>
                  <a:prstDash val="solid"/>
                </a:ln>
              </c:spPr>
            </c:marker>
            <c:bubble3D val="0"/>
            <c:spPr>
              <a:ln w="12700">
                <a:solidFill>
                  <a:srgbClr val="FF0000"/>
                </a:solidFill>
              </a:ln>
              <a:effectLst/>
            </c:spPr>
            <c:extLst>
              <c:ext xmlns:c16="http://schemas.microsoft.com/office/drawing/2014/chart" uri="{C3380CC4-5D6E-409C-BE32-E72D297353CC}">
                <c16:uniqueId val="{0000001F-942E-4C20-9A35-18CEB132804C}"/>
              </c:ext>
            </c:extLst>
          </c:dPt>
          <c:dPt>
            <c:idx val="21"/>
            <c:marker>
              <c:symbol val="diamond"/>
              <c:size val="6"/>
              <c:spPr>
                <a:solidFill>
                  <a:srgbClr val="FF0000"/>
                </a:solidFill>
                <a:ln w="12700">
                  <a:solidFill>
                    <a:srgbClr val="FF0000"/>
                  </a:solidFill>
                  <a:prstDash val="solid"/>
                </a:ln>
              </c:spPr>
            </c:marker>
            <c:bubble3D val="0"/>
            <c:spPr>
              <a:ln w="12700">
                <a:solidFill>
                  <a:srgbClr val="FF0000"/>
                </a:solidFill>
              </a:ln>
              <a:effectLst/>
            </c:spPr>
            <c:extLst>
              <c:ext xmlns:c16="http://schemas.microsoft.com/office/drawing/2014/chart" uri="{C3380CC4-5D6E-409C-BE32-E72D297353CC}">
                <c16:uniqueId val="{00000021-942E-4C20-9A35-18CEB132804C}"/>
              </c:ext>
            </c:extLst>
          </c:dPt>
          <c:cat>
            <c:numRef>
              <c:f>'# Total Defects uChart # Def2'!$A$2:$A$23</c:f>
              <c:numCache>
                <c:formatCode>m/d/yyyy</c:formatCode>
                <c:ptCount val="22"/>
                <c:pt idx="0">
                  <c:v>45183</c:v>
                </c:pt>
                <c:pt idx="1">
                  <c:v>45184</c:v>
                </c:pt>
                <c:pt idx="2">
                  <c:v>45187</c:v>
                </c:pt>
                <c:pt idx="3">
                  <c:v>45188</c:v>
                </c:pt>
                <c:pt idx="4">
                  <c:v>45189</c:v>
                </c:pt>
                <c:pt idx="5">
                  <c:v>45190</c:v>
                </c:pt>
                <c:pt idx="6">
                  <c:v>45191</c:v>
                </c:pt>
                <c:pt idx="7">
                  <c:v>45201</c:v>
                </c:pt>
                <c:pt idx="8">
                  <c:v>45202</c:v>
                </c:pt>
                <c:pt idx="9">
                  <c:v>45203</c:v>
                </c:pt>
                <c:pt idx="10">
                  <c:v>45204</c:v>
                </c:pt>
                <c:pt idx="11">
                  <c:v>45205</c:v>
                </c:pt>
                <c:pt idx="12">
                  <c:v>45231</c:v>
                </c:pt>
                <c:pt idx="13">
                  <c:v>45232</c:v>
                </c:pt>
                <c:pt idx="14">
                  <c:v>45233</c:v>
                </c:pt>
                <c:pt idx="15">
                  <c:v>45236</c:v>
                </c:pt>
                <c:pt idx="16">
                  <c:v>45237</c:v>
                </c:pt>
                <c:pt idx="17">
                  <c:v>45261</c:v>
                </c:pt>
                <c:pt idx="18">
                  <c:v>45264</c:v>
                </c:pt>
                <c:pt idx="19">
                  <c:v>45265</c:v>
                </c:pt>
                <c:pt idx="20">
                  <c:v>45266</c:v>
                </c:pt>
                <c:pt idx="21">
                  <c:v>45267</c:v>
                </c:pt>
              </c:numCache>
            </c:numRef>
          </c:cat>
          <c:val>
            <c:numRef>
              <c:f>'# Total Defects uChart # Def2'!$D$2:$D$23</c:f>
              <c:numCache>
                <c:formatCode>0.000</c:formatCode>
                <c:ptCount val="22"/>
                <c:pt idx="0">
                  <c:v>0.29166666666666669</c:v>
                </c:pt>
                <c:pt idx="1">
                  <c:v>0.16666666666666666</c:v>
                </c:pt>
                <c:pt idx="2">
                  <c:v>0.25</c:v>
                </c:pt>
                <c:pt idx="3">
                  <c:v>0.3611111111111111</c:v>
                </c:pt>
                <c:pt idx="4">
                  <c:v>0.265625</c:v>
                </c:pt>
                <c:pt idx="5">
                  <c:v>0.16666666666666666</c:v>
                </c:pt>
                <c:pt idx="6">
                  <c:v>0.32142857142857145</c:v>
                </c:pt>
                <c:pt idx="7">
                  <c:v>0.14583333333333334</c:v>
                </c:pt>
                <c:pt idx="8">
                  <c:v>0.25</c:v>
                </c:pt>
                <c:pt idx="9">
                  <c:v>0.28333333333333333</c:v>
                </c:pt>
                <c:pt idx="10">
                  <c:v>0.25</c:v>
                </c:pt>
                <c:pt idx="11">
                  <c:v>0.3</c:v>
                </c:pt>
                <c:pt idx="12">
                  <c:v>0.23333333333333334</c:v>
                </c:pt>
                <c:pt idx="13">
                  <c:v>0.35</c:v>
                </c:pt>
                <c:pt idx="14">
                  <c:v>0.37333333333333335</c:v>
                </c:pt>
                <c:pt idx="15">
                  <c:v>0.37272727272727274</c:v>
                </c:pt>
                <c:pt idx="16">
                  <c:v>0.36363636363636365</c:v>
                </c:pt>
                <c:pt idx="17">
                  <c:v>0.49411764705882355</c:v>
                </c:pt>
                <c:pt idx="18">
                  <c:v>0.37333333333333335</c:v>
                </c:pt>
                <c:pt idx="19">
                  <c:v>0.43529411764705883</c:v>
                </c:pt>
                <c:pt idx="20">
                  <c:v>0.3411764705882353</c:v>
                </c:pt>
                <c:pt idx="21">
                  <c:v>0.39</c:v>
                </c:pt>
              </c:numCache>
            </c:numRef>
          </c:val>
          <c:smooth val="0"/>
          <c:extLst>
            <c:ext xmlns:c16="http://schemas.microsoft.com/office/drawing/2014/chart" uri="{C3380CC4-5D6E-409C-BE32-E72D297353CC}">
              <c16:uniqueId val="{00000022-942E-4C20-9A35-18CEB132804C}"/>
            </c:ext>
          </c:extLst>
        </c:ser>
        <c:ser>
          <c:idx val="2"/>
          <c:order val="2"/>
          <c:tx>
            <c:strRef>
              <c:f>'# Total Defects uChart # Def2'!$F$1</c:f>
              <c:strCache>
                <c:ptCount val="1"/>
                <c:pt idx="0">
                  <c:v> +2 Sigma</c:v>
                </c:pt>
              </c:strCache>
            </c:strRef>
          </c:tx>
          <c:spPr>
            <a:ln w="12700" cap="rnd" cmpd="sng" algn="ctr">
              <a:noFill/>
              <a:prstDash val="dashDot"/>
              <a:round/>
            </a:ln>
            <a:effectLst/>
            <a:extLst>
              <a:ext uri="{91240B29-F687-4F45-9708-019B960494DF}">
                <a14:hiddenLine xmlns:a14="http://schemas.microsoft.com/office/drawing/2010/main" w="12700" cap="rnd" cmpd="sng" algn="ctr">
                  <a:solidFill>
                    <a:srgbClr val="FF8080"/>
                  </a:solidFill>
                  <a:prstDash val="dashDot"/>
                  <a:round/>
                </a14:hiddenLine>
              </a:ext>
            </a:extLst>
          </c:spPr>
          <c:marker>
            <c:symbol val="none"/>
          </c:marker>
          <c:val>
            <c:numRef>
              <c:f>'# Total Defects uChart # Def2'!$F$2:$F$23</c:f>
              <c:numCache>
                <c:formatCode>0.000</c:formatCode>
                <c:ptCount val="22"/>
                <c:pt idx="0">
                  <c:v>0.57443076469427723</c:v>
                </c:pt>
                <c:pt idx="1">
                  <c:v>0.672644280221393</c:v>
                </c:pt>
                <c:pt idx="2">
                  <c:v>0.672644280221393</c:v>
                </c:pt>
                <c:pt idx="3">
                  <c:v>0.47421696275679581</c:v>
                </c:pt>
                <c:pt idx="4">
                  <c:v>0.48252101266342018</c:v>
                </c:pt>
                <c:pt idx="5">
                  <c:v>0.57443076469427723</c:v>
                </c:pt>
                <c:pt idx="6">
                  <c:v>0.55684208715062367</c:v>
                </c:pt>
                <c:pt idx="7">
                  <c:v>0.50498332186088346</c:v>
                </c:pt>
                <c:pt idx="8">
                  <c:v>0.52098574131434483</c:v>
                </c:pt>
                <c:pt idx="9">
                  <c:v>0.48728288352711835</c:v>
                </c:pt>
                <c:pt idx="10">
                  <c:v>0.50498332186088346</c:v>
                </c:pt>
                <c:pt idx="11">
                  <c:v>0.48728288352711835</c:v>
                </c:pt>
                <c:pt idx="12">
                  <c:v>0.48728288352711835</c:v>
                </c:pt>
                <c:pt idx="13">
                  <c:v>0.48728288352711835</c:v>
                </c:pt>
                <c:pt idx="14">
                  <c:v>0.4714511301887816</c:v>
                </c:pt>
                <c:pt idx="15">
                  <c:v>0.4480755474891423</c:v>
                </c:pt>
                <c:pt idx="16">
                  <c:v>0.4480755474891423</c:v>
                </c:pt>
                <c:pt idx="17">
                  <c:v>0.4633144012507342</c:v>
                </c:pt>
                <c:pt idx="18">
                  <c:v>0.4714511301887816</c:v>
                </c:pt>
                <c:pt idx="19">
                  <c:v>0.4633144012507342</c:v>
                </c:pt>
                <c:pt idx="20">
                  <c:v>0.4633144012507342</c:v>
                </c:pt>
                <c:pt idx="21">
                  <c:v>0.45348128283081091</c:v>
                </c:pt>
              </c:numCache>
            </c:numRef>
          </c:val>
          <c:smooth val="0"/>
          <c:extLst>
            <c:ext xmlns:c16="http://schemas.microsoft.com/office/drawing/2014/chart" uri="{C3380CC4-5D6E-409C-BE32-E72D297353CC}">
              <c16:uniqueId val="{00000023-942E-4C20-9A35-18CEB132804C}"/>
            </c:ext>
          </c:extLst>
        </c:ser>
        <c:ser>
          <c:idx val="3"/>
          <c:order val="3"/>
          <c:tx>
            <c:strRef>
              <c:f>'# Total Defects uChart # Def2'!$G$1</c:f>
              <c:strCache>
                <c:ptCount val="1"/>
                <c:pt idx="0">
                  <c:v> +1 Sigma</c:v>
                </c:pt>
              </c:strCache>
            </c:strRef>
          </c:tx>
          <c:spPr>
            <a:ln w="12700" cap="rnd" cmpd="sng" algn="ctr">
              <a:noFill/>
              <a:prstDash val="dashDot"/>
              <a:round/>
            </a:ln>
            <a:effectLst/>
            <a:extLst>
              <a:ext uri="{91240B29-F687-4F45-9708-019B960494DF}">
                <a14:hiddenLine xmlns:a14="http://schemas.microsoft.com/office/drawing/2010/main" w="12700" cap="rnd" cmpd="sng" algn="ctr">
                  <a:solidFill>
                    <a:srgbClr val="008080"/>
                  </a:solidFill>
                  <a:prstDash val="dashDot"/>
                  <a:round/>
                </a14:hiddenLine>
              </a:ext>
            </a:extLst>
          </c:spPr>
          <c:marker>
            <c:symbol val="none"/>
          </c:marker>
          <c:val>
            <c:numRef>
              <c:f>'# Total Defects uChart # Def2'!$G$2:$G$23</c:f>
              <c:numCache>
                <c:formatCode>0.000</c:formatCode>
                <c:ptCount val="22"/>
                <c:pt idx="0">
                  <c:v>0.45587656409732563</c:v>
                </c:pt>
                <c:pt idx="1">
                  <c:v>0.50498332186088346</c:v>
                </c:pt>
                <c:pt idx="2">
                  <c:v>0.50498332186088346</c:v>
                </c:pt>
                <c:pt idx="3">
                  <c:v>0.40576966312858487</c:v>
                </c:pt>
                <c:pt idx="4">
                  <c:v>0.40992168808189711</c:v>
                </c:pt>
                <c:pt idx="5">
                  <c:v>0.45587656409732563</c:v>
                </c:pt>
                <c:pt idx="6">
                  <c:v>0.44708222532549879</c:v>
                </c:pt>
                <c:pt idx="7">
                  <c:v>0.42115284268062875</c:v>
                </c:pt>
                <c:pt idx="8">
                  <c:v>0.42915405240735938</c:v>
                </c:pt>
                <c:pt idx="9">
                  <c:v>0.41230262351374614</c:v>
                </c:pt>
                <c:pt idx="10">
                  <c:v>0.42115284268062875</c:v>
                </c:pt>
                <c:pt idx="11">
                  <c:v>0.41230262351374614</c:v>
                </c:pt>
                <c:pt idx="12">
                  <c:v>0.41230262351374614</c:v>
                </c:pt>
                <c:pt idx="13">
                  <c:v>0.41230262351374614</c:v>
                </c:pt>
                <c:pt idx="14">
                  <c:v>0.40438674684457776</c:v>
                </c:pt>
                <c:pt idx="15">
                  <c:v>0.39269895549475814</c:v>
                </c:pt>
                <c:pt idx="16">
                  <c:v>0.39269895549475814</c:v>
                </c:pt>
                <c:pt idx="17">
                  <c:v>0.40031838237555406</c:v>
                </c:pt>
                <c:pt idx="18">
                  <c:v>0.40438674684457776</c:v>
                </c:pt>
                <c:pt idx="19">
                  <c:v>0.40031838237555406</c:v>
                </c:pt>
                <c:pt idx="20">
                  <c:v>0.40031838237555406</c:v>
                </c:pt>
                <c:pt idx="21">
                  <c:v>0.39540182316559247</c:v>
                </c:pt>
              </c:numCache>
            </c:numRef>
          </c:val>
          <c:smooth val="0"/>
          <c:extLst>
            <c:ext xmlns:c16="http://schemas.microsoft.com/office/drawing/2014/chart" uri="{C3380CC4-5D6E-409C-BE32-E72D297353CC}">
              <c16:uniqueId val="{00000024-942E-4C20-9A35-18CEB132804C}"/>
            </c:ext>
          </c:extLst>
        </c:ser>
        <c:ser>
          <c:idx val="4"/>
          <c:order val="4"/>
          <c:tx>
            <c:strRef>
              <c:f>'# Total Defects uChart # Def2'!$H$1</c:f>
              <c:strCache>
                <c:ptCount val="1"/>
                <c:pt idx="0">
                  <c:v>Average</c:v>
                </c:pt>
              </c:strCache>
            </c:strRef>
          </c:tx>
          <c:spPr>
            <a:ln w="12700">
              <a:solidFill>
                <a:srgbClr val="009999"/>
              </a:solidFill>
              <a:prstDash val="solid"/>
            </a:ln>
            <a:effectLst/>
          </c:spPr>
          <c:marker>
            <c:symbol val="none"/>
          </c:marker>
          <c:dLbls>
            <c:dLbl>
              <c:idx val="1"/>
              <c:layout>
                <c:manualLayout>
                  <c:x val="-1.4661654612747026E-2"/>
                  <c:y val="-2.0181111972913453E-2"/>
                </c:manualLayout>
              </c:layout>
              <c:tx>
                <c:rich>
                  <a:bodyPr wrap="square" lIns="38100" tIns="19050" rIns="38100" bIns="19050" anchor="ctr">
                    <a:spAutoFit/>
                  </a:bodyPr>
                  <a:lstStyle/>
                  <a:p>
                    <a:pPr>
                      <a:defRPr/>
                    </a:pPr>
                    <a:r>
                      <a:rPr lang="en-US"/>
                      <a:t>CL</a:t>
                    </a:r>
                  </a:p>
                </c:rich>
              </c:tx>
              <c:numFmt formatCode="0.0000" sourceLinked="0"/>
              <c:spPr>
                <a:noFill/>
                <a:ln>
                  <a:noFill/>
                </a:ln>
                <a:effectLst/>
              </c:sp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25-942E-4C20-9A35-18CEB132804C}"/>
                </c:ext>
              </c:extLst>
            </c:dLbl>
            <c:dLbl>
              <c:idx val="20"/>
              <c:layout>
                <c:manualLayout>
                  <c:x val="-1.4661654612747134E-2"/>
                  <c:y val="-2.0181111972913453E-2"/>
                </c:manualLayout>
              </c:layout>
              <c:numFmt formatCode="0.0000" sourceLinked="0"/>
              <c:spPr>
                <a:noFill/>
                <a:ln>
                  <a:noFill/>
                </a:ln>
                <a:effectLst/>
              </c:spPr>
              <c:txPr>
                <a:bodyPr wrap="square" lIns="38100" tIns="19050" rIns="38100" bIns="19050" anchor="ctr">
                  <a:spAutoFit/>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6-942E-4C20-9A35-18CEB132804C}"/>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 Total Defects uChart # Def2'!$H$2:$H$23</c:f>
              <c:numCache>
                <c:formatCode>0.000</c:formatCode>
                <c:ptCount val="22"/>
                <c:pt idx="0">
                  <c:v>0.33732236350037398</c:v>
                </c:pt>
                <c:pt idx="1">
                  <c:v>0.33732236350037398</c:v>
                </c:pt>
                <c:pt idx="2">
                  <c:v>0.33732236350037398</c:v>
                </c:pt>
                <c:pt idx="3">
                  <c:v>0.33732236350037398</c:v>
                </c:pt>
                <c:pt idx="4">
                  <c:v>0.33732236350037398</c:v>
                </c:pt>
                <c:pt idx="5">
                  <c:v>0.33732236350037398</c:v>
                </c:pt>
                <c:pt idx="6">
                  <c:v>0.33732236350037398</c:v>
                </c:pt>
                <c:pt idx="7">
                  <c:v>0.33732236350037398</c:v>
                </c:pt>
                <c:pt idx="8">
                  <c:v>0.33732236350037398</c:v>
                </c:pt>
                <c:pt idx="9">
                  <c:v>0.33732236350037398</c:v>
                </c:pt>
                <c:pt idx="10">
                  <c:v>0.33732236350037398</c:v>
                </c:pt>
                <c:pt idx="11">
                  <c:v>0.33732236350037398</c:v>
                </c:pt>
                <c:pt idx="12">
                  <c:v>0.33732236350037398</c:v>
                </c:pt>
                <c:pt idx="13">
                  <c:v>0.33732236350037398</c:v>
                </c:pt>
                <c:pt idx="14">
                  <c:v>0.33732236350037398</c:v>
                </c:pt>
                <c:pt idx="15">
                  <c:v>0.33732236350037398</c:v>
                </c:pt>
                <c:pt idx="16">
                  <c:v>0.33732236350037398</c:v>
                </c:pt>
                <c:pt idx="17">
                  <c:v>0.33732236350037398</c:v>
                </c:pt>
                <c:pt idx="18">
                  <c:v>0.33732236350037398</c:v>
                </c:pt>
                <c:pt idx="19">
                  <c:v>0.33732236350037398</c:v>
                </c:pt>
                <c:pt idx="20">
                  <c:v>0.33732236350037398</c:v>
                </c:pt>
                <c:pt idx="21">
                  <c:v>0.33732236350037398</c:v>
                </c:pt>
              </c:numCache>
            </c:numRef>
          </c:val>
          <c:smooth val="0"/>
          <c:extLst>
            <c:ext xmlns:c16="http://schemas.microsoft.com/office/drawing/2014/chart" uri="{C3380CC4-5D6E-409C-BE32-E72D297353CC}">
              <c16:uniqueId val="{00000027-942E-4C20-9A35-18CEB132804C}"/>
            </c:ext>
          </c:extLst>
        </c:ser>
        <c:ser>
          <c:idx val="5"/>
          <c:order val="5"/>
          <c:tx>
            <c:strRef>
              <c:f>'# Total Defects uChart # Def2'!$I$1</c:f>
              <c:strCache>
                <c:ptCount val="1"/>
                <c:pt idx="0">
                  <c:v> -1 Sigma</c:v>
                </c:pt>
              </c:strCache>
            </c:strRef>
          </c:tx>
          <c:spPr>
            <a:ln w="12700" cap="rnd" cmpd="sng" algn="ctr">
              <a:noFill/>
              <a:prstDash val="dashDot"/>
              <a:round/>
            </a:ln>
            <a:effectLst/>
            <a:extLst>
              <a:ext uri="{91240B29-F687-4F45-9708-019B960494DF}">
                <a14:hiddenLine xmlns:a14="http://schemas.microsoft.com/office/drawing/2010/main" w="12700" cap="rnd" cmpd="sng" algn="ctr">
                  <a:solidFill>
                    <a:srgbClr val="008080"/>
                  </a:solidFill>
                  <a:prstDash val="dashDot"/>
                  <a:round/>
                </a14:hiddenLine>
              </a:ext>
            </a:extLst>
          </c:spPr>
          <c:marker>
            <c:symbol val="none"/>
          </c:marker>
          <c:val>
            <c:numRef>
              <c:f>'# Total Defects uChart # Def2'!$I$2:$I$23</c:f>
              <c:numCache>
                <c:formatCode>0.000</c:formatCode>
                <c:ptCount val="22"/>
                <c:pt idx="0">
                  <c:v>0.21876816290342233</c:v>
                </c:pt>
                <c:pt idx="1">
                  <c:v>0.16966140513986447</c:v>
                </c:pt>
                <c:pt idx="2">
                  <c:v>0.16966140513986447</c:v>
                </c:pt>
                <c:pt idx="3">
                  <c:v>0.26887506387216309</c:v>
                </c:pt>
                <c:pt idx="4">
                  <c:v>0.26472303891885085</c:v>
                </c:pt>
                <c:pt idx="5">
                  <c:v>0.21876816290342233</c:v>
                </c:pt>
                <c:pt idx="6">
                  <c:v>0.22756250167524913</c:v>
                </c:pt>
                <c:pt idx="7">
                  <c:v>0.25349188432011921</c:v>
                </c:pt>
                <c:pt idx="8">
                  <c:v>0.24549067459338855</c:v>
                </c:pt>
                <c:pt idx="9">
                  <c:v>0.26234210348700182</c:v>
                </c:pt>
                <c:pt idx="10">
                  <c:v>0.25349188432011921</c:v>
                </c:pt>
                <c:pt idx="11">
                  <c:v>0.26234210348700182</c:v>
                </c:pt>
                <c:pt idx="12">
                  <c:v>0.26234210348700182</c:v>
                </c:pt>
                <c:pt idx="13">
                  <c:v>0.26234210348700182</c:v>
                </c:pt>
                <c:pt idx="14">
                  <c:v>0.2702579801561702</c:v>
                </c:pt>
                <c:pt idx="15">
                  <c:v>0.28194577150598982</c:v>
                </c:pt>
                <c:pt idx="16">
                  <c:v>0.28194577150598982</c:v>
                </c:pt>
                <c:pt idx="17">
                  <c:v>0.2743263446251939</c:v>
                </c:pt>
                <c:pt idx="18">
                  <c:v>0.2702579801561702</c:v>
                </c:pt>
                <c:pt idx="19">
                  <c:v>0.2743263446251939</c:v>
                </c:pt>
                <c:pt idx="20">
                  <c:v>0.2743263446251939</c:v>
                </c:pt>
                <c:pt idx="21">
                  <c:v>0.27924290383515549</c:v>
                </c:pt>
              </c:numCache>
            </c:numRef>
          </c:val>
          <c:smooth val="0"/>
          <c:extLst>
            <c:ext xmlns:c16="http://schemas.microsoft.com/office/drawing/2014/chart" uri="{C3380CC4-5D6E-409C-BE32-E72D297353CC}">
              <c16:uniqueId val="{00000028-942E-4C20-9A35-18CEB132804C}"/>
            </c:ext>
          </c:extLst>
        </c:ser>
        <c:ser>
          <c:idx val="6"/>
          <c:order val="6"/>
          <c:tx>
            <c:strRef>
              <c:f>'# Total Defects uChart # Def2'!$J$1</c:f>
              <c:strCache>
                <c:ptCount val="1"/>
                <c:pt idx="0">
                  <c:v> -2 Sigma</c:v>
                </c:pt>
              </c:strCache>
            </c:strRef>
          </c:tx>
          <c:spPr>
            <a:ln w="12700" cap="rnd" cmpd="sng" algn="ctr">
              <a:noFill/>
              <a:prstDash val="dashDot"/>
              <a:round/>
            </a:ln>
            <a:effectLst/>
            <a:extLst>
              <a:ext uri="{91240B29-F687-4F45-9708-019B960494DF}">
                <a14:hiddenLine xmlns:a14="http://schemas.microsoft.com/office/drawing/2010/main" w="12700" cap="rnd" cmpd="sng" algn="ctr">
                  <a:solidFill>
                    <a:srgbClr val="FF8080"/>
                  </a:solidFill>
                  <a:prstDash val="dashDot"/>
                  <a:round/>
                </a14:hiddenLine>
              </a:ext>
            </a:extLst>
          </c:spPr>
          <c:marker>
            <c:symbol val="none"/>
          </c:marker>
          <c:val>
            <c:numRef>
              <c:f>'# Total Defects uChart # Def2'!$J$2:$J$23</c:f>
              <c:numCache>
                <c:formatCode>0.000</c:formatCode>
                <c:ptCount val="22"/>
                <c:pt idx="0">
                  <c:v>0.1002139623064707</c:v>
                </c:pt>
                <c:pt idx="1">
                  <c:v>2.0004467793549585E-3</c:v>
                </c:pt>
                <c:pt idx="2">
                  <c:v>2.0004467793549585E-3</c:v>
                </c:pt>
                <c:pt idx="3">
                  <c:v>0.20042776424395214</c:v>
                </c:pt>
                <c:pt idx="4">
                  <c:v>0.19212371433732778</c:v>
                </c:pt>
                <c:pt idx="5">
                  <c:v>0.1002139623064707</c:v>
                </c:pt>
                <c:pt idx="6">
                  <c:v>0.11780263985012429</c:v>
                </c:pt>
                <c:pt idx="7">
                  <c:v>0.16966140513986447</c:v>
                </c:pt>
                <c:pt idx="8">
                  <c:v>0.15365898568640313</c:v>
                </c:pt>
                <c:pt idx="9">
                  <c:v>0.18736184347362961</c:v>
                </c:pt>
                <c:pt idx="10">
                  <c:v>0.16966140513986447</c:v>
                </c:pt>
                <c:pt idx="11">
                  <c:v>0.18736184347362961</c:v>
                </c:pt>
                <c:pt idx="12">
                  <c:v>0.18736184347362961</c:v>
                </c:pt>
                <c:pt idx="13">
                  <c:v>0.18736184347362961</c:v>
                </c:pt>
                <c:pt idx="14">
                  <c:v>0.20319359681196639</c:v>
                </c:pt>
                <c:pt idx="15">
                  <c:v>0.22656917951160566</c:v>
                </c:pt>
                <c:pt idx="16">
                  <c:v>0.22656917951160566</c:v>
                </c:pt>
                <c:pt idx="17">
                  <c:v>0.21133032575001379</c:v>
                </c:pt>
                <c:pt idx="18">
                  <c:v>0.20319359681196639</c:v>
                </c:pt>
                <c:pt idx="19">
                  <c:v>0.21133032575001379</c:v>
                </c:pt>
                <c:pt idx="20">
                  <c:v>0.21133032575001379</c:v>
                </c:pt>
                <c:pt idx="21">
                  <c:v>0.22116344416993702</c:v>
                </c:pt>
              </c:numCache>
            </c:numRef>
          </c:val>
          <c:smooth val="0"/>
          <c:extLst>
            <c:ext xmlns:c16="http://schemas.microsoft.com/office/drawing/2014/chart" uri="{C3380CC4-5D6E-409C-BE32-E72D297353CC}">
              <c16:uniqueId val="{00000029-942E-4C20-9A35-18CEB132804C}"/>
            </c:ext>
          </c:extLst>
        </c:ser>
        <c:dLbls>
          <c:showLegendKey val="0"/>
          <c:showVal val="0"/>
          <c:showCatName val="0"/>
          <c:showSerName val="0"/>
          <c:showPercent val="0"/>
          <c:showBubbleSize val="0"/>
        </c:dLbls>
        <c:marker val="1"/>
        <c:smooth val="0"/>
        <c:axId val="1678453151"/>
        <c:axId val="1782461007"/>
      </c:lineChart>
      <c:scatterChart>
        <c:scatterStyle val="lineMarker"/>
        <c:varyColors val="0"/>
        <c:ser>
          <c:idx val="1"/>
          <c:order val="1"/>
          <c:tx>
            <c:strRef>
              <c:f>'# Total Defects uChart # Def2'!$E$1</c:f>
              <c:strCache>
                <c:ptCount val="1"/>
                <c:pt idx="0">
                  <c:v>UCL</c:v>
                </c:pt>
              </c:strCache>
            </c:strRef>
          </c:tx>
          <c:spPr>
            <a:ln w="19050">
              <a:noFill/>
            </a:ln>
            <a:effectLst/>
          </c:spPr>
          <c:marker>
            <c:symbol val="none"/>
          </c:marker>
          <c:dLbls>
            <c:dLbl>
              <c:idx val="1"/>
              <c:layout>
                <c:manualLayout>
                  <c:x val="-1.4661654612747026E-2"/>
                  <c:y val="-2.0181111972913453E-2"/>
                </c:manualLayout>
              </c:layout>
              <c:tx>
                <c:rich>
                  <a:bodyPr wrap="square" lIns="38100" tIns="19050" rIns="38100" bIns="19050" anchor="ctr">
                    <a:spAutoFit/>
                  </a:bodyPr>
                  <a:lstStyle/>
                  <a:p>
                    <a:pPr>
                      <a:defRPr/>
                    </a:pPr>
                    <a:r>
                      <a:rPr lang="en-US"/>
                      <a:t>UCL</a:t>
                    </a:r>
                  </a:p>
                </c:rich>
              </c:tx>
              <c:numFmt formatCode="0.0000" sourceLinked="0"/>
              <c:spPr>
                <a:noFill/>
                <a:ln>
                  <a:noFill/>
                </a:ln>
                <a:effectLst/>
              </c:sp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2A-942E-4C20-9A35-18CEB132804C}"/>
                </c:ext>
              </c:extLst>
            </c:dLbl>
            <c:dLbl>
              <c:idx val="20"/>
              <c:layout>
                <c:manualLayout>
                  <c:x val="-1.4661654612747134E-2"/>
                  <c:y val="-2.0181111972913453E-2"/>
                </c:manualLayout>
              </c:layout>
              <c:numFmt formatCode="0.0000" sourceLinked="0"/>
              <c:spPr>
                <a:noFill/>
                <a:ln>
                  <a:noFill/>
                </a:ln>
                <a:effectLst/>
              </c:spPr>
              <c:txPr>
                <a:bodyPr wrap="square" lIns="38100" tIns="19050" rIns="38100" bIns="19050" anchor="ctr">
                  <a:spAutoFit/>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B-942E-4C20-9A35-18CEB132804C}"/>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errBars>
            <c:errDir val="x"/>
            <c:errBarType val="both"/>
            <c:errValType val="cust"/>
            <c:noEndCap val="1"/>
            <c:plus>
              <c:numRef>
                <c:f>'# Total Defects uChart # Def2'!$M$2:$M$42</c:f>
                <c:numCache>
                  <c:formatCode>General</c:formatCode>
                  <c:ptCount val="41"/>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numCache>
              </c:numRef>
            </c:plus>
            <c:minus>
              <c:numRef>
                <c:f>'# Total Defects uChart # Def2'!$T$2:$T$42</c:f>
                <c:numCache>
                  <c:formatCode>General</c:formatCode>
                  <c:ptCount val="41"/>
                </c:numCache>
              </c:numRef>
            </c:minus>
            <c:spPr>
              <a:ln w="12700">
                <a:solidFill>
                  <a:srgbClr val="FF0000"/>
                </a:solidFill>
                <a:prstDash val="lgDash"/>
              </a:ln>
            </c:spPr>
          </c:errBars>
          <c:errBars>
            <c:errDir val="y"/>
            <c:errBarType val="both"/>
            <c:errValType val="cust"/>
            <c:noEndCap val="1"/>
            <c:plus>
              <c:numRef>
                <c:f>'# Total Defects uChart # Def2'!$T$2:$T$42</c:f>
                <c:numCache>
                  <c:formatCode>General</c:formatCode>
                  <c:ptCount val="41"/>
                </c:numCache>
              </c:numRef>
            </c:plus>
            <c:minus>
              <c:numRef>
                <c:f>'# Total Defects uChart # Def2'!$N$2:$N$42</c:f>
                <c:numCache>
                  <c:formatCode>General</c:formatCode>
                  <c:ptCount val="41"/>
                  <c:pt idx="0">
                    <c:v>0</c:v>
                  </c:pt>
                  <c:pt idx="1">
                    <c:v>0.14732027329067365</c:v>
                  </c:pt>
                  <c:pt idx="2">
                    <c:v>0</c:v>
                  </c:pt>
                  <c:pt idx="3">
                    <c:v>-0.29764097619689578</c:v>
                  </c:pt>
                  <c:pt idx="4">
                    <c:v>1.2456074859936495E-2</c:v>
                  </c:pt>
                  <c:pt idx="5">
                    <c:v>0.13786462804628563</c:v>
                  </c:pt>
                  <c:pt idx="6">
                    <c:v>-2.6383016315480456E-2</c:v>
                  </c:pt>
                  <c:pt idx="7">
                    <c:v>-7.7788147934610197E-2</c:v>
                  </c:pt>
                  <c:pt idx="8">
                    <c:v>2.4003629180192054E-2</c:v>
                  </c:pt>
                  <c:pt idx="9">
                    <c:v>-5.0554286680839722E-2</c:v>
                  </c:pt>
                  <c:pt idx="10">
                    <c:v>2.6550657500647667E-2</c:v>
                  </c:pt>
                  <c:pt idx="11">
                    <c:v>-2.6550657500647667E-2</c:v>
                  </c:pt>
                  <c:pt idx="12">
                    <c:v>0</c:v>
                  </c:pt>
                  <c:pt idx="13">
                    <c:v>0</c:v>
                  </c:pt>
                  <c:pt idx="14">
                    <c:v>-2.3747630007505238E-2</c:v>
                  </c:pt>
                  <c:pt idx="15">
                    <c:v>-3.5063374049458917E-2</c:v>
                  </c:pt>
                  <c:pt idx="16">
                    <c:v>0</c:v>
                  </c:pt>
                  <c:pt idx="17">
                    <c:v>2.2858280642387929E-2</c:v>
                  </c:pt>
                  <c:pt idx="18">
                    <c:v>1.2205093407070988E-2</c:v>
                  </c:pt>
                  <c:pt idx="19">
                    <c:v>-1.2205093407070988E-2</c:v>
                  </c:pt>
                  <c:pt idx="20">
                    <c:v>0</c:v>
                  </c:pt>
                  <c:pt idx="21">
                    <c:v>-1.4749677629884994E-2</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numCache>
              </c:numRef>
            </c:minus>
            <c:spPr>
              <a:ln>
                <a:solidFill>
                  <a:srgbClr val="FF0000"/>
                </a:solidFill>
                <a:prstDash val="lgDash"/>
              </a:ln>
            </c:spPr>
          </c:errBars>
          <c:yVal>
            <c:numRef>
              <c:f>'# Total Defects uChart # Def2'!$E$2:$E$23</c:f>
              <c:numCache>
                <c:formatCode>0.000</c:formatCode>
                <c:ptCount val="22"/>
                <c:pt idx="0">
                  <c:v>0.69298496529122888</c:v>
                </c:pt>
                <c:pt idx="1">
                  <c:v>0.84030523858190254</c:v>
                </c:pt>
                <c:pt idx="2">
                  <c:v>0.84030523858190254</c:v>
                </c:pt>
                <c:pt idx="3">
                  <c:v>0.54266426238500676</c:v>
                </c:pt>
                <c:pt idx="4">
                  <c:v>0.55512033724494325</c:v>
                </c:pt>
                <c:pt idx="5">
                  <c:v>0.69298496529122888</c:v>
                </c:pt>
                <c:pt idx="6">
                  <c:v>0.66660194897574843</c:v>
                </c:pt>
                <c:pt idx="7">
                  <c:v>0.58881380104113823</c:v>
                </c:pt>
                <c:pt idx="8">
                  <c:v>0.61281743022133028</c:v>
                </c:pt>
                <c:pt idx="9">
                  <c:v>0.56226314354049056</c:v>
                </c:pt>
                <c:pt idx="10">
                  <c:v>0.58881380104113823</c:v>
                </c:pt>
                <c:pt idx="11">
                  <c:v>0.56226314354049056</c:v>
                </c:pt>
                <c:pt idx="12">
                  <c:v>0.56226314354049056</c:v>
                </c:pt>
                <c:pt idx="13">
                  <c:v>0.56226314354049056</c:v>
                </c:pt>
                <c:pt idx="14">
                  <c:v>0.53851551353298532</c:v>
                </c:pt>
                <c:pt idx="15">
                  <c:v>0.50345213948352641</c:v>
                </c:pt>
                <c:pt idx="16">
                  <c:v>0.50345213948352641</c:v>
                </c:pt>
                <c:pt idx="17">
                  <c:v>0.52631042012591434</c:v>
                </c:pt>
                <c:pt idx="18">
                  <c:v>0.53851551353298532</c:v>
                </c:pt>
                <c:pt idx="19">
                  <c:v>0.52631042012591434</c:v>
                </c:pt>
                <c:pt idx="20">
                  <c:v>0.52631042012591434</c:v>
                </c:pt>
                <c:pt idx="21">
                  <c:v>0.51156074249602934</c:v>
                </c:pt>
              </c:numCache>
            </c:numRef>
          </c:yVal>
          <c:smooth val="0"/>
          <c:extLst>
            <c:ext xmlns:c16="http://schemas.microsoft.com/office/drawing/2014/chart" uri="{C3380CC4-5D6E-409C-BE32-E72D297353CC}">
              <c16:uniqueId val="{0000002C-942E-4C20-9A35-18CEB132804C}"/>
            </c:ext>
          </c:extLst>
        </c:ser>
        <c:ser>
          <c:idx val="7"/>
          <c:order val="7"/>
          <c:tx>
            <c:strRef>
              <c:f>'# Total Defects uChart # Def2'!$K$1</c:f>
              <c:strCache>
                <c:ptCount val="1"/>
                <c:pt idx="0">
                  <c:v>LCL</c:v>
                </c:pt>
              </c:strCache>
            </c:strRef>
          </c:tx>
          <c:spPr>
            <a:ln w="19050">
              <a:noFill/>
            </a:ln>
            <a:effectLst/>
          </c:spPr>
          <c:marker>
            <c:symbol val="none"/>
          </c:marker>
          <c:errBars>
            <c:errDir val="x"/>
            <c:errBarType val="both"/>
            <c:errValType val="cust"/>
            <c:noEndCap val="1"/>
            <c:plus>
              <c:numRef>
                <c:f>'# Total Defects uChart # Def2'!$M$2:$M$42</c:f>
                <c:numCache>
                  <c:formatCode>General</c:formatCode>
                  <c:ptCount val="41"/>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numCache>
              </c:numRef>
            </c:plus>
            <c:minus>
              <c:numRef>
                <c:f>'# Total Defects uChart # Def2'!$T$2:$T$42</c:f>
                <c:numCache>
                  <c:formatCode>General</c:formatCode>
                  <c:ptCount val="41"/>
                </c:numCache>
              </c:numRef>
            </c:minus>
            <c:spPr>
              <a:ln w="12700">
                <a:solidFill>
                  <a:srgbClr val="FF0000"/>
                </a:solidFill>
                <a:prstDash val="lgDash"/>
              </a:ln>
            </c:spPr>
          </c:errBars>
          <c:errBars>
            <c:errDir val="y"/>
            <c:errBarType val="both"/>
            <c:errValType val="cust"/>
            <c:noEndCap val="1"/>
            <c:plus>
              <c:numRef>
                <c:f>'# Total Defects uChart # Def2'!$T$2:$T$42</c:f>
                <c:numCache>
                  <c:formatCode>General</c:formatCode>
                  <c:ptCount val="41"/>
                </c:numCache>
              </c:numRef>
            </c:plus>
            <c:minus>
              <c:numRef>
                <c:f>'# Total Defects uChart # Def2'!$S$2:$S$42</c:f>
                <c:numCache>
                  <c:formatCode>General</c:formatCode>
                  <c:ptCount val="41"/>
                  <c:pt idx="0">
                    <c:v>0</c:v>
                  </c:pt>
                  <c:pt idx="1">
                    <c:v>0</c:v>
                  </c:pt>
                  <c:pt idx="2">
                    <c:v>0</c:v>
                  </c:pt>
                  <c:pt idx="3">
                    <c:v>0.13198046461574123</c:v>
                  </c:pt>
                  <c:pt idx="4">
                    <c:v>-1.245607485993655E-2</c:v>
                  </c:pt>
                  <c:pt idx="5">
                    <c:v>-0.11952438975580468</c:v>
                  </c:pt>
                  <c:pt idx="6">
                    <c:v>8.0427780249994751E-3</c:v>
                  </c:pt>
                  <c:pt idx="7">
                    <c:v>7.7788147934610252E-2</c:v>
                  </c:pt>
                  <c:pt idx="8">
                    <c:v>-2.4003629180191999E-2</c:v>
                  </c:pt>
                  <c:pt idx="9">
                    <c:v>5.0554286680839694E-2</c:v>
                  </c:pt>
                  <c:pt idx="10">
                    <c:v>-2.6550657500647695E-2</c:v>
                  </c:pt>
                  <c:pt idx="11">
                    <c:v>2.6550657500647695E-2</c:v>
                  </c:pt>
                  <c:pt idx="12">
                    <c:v>0</c:v>
                  </c:pt>
                  <c:pt idx="13">
                    <c:v>0</c:v>
                  </c:pt>
                  <c:pt idx="14">
                    <c:v>2.3747630007505155E-2</c:v>
                  </c:pt>
                  <c:pt idx="15">
                    <c:v>3.5063374049458945E-2</c:v>
                  </c:pt>
                  <c:pt idx="16">
                    <c:v>0</c:v>
                  </c:pt>
                  <c:pt idx="17">
                    <c:v>-2.2858280642387846E-2</c:v>
                  </c:pt>
                  <c:pt idx="18">
                    <c:v>-1.2205093407071099E-2</c:v>
                  </c:pt>
                  <c:pt idx="19">
                    <c:v>1.2205093407071099E-2</c:v>
                  </c:pt>
                  <c:pt idx="20">
                    <c:v>0</c:v>
                  </c:pt>
                  <c:pt idx="21">
                    <c:v>1.4749677629884883E-2</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numCache>
              </c:numRef>
            </c:minus>
            <c:spPr>
              <a:ln>
                <a:solidFill>
                  <a:srgbClr val="FF0000"/>
                </a:solidFill>
                <a:prstDash val="lgDash"/>
              </a:ln>
            </c:spPr>
          </c:errBars>
          <c:yVal>
            <c:numRef>
              <c:f>'# Total Defects uChart # Def2'!$K$2:$K$23</c:f>
              <c:numCache>
                <c:formatCode>0.000</c:formatCode>
                <c:ptCount val="22"/>
                <c:pt idx="0">
                  <c:v>0</c:v>
                </c:pt>
                <c:pt idx="1">
                  <c:v>0</c:v>
                </c:pt>
                <c:pt idx="2">
                  <c:v>0</c:v>
                </c:pt>
                <c:pt idx="3">
                  <c:v>0.13198046461574123</c:v>
                </c:pt>
                <c:pt idx="4">
                  <c:v>0.11952438975580468</c:v>
                </c:pt>
                <c:pt idx="5">
                  <c:v>0</c:v>
                </c:pt>
                <c:pt idx="6">
                  <c:v>8.0427780249994751E-3</c:v>
                </c:pt>
                <c:pt idx="7">
                  <c:v>8.5830925959609727E-2</c:v>
                </c:pt>
                <c:pt idx="8">
                  <c:v>6.1827296779417729E-2</c:v>
                </c:pt>
                <c:pt idx="9">
                  <c:v>0.11238158346025742</c:v>
                </c:pt>
                <c:pt idx="10">
                  <c:v>8.5830925959609727E-2</c:v>
                </c:pt>
                <c:pt idx="11">
                  <c:v>0.11238158346025742</c:v>
                </c:pt>
                <c:pt idx="12">
                  <c:v>0.11238158346025742</c:v>
                </c:pt>
                <c:pt idx="13">
                  <c:v>0.11238158346025742</c:v>
                </c:pt>
                <c:pt idx="14">
                  <c:v>0.13612921346776258</c:v>
                </c:pt>
                <c:pt idx="15">
                  <c:v>0.17119258751722152</c:v>
                </c:pt>
                <c:pt idx="16">
                  <c:v>0.17119258751722152</c:v>
                </c:pt>
                <c:pt idx="17">
                  <c:v>0.14833430687483368</c:v>
                </c:pt>
                <c:pt idx="18">
                  <c:v>0.13612921346776258</c:v>
                </c:pt>
                <c:pt idx="19">
                  <c:v>0.14833430687483368</c:v>
                </c:pt>
                <c:pt idx="20">
                  <c:v>0.14833430687483368</c:v>
                </c:pt>
                <c:pt idx="21">
                  <c:v>0.16308398450471856</c:v>
                </c:pt>
              </c:numCache>
            </c:numRef>
          </c:yVal>
          <c:smooth val="0"/>
          <c:extLst>
            <c:ext xmlns:c16="http://schemas.microsoft.com/office/drawing/2014/chart" uri="{C3380CC4-5D6E-409C-BE32-E72D297353CC}">
              <c16:uniqueId val="{0000002D-942E-4C20-9A35-18CEB132804C}"/>
            </c:ext>
          </c:extLst>
        </c:ser>
        <c:dLbls>
          <c:showLegendKey val="0"/>
          <c:showVal val="0"/>
          <c:showCatName val="0"/>
          <c:showSerName val="0"/>
          <c:showPercent val="0"/>
          <c:showBubbleSize val="0"/>
        </c:dLbls>
        <c:axId val="1782934335"/>
        <c:axId val="1782462447"/>
      </c:scatterChart>
      <c:catAx>
        <c:axId val="1678453151"/>
        <c:scaling>
          <c:orientation val="minMax"/>
        </c:scaling>
        <c:delete val="0"/>
        <c:axPos val="b"/>
        <c:title>
          <c:tx>
            <c:rich>
              <a:bodyPr/>
              <a:lstStyle/>
              <a:p>
                <a:pPr>
                  <a:defRPr sz="1000" b="1" i="0">
                    <a:solidFill>
                      <a:srgbClr val="000000"/>
                    </a:solidFill>
                    <a:latin typeface=" +mn-lt"/>
                  </a:defRPr>
                </a:pPr>
                <a:r>
                  <a:rPr lang="en-US" sz="1000" b="1" i="0">
                    <a:solidFill>
                      <a:srgbClr val="000000"/>
                    </a:solidFill>
                    <a:latin typeface=" +mn-lt"/>
                  </a:rPr>
                  <a:t>9/14/2023 - 12/7/2023</a:t>
                </a:r>
              </a:p>
            </c:rich>
          </c:tx>
          <c:overlay val="0"/>
        </c:title>
        <c:numFmt formatCode="m/d/yyyy" sourceLinked="1"/>
        <c:majorTickMark val="out"/>
        <c:minorTickMark val="none"/>
        <c:tickLblPos val="nextTo"/>
        <c:crossAx val="1782461007"/>
        <c:crosses val="autoZero"/>
        <c:auto val="0"/>
        <c:lblAlgn val="ctr"/>
        <c:lblOffset val="100"/>
        <c:tickLblSkip val="1"/>
        <c:tickMarkSkip val="1"/>
        <c:noMultiLvlLbl val="0"/>
      </c:catAx>
      <c:valAx>
        <c:axId val="1782461007"/>
        <c:scaling>
          <c:orientation val="minMax"/>
          <c:max val="1"/>
        </c:scaling>
        <c:delete val="0"/>
        <c:axPos val="l"/>
        <c:title>
          <c:tx>
            <c:rich>
              <a:bodyPr/>
              <a:lstStyle/>
              <a:p>
                <a:pPr>
                  <a:defRPr sz="1000" b="1" i="0">
                    <a:solidFill>
                      <a:srgbClr val="000000"/>
                    </a:solidFill>
                    <a:latin typeface=" +mn-lt"/>
                  </a:defRPr>
                </a:pPr>
                <a:r>
                  <a:rPr lang="en-US" sz="1000" b="1" i="0">
                    <a:solidFill>
                      <a:srgbClr val="000000"/>
                    </a:solidFill>
                    <a:latin typeface=" +mn-lt"/>
                  </a:rPr>
                  <a:t># Defects/pt/Day  - Total  </a:t>
                </a:r>
              </a:p>
            </c:rich>
          </c:tx>
          <c:overlay val="0"/>
        </c:title>
        <c:numFmt formatCode="0%" sourceLinked="0"/>
        <c:majorTickMark val="out"/>
        <c:minorTickMark val="none"/>
        <c:tickLblPos val="nextTo"/>
        <c:crossAx val="1678453151"/>
        <c:crosses val="autoZero"/>
        <c:crossBetween val="between"/>
      </c:valAx>
      <c:valAx>
        <c:axId val="1782462447"/>
        <c:scaling>
          <c:orientation val="minMax"/>
        </c:scaling>
        <c:delete val="1"/>
        <c:axPos val="r"/>
        <c:numFmt formatCode="0.000" sourceLinked="1"/>
        <c:majorTickMark val="out"/>
        <c:minorTickMark val="none"/>
        <c:tickLblPos val="nextTo"/>
        <c:crossAx val="1782934335"/>
        <c:crosses val="max"/>
        <c:crossBetween val="midCat"/>
      </c:valAx>
      <c:valAx>
        <c:axId val="1782934335"/>
        <c:scaling>
          <c:orientation val="minMax"/>
          <c:max val="23"/>
          <c:min val="1"/>
        </c:scaling>
        <c:delete val="0"/>
        <c:axPos val="t"/>
        <c:majorTickMark val="none"/>
        <c:minorTickMark val="none"/>
        <c:tickLblPos val="none"/>
        <c:spPr>
          <a:ln w="25400">
            <a:noFill/>
          </a:ln>
        </c:spPr>
        <c:crossAx val="1782462447"/>
        <c:crosses val="max"/>
        <c:crossBetween val="midCat"/>
      </c:valAx>
      <c:spPr>
        <a:noFill/>
        <a:ln w="25400">
          <a:noFill/>
        </a:ln>
      </c:spPr>
    </c:plotArea>
    <c:plotVisOnly val="0"/>
    <c:dispBlanksAs val="gap"/>
    <c:extLst>
      <c:ext xmlns:c16r3="http://schemas.microsoft.com/office/drawing/2017/03/chart" uri="{56B9EC1D-385E-4148-901F-78D8002777C0}">
        <c16r3:dataDisplayOptions16>
          <c16r3:dispNaAsBlank val="1"/>
        </c16r3:dataDisplayOptions16>
      </c:ext>
    </c:extLst>
    <c:showDLblsOverMax val="0"/>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46238" y="6816725"/>
            <a:ext cx="18653125" cy="4705350"/>
          </a:xfrm>
        </p:spPr>
        <p:txBody>
          <a:bodyPr/>
          <a:lstStyle/>
          <a:p>
            <a:r>
              <a:rPr lang="en-US"/>
              <a:t>Click to edit Master title style</a:t>
            </a:r>
          </a:p>
        </p:txBody>
      </p:sp>
      <p:sp>
        <p:nvSpPr>
          <p:cNvPr id="3" name="Subtitle 2"/>
          <p:cNvSpPr>
            <a:spLocks noGrp="1"/>
          </p:cNvSpPr>
          <p:nvPr>
            <p:ph type="subTitle" idx="1"/>
          </p:nvPr>
        </p:nvSpPr>
        <p:spPr>
          <a:xfrm>
            <a:off x="3292475" y="12436475"/>
            <a:ext cx="15360650" cy="56070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486CE34-2D1E-4AC4-A749-EFB7035EDAD3}" type="slidenum">
              <a:rPr lang="en-US"/>
              <a:pPr>
                <a:defRPr/>
              </a:pPr>
              <a:t>‹#›</a:t>
            </a:fld>
            <a:endParaRPr lang="en-US"/>
          </a:p>
        </p:txBody>
      </p:sp>
    </p:spTree>
    <p:extLst>
      <p:ext uri="{BB962C8B-B14F-4D97-AF65-F5344CB8AC3E}">
        <p14:creationId xmlns:p14="http://schemas.microsoft.com/office/powerpoint/2010/main" val="3776221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3EEA51B-2A6A-45E7-BF5D-7C4C17DF1CB6}" type="slidenum">
              <a:rPr lang="en-US"/>
              <a:pPr>
                <a:defRPr/>
              </a:pPr>
              <a:t>‹#›</a:t>
            </a:fld>
            <a:endParaRPr lang="en-US"/>
          </a:p>
        </p:txBody>
      </p:sp>
    </p:spTree>
    <p:extLst>
      <p:ext uri="{BB962C8B-B14F-4D97-AF65-F5344CB8AC3E}">
        <p14:creationId xmlns:p14="http://schemas.microsoft.com/office/powerpoint/2010/main" val="1825765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636875" y="1951038"/>
            <a:ext cx="4662488" cy="175561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46238" y="1951038"/>
            <a:ext cx="13838237" cy="175561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D2ED851-9A68-4446-84FA-511C3EC67B8C}" type="slidenum">
              <a:rPr lang="en-US"/>
              <a:pPr>
                <a:defRPr/>
              </a:pPr>
              <a:t>‹#›</a:t>
            </a:fld>
            <a:endParaRPr lang="en-US"/>
          </a:p>
        </p:txBody>
      </p:sp>
    </p:spTree>
    <p:extLst>
      <p:ext uri="{BB962C8B-B14F-4D97-AF65-F5344CB8AC3E}">
        <p14:creationId xmlns:p14="http://schemas.microsoft.com/office/powerpoint/2010/main" val="1088160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C34A563-3BED-4230-B268-27629BF06EA6}" type="slidenum">
              <a:rPr lang="en-US"/>
              <a:pPr>
                <a:defRPr/>
              </a:pPr>
              <a:t>‹#›</a:t>
            </a:fld>
            <a:endParaRPr lang="en-US"/>
          </a:p>
        </p:txBody>
      </p:sp>
    </p:spTree>
    <p:extLst>
      <p:ext uri="{BB962C8B-B14F-4D97-AF65-F5344CB8AC3E}">
        <p14:creationId xmlns:p14="http://schemas.microsoft.com/office/powerpoint/2010/main" val="2454640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33550" y="14101763"/>
            <a:ext cx="18653125" cy="43592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733550" y="9301163"/>
            <a:ext cx="18653125" cy="4800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B91B227-040A-4C78-9C0E-85E69A08EF4F}" type="slidenum">
              <a:rPr lang="en-US"/>
              <a:pPr>
                <a:defRPr/>
              </a:pPr>
              <a:t>‹#›</a:t>
            </a:fld>
            <a:endParaRPr lang="en-US"/>
          </a:p>
        </p:txBody>
      </p:sp>
    </p:spTree>
    <p:extLst>
      <p:ext uri="{BB962C8B-B14F-4D97-AF65-F5344CB8AC3E}">
        <p14:creationId xmlns:p14="http://schemas.microsoft.com/office/powerpoint/2010/main" val="2365328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46238" y="6340475"/>
            <a:ext cx="9250362" cy="1316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1049000" y="6340475"/>
            <a:ext cx="9250363" cy="1316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1B31AF9-8D4A-4EC6-9B60-8FCB16659C9D}" type="slidenum">
              <a:rPr lang="en-US"/>
              <a:pPr>
                <a:defRPr/>
              </a:pPr>
              <a:t>‹#›</a:t>
            </a:fld>
            <a:endParaRPr lang="en-US"/>
          </a:p>
        </p:txBody>
      </p:sp>
    </p:spTree>
    <p:extLst>
      <p:ext uri="{BB962C8B-B14F-4D97-AF65-F5344CB8AC3E}">
        <p14:creationId xmlns:p14="http://schemas.microsoft.com/office/powerpoint/2010/main" val="2009578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96963" y="879475"/>
            <a:ext cx="19751675" cy="3657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96963" y="4911725"/>
            <a:ext cx="9696450" cy="2047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6963" y="6959600"/>
            <a:ext cx="9696450" cy="12644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1147425" y="4911725"/>
            <a:ext cx="9701213" cy="2047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1147425" y="6959600"/>
            <a:ext cx="9701213" cy="12644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FE2A2DD-245B-4A97-B31A-7B7E2B376AD8}" type="slidenum">
              <a:rPr lang="en-US"/>
              <a:pPr>
                <a:defRPr/>
              </a:pPr>
              <a:t>‹#›</a:t>
            </a:fld>
            <a:endParaRPr lang="en-US"/>
          </a:p>
        </p:txBody>
      </p:sp>
    </p:spTree>
    <p:extLst>
      <p:ext uri="{BB962C8B-B14F-4D97-AF65-F5344CB8AC3E}">
        <p14:creationId xmlns:p14="http://schemas.microsoft.com/office/powerpoint/2010/main" val="1273547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9E987B7-6C59-4BD2-B6CD-8B07653B6995}" type="slidenum">
              <a:rPr lang="en-US"/>
              <a:pPr>
                <a:defRPr/>
              </a:pPr>
              <a:t>‹#›</a:t>
            </a:fld>
            <a:endParaRPr lang="en-US"/>
          </a:p>
        </p:txBody>
      </p:sp>
    </p:spTree>
    <p:extLst>
      <p:ext uri="{BB962C8B-B14F-4D97-AF65-F5344CB8AC3E}">
        <p14:creationId xmlns:p14="http://schemas.microsoft.com/office/powerpoint/2010/main" val="657568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8F1A8DC-7443-40D0-82B3-7DCA850B9E67}" type="slidenum">
              <a:rPr lang="en-US"/>
              <a:pPr>
                <a:defRPr/>
              </a:pPr>
              <a:t>‹#›</a:t>
            </a:fld>
            <a:endParaRPr lang="en-US"/>
          </a:p>
        </p:txBody>
      </p:sp>
    </p:spTree>
    <p:extLst>
      <p:ext uri="{BB962C8B-B14F-4D97-AF65-F5344CB8AC3E}">
        <p14:creationId xmlns:p14="http://schemas.microsoft.com/office/powerpoint/2010/main" val="3764368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96963" y="873125"/>
            <a:ext cx="7219950" cy="3719513"/>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8580438" y="873125"/>
            <a:ext cx="12268200" cy="187309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96963" y="4592638"/>
            <a:ext cx="7219950" cy="15011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E7A1B88-9155-4719-8869-89180AAD0654}" type="slidenum">
              <a:rPr lang="en-US"/>
              <a:pPr>
                <a:defRPr/>
              </a:pPr>
              <a:t>‹#›</a:t>
            </a:fld>
            <a:endParaRPr lang="en-US"/>
          </a:p>
        </p:txBody>
      </p:sp>
    </p:spTree>
    <p:extLst>
      <p:ext uri="{BB962C8B-B14F-4D97-AF65-F5344CB8AC3E}">
        <p14:creationId xmlns:p14="http://schemas.microsoft.com/office/powerpoint/2010/main" val="2537905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302125" y="15362238"/>
            <a:ext cx="13166725" cy="181292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302125" y="1960563"/>
            <a:ext cx="13166725" cy="13168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4302125" y="17175163"/>
            <a:ext cx="13166725" cy="25765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EB7ABE4-A73B-43A8-A5AB-C39D2BFD4CB2}" type="slidenum">
              <a:rPr lang="en-US"/>
              <a:pPr>
                <a:defRPr/>
              </a:pPr>
              <a:t>‹#›</a:t>
            </a:fld>
            <a:endParaRPr lang="en-US"/>
          </a:p>
        </p:txBody>
      </p:sp>
    </p:spTree>
    <p:extLst>
      <p:ext uri="{BB962C8B-B14F-4D97-AF65-F5344CB8AC3E}">
        <p14:creationId xmlns:p14="http://schemas.microsoft.com/office/powerpoint/2010/main" val="2534441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46238" y="1951038"/>
            <a:ext cx="18653125"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50802" tIns="125401" rIns="250802" bIns="125401"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1646238" y="6340475"/>
            <a:ext cx="18653125" cy="131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50802" tIns="125401" rIns="250802" bIns="125401"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1646238" y="19994563"/>
            <a:ext cx="4572000"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defRPr sz="3800">
                <a:latin typeface="Times"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7497763" y="19994563"/>
            <a:ext cx="6950075"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lgn="ctr">
              <a:defRPr sz="3800">
                <a:latin typeface="Times"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15727363" y="19994563"/>
            <a:ext cx="4572000"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lgn="r">
              <a:defRPr sz="3800">
                <a:ea typeface="ＭＳ Ｐゴシック" charset="-128"/>
              </a:defRPr>
            </a:lvl1pPr>
          </a:lstStyle>
          <a:p>
            <a:pPr>
              <a:defRPr/>
            </a:pPr>
            <a:fld id="{BDDF6281-F73B-4104-B81A-915EEB5DED7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508250" rtl="0" eaLnBrk="0" fontAlgn="base" hangingPunct="0">
        <a:spcBef>
          <a:spcPct val="0"/>
        </a:spcBef>
        <a:spcAft>
          <a:spcPct val="0"/>
        </a:spcAft>
        <a:defRPr sz="12100">
          <a:solidFill>
            <a:schemeClr val="tx2"/>
          </a:solidFill>
          <a:latin typeface="+mj-lt"/>
          <a:ea typeface="MS PGothic" pitchFamily="34" charset="-128"/>
          <a:cs typeface="ＭＳ Ｐゴシック" charset="-128"/>
        </a:defRPr>
      </a:lvl1pPr>
      <a:lvl2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2pPr>
      <a:lvl3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3pPr>
      <a:lvl4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4pPr>
      <a:lvl5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5pPr>
      <a:lvl6pPr marL="457200" algn="ctr" defTabSz="2508250" rtl="0" fontAlgn="base">
        <a:spcBef>
          <a:spcPct val="0"/>
        </a:spcBef>
        <a:spcAft>
          <a:spcPct val="0"/>
        </a:spcAft>
        <a:defRPr sz="12100">
          <a:solidFill>
            <a:schemeClr val="tx2"/>
          </a:solidFill>
          <a:latin typeface="Times" pitchFamily="-112" charset="0"/>
        </a:defRPr>
      </a:lvl6pPr>
      <a:lvl7pPr marL="914400" algn="ctr" defTabSz="2508250" rtl="0" fontAlgn="base">
        <a:spcBef>
          <a:spcPct val="0"/>
        </a:spcBef>
        <a:spcAft>
          <a:spcPct val="0"/>
        </a:spcAft>
        <a:defRPr sz="12100">
          <a:solidFill>
            <a:schemeClr val="tx2"/>
          </a:solidFill>
          <a:latin typeface="Times" pitchFamily="-112" charset="0"/>
        </a:defRPr>
      </a:lvl7pPr>
      <a:lvl8pPr marL="1371600" algn="ctr" defTabSz="2508250" rtl="0" fontAlgn="base">
        <a:spcBef>
          <a:spcPct val="0"/>
        </a:spcBef>
        <a:spcAft>
          <a:spcPct val="0"/>
        </a:spcAft>
        <a:defRPr sz="12100">
          <a:solidFill>
            <a:schemeClr val="tx2"/>
          </a:solidFill>
          <a:latin typeface="Times" pitchFamily="-112" charset="0"/>
        </a:defRPr>
      </a:lvl8pPr>
      <a:lvl9pPr marL="1828800" algn="ctr" defTabSz="2508250" rtl="0" fontAlgn="base">
        <a:spcBef>
          <a:spcPct val="0"/>
        </a:spcBef>
        <a:spcAft>
          <a:spcPct val="0"/>
        </a:spcAft>
        <a:defRPr sz="12100">
          <a:solidFill>
            <a:schemeClr val="tx2"/>
          </a:solidFill>
          <a:latin typeface="Times" pitchFamily="-112" charset="0"/>
        </a:defRPr>
      </a:lvl9pPr>
    </p:titleStyle>
    <p:bodyStyle>
      <a:lvl1pPr marL="939800" indent="-939800" algn="l" defTabSz="2508250" rtl="0" eaLnBrk="0" fontAlgn="base" hangingPunct="0">
        <a:spcBef>
          <a:spcPct val="20000"/>
        </a:spcBef>
        <a:spcAft>
          <a:spcPct val="0"/>
        </a:spcAft>
        <a:buChar char="•"/>
        <a:defRPr sz="8800">
          <a:solidFill>
            <a:schemeClr val="tx1"/>
          </a:solidFill>
          <a:latin typeface="+mn-lt"/>
          <a:ea typeface="MS PGothic" pitchFamily="34" charset="-128"/>
          <a:cs typeface="MS PGothic" pitchFamily="34" charset="-128"/>
        </a:defRPr>
      </a:lvl1pPr>
      <a:lvl2pPr marL="2038350" indent="-784225" algn="l" defTabSz="2508250" rtl="0" eaLnBrk="0" fontAlgn="base" hangingPunct="0">
        <a:spcBef>
          <a:spcPct val="20000"/>
        </a:spcBef>
        <a:spcAft>
          <a:spcPct val="0"/>
        </a:spcAft>
        <a:buChar char="–"/>
        <a:defRPr sz="7700">
          <a:solidFill>
            <a:schemeClr val="tx1"/>
          </a:solidFill>
          <a:latin typeface="+mn-lt"/>
          <a:ea typeface="MS PGothic" pitchFamily="34" charset="-128"/>
        </a:defRPr>
      </a:lvl2pPr>
      <a:lvl3pPr marL="3135313" indent="-627063" algn="l" defTabSz="2508250" rtl="0" eaLnBrk="0" fontAlgn="base" hangingPunct="0">
        <a:spcBef>
          <a:spcPct val="20000"/>
        </a:spcBef>
        <a:spcAft>
          <a:spcPct val="0"/>
        </a:spcAft>
        <a:buChar char="•"/>
        <a:defRPr sz="6600">
          <a:solidFill>
            <a:schemeClr val="tx1"/>
          </a:solidFill>
          <a:latin typeface="+mn-lt"/>
          <a:ea typeface="MS PGothic" pitchFamily="34" charset="-128"/>
          <a:cs typeface="Geneva" charset="0"/>
        </a:defRPr>
      </a:lvl3pPr>
      <a:lvl4pPr marL="4389438" indent="-627063" algn="l" defTabSz="2508250" rtl="0" eaLnBrk="0" fontAlgn="base" hangingPunct="0">
        <a:spcBef>
          <a:spcPct val="20000"/>
        </a:spcBef>
        <a:spcAft>
          <a:spcPct val="0"/>
        </a:spcAft>
        <a:buChar char="–"/>
        <a:defRPr sz="5500">
          <a:solidFill>
            <a:schemeClr val="tx1"/>
          </a:solidFill>
          <a:latin typeface="+mn-lt"/>
          <a:ea typeface="MS PGothic" pitchFamily="34" charset="-128"/>
          <a:cs typeface="Geneva" charset="0"/>
        </a:defRPr>
      </a:lvl4pPr>
      <a:lvl5pPr marL="5643563" indent="-627063" algn="l" defTabSz="2508250" rtl="0" eaLnBrk="0" fontAlgn="base" hangingPunct="0">
        <a:spcBef>
          <a:spcPct val="20000"/>
        </a:spcBef>
        <a:spcAft>
          <a:spcPct val="0"/>
        </a:spcAft>
        <a:buChar char="»"/>
        <a:defRPr sz="5500">
          <a:solidFill>
            <a:schemeClr val="tx1"/>
          </a:solidFill>
          <a:latin typeface="+mn-lt"/>
          <a:ea typeface="MS PGothic" pitchFamily="34" charset="-128"/>
          <a:cs typeface="Geneva" charset="0"/>
        </a:defRPr>
      </a:lvl5pPr>
      <a:lvl6pPr marL="6100763" indent="-627063" algn="l" defTabSz="2508250" rtl="0" fontAlgn="base">
        <a:spcBef>
          <a:spcPct val="20000"/>
        </a:spcBef>
        <a:spcAft>
          <a:spcPct val="0"/>
        </a:spcAft>
        <a:buChar char="»"/>
        <a:defRPr sz="5500">
          <a:solidFill>
            <a:schemeClr val="tx1"/>
          </a:solidFill>
          <a:latin typeface="+mn-lt"/>
          <a:ea typeface="ＭＳ Ｐゴシック" pitchFamily="-112" charset="-128"/>
        </a:defRPr>
      </a:lvl6pPr>
      <a:lvl7pPr marL="6557963" indent="-627063" algn="l" defTabSz="2508250" rtl="0" fontAlgn="base">
        <a:spcBef>
          <a:spcPct val="20000"/>
        </a:spcBef>
        <a:spcAft>
          <a:spcPct val="0"/>
        </a:spcAft>
        <a:buChar char="»"/>
        <a:defRPr sz="5500">
          <a:solidFill>
            <a:schemeClr val="tx1"/>
          </a:solidFill>
          <a:latin typeface="+mn-lt"/>
          <a:ea typeface="ＭＳ Ｐゴシック" pitchFamily="-112" charset="-128"/>
        </a:defRPr>
      </a:lvl7pPr>
      <a:lvl8pPr marL="7015163" indent="-627063" algn="l" defTabSz="2508250" rtl="0" fontAlgn="base">
        <a:spcBef>
          <a:spcPct val="20000"/>
        </a:spcBef>
        <a:spcAft>
          <a:spcPct val="0"/>
        </a:spcAft>
        <a:buChar char="»"/>
        <a:defRPr sz="5500">
          <a:solidFill>
            <a:schemeClr val="tx1"/>
          </a:solidFill>
          <a:latin typeface="+mn-lt"/>
          <a:ea typeface="ＭＳ Ｐゴシック" pitchFamily="-112" charset="-128"/>
        </a:defRPr>
      </a:lvl8pPr>
      <a:lvl9pPr marL="7472363" indent="-627063" algn="l" defTabSz="2508250" rtl="0" fontAlgn="base">
        <a:spcBef>
          <a:spcPct val="20000"/>
        </a:spcBef>
        <a:spcAft>
          <a:spcPct val="0"/>
        </a:spcAft>
        <a:buChar char="»"/>
        <a:defRPr sz="55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jpeg"/><Relationship Id="rId7" Type="http://schemas.openxmlformats.org/officeDocument/2006/relationships/chart" Target="../charts/chart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chart" Target="../charts/chart4.xml"/><Relationship Id="rId5" Type="http://schemas.openxmlformats.org/officeDocument/2006/relationships/image" Target="../media/image4.png"/><Relationship Id="rId10" Type="http://schemas.openxmlformats.org/officeDocument/2006/relationships/chart" Target="../charts/chart3.xml"/><Relationship Id="rId4" Type="http://schemas.openxmlformats.org/officeDocument/2006/relationships/image" Target="../media/image3.jpeg"/><Relationship Id="rId9"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2"/>
          <p:cNvGrpSpPr>
            <a:grpSpLocks/>
          </p:cNvGrpSpPr>
          <p:nvPr/>
        </p:nvGrpSpPr>
        <p:grpSpPr bwMode="auto">
          <a:xfrm>
            <a:off x="0" y="0"/>
            <a:ext cx="21945600" cy="2668588"/>
            <a:chOff x="0" y="0"/>
            <a:chExt cx="21945600" cy="2668588"/>
          </a:xfrm>
        </p:grpSpPr>
        <p:sp>
          <p:nvSpPr>
            <p:cNvPr id="2067" name="Rectangle 340"/>
            <p:cNvSpPr>
              <a:spLocks noChangeArrowheads="1"/>
            </p:cNvSpPr>
            <p:nvPr/>
          </p:nvSpPr>
          <p:spPr bwMode="auto">
            <a:xfrm>
              <a:off x="0" y="0"/>
              <a:ext cx="21945600" cy="26670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cxnSp>
          <p:nvCxnSpPr>
            <p:cNvPr id="2068" name="Straight Connector 133"/>
            <p:cNvCxnSpPr>
              <a:cxnSpLocks noChangeShapeType="1"/>
            </p:cNvCxnSpPr>
            <p:nvPr/>
          </p:nvCxnSpPr>
          <p:spPr bwMode="auto">
            <a:xfrm>
              <a:off x="0" y="2667000"/>
              <a:ext cx="21945600" cy="1588"/>
            </a:xfrm>
            <a:prstGeom prst="line">
              <a:avLst/>
            </a:prstGeom>
            <a:noFill/>
            <a:ln w="123825">
              <a:solidFill>
                <a:srgbClr val="FF0000"/>
              </a:solidFill>
              <a:miter lim="800000"/>
              <a:headEnd/>
              <a:tailEnd/>
            </a:ln>
            <a:extLst>
              <a:ext uri="{909E8E84-426E-40DD-AFC4-6F175D3DCCD1}">
                <a14:hiddenFill xmlns:a14="http://schemas.microsoft.com/office/drawing/2010/main">
                  <a:noFill/>
                </a14:hiddenFill>
              </a:ext>
            </a:extLst>
          </p:spPr>
        </p:cxnSp>
        <p:sp>
          <p:nvSpPr>
            <p:cNvPr id="2069" name="Text Box 16"/>
            <p:cNvSpPr txBox="1">
              <a:spLocks noChangeArrowheads="1"/>
            </p:cNvSpPr>
            <p:nvPr/>
          </p:nvSpPr>
          <p:spPr bwMode="auto">
            <a:xfrm>
              <a:off x="3213848" y="185806"/>
              <a:ext cx="14105964" cy="2436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pPr>
                <a:lnSpc>
                  <a:spcPts val="3500"/>
                </a:lnSpc>
              </a:pPr>
              <a:r>
                <a:rPr lang="en-US" sz="3800" b="1" dirty="0">
                  <a:solidFill>
                    <a:schemeClr val="bg1"/>
                  </a:solidFill>
                  <a:latin typeface="Arial" pitchFamily="34" charset="0"/>
                </a:rPr>
                <a:t>Improving Vaccination Rates Among Cancer Patients</a:t>
              </a:r>
            </a:p>
            <a:p>
              <a:pPr defTabSz="342937">
                <a:buClr>
                  <a:srgbClr val="D8E3E9"/>
                </a:buClr>
                <a:buFont typeface="Wingdings" pitchFamily="2" charset="2"/>
                <a:buChar char="§"/>
                <a:defRPr/>
              </a:pPr>
              <a:r>
                <a:rPr lang="en-US" altLang="en-US" sz="2000" b="1" dirty="0">
                  <a:solidFill>
                    <a:schemeClr val="bg1"/>
                  </a:solidFill>
                  <a:latin typeface="Calibri"/>
                  <a:cs typeface="Calibri"/>
                </a:rPr>
                <a:t>Physician champion</a:t>
              </a:r>
              <a:r>
                <a:rPr lang="en-US" altLang="en-US" sz="2000" dirty="0">
                  <a:solidFill>
                    <a:schemeClr val="bg1"/>
                  </a:solidFill>
                  <a:latin typeface="Calibri"/>
                  <a:cs typeface="Calibri"/>
                </a:rPr>
                <a:t>: Ella Ariza, MD                              </a:t>
              </a:r>
              <a:r>
                <a:rPr lang="en-US" altLang="en-US" sz="2000" b="1" dirty="0">
                  <a:solidFill>
                    <a:schemeClr val="bg1"/>
                  </a:solidFill>
                  <a:latin typeface="Calibri"/>
                  <a:cs typeface="Calibri"/>
                </a:rPr>
                <a:t>Project Sponsors: </a:t>
              </a:r>
              <a:r>
                <a:rPr lang="en-US" altLang="en-US" sz="2000" dirty="0" err="1">
                  <a:solidFill>
                    <a:schemeClr val="bg1"/>
                  </a:solidFill>
                  <a:latin typeface="Calibri"/>
                  <a:cs typeface="Calibri"/>
                </a:rPr>
                <a:t>Welela</a:t>
              </a:r>
              <a:r>
                <a:rPr lang="en-US" altLang="en-US" sz="2000" dirty="0">
                  <a:solidFill>
                    <a:schemeClr val="bg1"/>
                  </a:solidFill>
                  <a:latin typeface="Calibri"/>
                  <a:cs typeface="Calibri"/>
                </a:rPr>
                <a:t> </a:t>
              </a:r>
              <a:r>
                <a:rPr lang="en-US" altLang="en-US" sz="2000" dirty="0" err="1">
                  <a:solidFill>
                    <a:schemeClr val="bg1"/>
                  </a:solidFill>
                  <a:latin typeface="Calibri"/>
                  <a:cs typeface="Calibri"/>
                </a:rPr>
                <a:t>Tereffe,MD,CME</a:t>
              </a:r>
              <a:endParaRPr lang="en-US" altLang="en-US" sz="2000" b="1" dirty="0">
                <a:solidFill>
                  <a:schemeClr val="bg1"/>
                </a:solidFill>
                <a:latin typeface="Calibri" pitchFamily="34" charset="0"/>
                <a:cs typeface="Calibri"/>
              </a:endParaRPr>
            </a:p>
            <a:p>
              <a:pPr defTabSz="342937">
                <a:buClr>
                  <a:srgbClr val="D8E3E9"/>
                </a:buClr>
                <a:buFont typeface="Wingdings" pitchFamily="2" charset="2"/>
                <a:buChar char="§"/>
                <a:defRPr/>
              </a:pPr>
              <a:r>
                <a:rPr lang="en-US" altLang="en-US" sz="2000" dirty="0">
                  <a:solidFill>
                    <a:schemeClr val="bg1"/>
                  </a:solidFill>
                  <a:latin typeface="Calibri"/>
                  <a:cs typeface="Calibri"/>
                </a:rPr>
                <a:t> </a:t>
              </a:r>
              <a:r>
                <a:rPr lang="en-US" altLang="en-US" sz="2000" b="1" dirty="0">
                  <a:solidFill>
                    <a:schemeClr val="bg1"/>
                  </a:solidFill>
                  <a:latin typeface="Calibri"/>
                  <a:cs typeface="Calibri"/>
                </a:rPr>
                <a:t>Research coordinator</a:t>
              </a:r>
              <a:r>
                <a:rPr lang="en-US" altLang="en-US" sz="2000" dirty="0">
                  <a:solidFill>
                    <a:schemeClr val="bg1"/>
                  </a:solidFill>
                  <a:latin typeface="Calibri"/>
                  <a:cs typeface="Calibri"/>
                </a:rPr>
                <a:t>: Jennifer Jackson, MS              </a:t>
              </a:r>
              <a:r>
                <a:rPr lang="en-US" altLang="en-US" sz="2000" b="1" dirty="0">
                  <a:solidFill>
                    <a:schemeClr val="bg1"/>
                  </a:solidFill>
                  <a:latin typeface="Calibri"/>
                  <a:cs typeface="Calibri"/>
                </a:rPr>
                <a:t>Nurse Manager: </a:t>
              </a:r>
              <a:r>
                <a:rPr lang="en-US" altLang="en-US" sz="2000" dirty="0" err="1">
                  <a:solidFill>
                    <a:schemeClr val="bg1"/>
                  </a:solidFill>
                  <a:latin typeface="Calibri"/>
                  <a:cs typeface="Calibri"/>
                </a:rPr>
                <a:t>Aleza</a:t>
              </a:r>
              <a:r>
                <a:rPr lang="en-US" altLang="en-US" sz="2000" dirty="0">
                  <a:solidFill>
                    <a:schemeClr val="bg1"/>
                  </a:solidFill>
                  <a:latin typeface="Calibri"/>
                  <a:cs typeface="Calibri"/>
                </a:rPr>
                <a:t> Espinosa MBA-HCM, BSN, CVRN-BC</a:t>
              </a:r>
              <a:r>
                <a:rPr lang="en-US" altLang="en-US" sz="2000" b="1" dirty="0">
                  <a:solidFill>
                    <a:schemeClr val="bg1"/>
                  </a:solidFill>
                  <a:latin typeface="Calibri"/>
                  <a:cs typeface="Calibri"/>
                </a:rPr>
                <a:t> </a:t>
              </a:r>
              <a:endParaRPr lang="en-US" altLang="en-US" sz="2000" dirty="0">
                <a:solidFill>
                  <a:schemeClr val="bg1"/>
                </a:solidFill>
                <a:latin typeface="Calibri"/>
                <a:cs typeface="Calibri"/>
              </a:endParaRPr>
            </a:p>
            <a:p>
              <a:pPr defTabSz="342937">
                <a:buClr>
                  <a:srgbClr val="D8E3E9"/>
                </a:buClr>
                <a:buFont typeface="Wingdings" pitchFamily="2" charset="2"/>
                <a:buChar char="§"/>
                <a:defRPr/>
              </a:pPr>
              <a:r>
                <a:rPr lang="en-US" altLang="en-US" sz="2000" dirty="0">
                  <a:solidFill>
                    <a:schemeClr val="bg1"/>
                  </a:solidFill>
                  <a:latin typeface="Calibri"/>
                  <a:cs typeface="Calibri"/>
                </a:rPr>
                <a:t> </a:t>
              </a:r>
              <a:r>
                <a:rPr lang="en-US" altLang="en-US" sz="2000" b="1" dirty="0">
                  <a:solidFill>
                    <a:schemeClr val="bg1"/>
                  </a:solidFill>
                  <a:latin typeface="Calibri"/>
                  <a:cs typeface="Calibri"/>
                </a:rPr>
                <a:t>Department administrator</a:t>
              </a:r>
              <a:r>
                <a:rPr lang="en-US" altLang="en-US" sz="2000" dirty="0">
                  <a:solidFill>
                    <a:schemeClr val="bg1"/>
                  </a:solidFill>
                  <a:latin typeface="Calibri"/>
                  <a:cs typeface="Calibri"/>
                </a:rPr>
                <a:t>: Kelley Tealer MBA          </a:t>
              </a:r>
              <a:r>
                <a:rPr lang="en-US" altLang="en-US" sz="2000" b="1" dirty="0">
                  <a:solidFill>
                    <a:schemeClr val="bg1"/>
                  </a:solidFill>
                  <a:latin typeface="Calibri"/>
                  <a:cs typeface="Calibri"/>
                </a:rPr>
                <a:t>Nursing members: </a:t>
              </a:r>
              <a:r>
                <a:rPr lang="en-US" altLang="en-US" sz="2000" dirty="0" err="1">
                  <a:solidFill>
                    <a:schemeClr val="bg1"/>
                  </a:solidFill>
                  <a:latin typeface="Calibri"/>
                  <a:cs typeface="Calibri"/>
                </a:rPr>
                <a:t>Joleesa</a:t>
              </a:r>
              <a:r>
                <a:rPr lang="en-US" altLang="en-US" sz="2000" dirty="0">
                  <a:solidFill>
                    <a:schemeClr val="bg1"/>
                  </a:solidFill>
                  <a:latin typeface="Calibri"/>
                  <a:cs typeface="Calibri"/>
                </a:rPr>
                <a:t> Abraham RN, Jimmy Thomas RN, </a:t>
              </a:r>
              <a:endParaRPr lang="en-US" altLang="en-US" sz="2000" dirty="0">
                <a:solidFill>
                  <a:schemeClr val="bg1"/>
                </a:solidFill>
                <a:latin typeface="Calibri" pitchFamily="34" charset="0"/>
                <a:cs typeface="Calibri"/>
              </a:endParaRPr>
            </a:p>
            <a:p>
              <a:pPr defTabSz="342937">
                <a:buClr>
                  <a:srgbClr val="D8E3E9"/>
                </a:buClr>
                <a:buFont typeface="Wingdings" pitchFamily="2" charset="2"/>
                <a:buChar char="§"/>
                <a:defRPr/>
              </a:pPr>
              <a:r>
                <a:rPr lang="en-US" altLang="en-US" sz="2000" dirty="0">
                  <a:solidFill>
                    <a:schemeClr val="bg1"/>
                  </a:solidFill>
                  <a:latin typeface="Calibri"/>
                  <a:cs typeface="Calibri"/>
                </a:rPr>
                <a:t> </a:t>
              </a:r>
              <a:r>
                <a:rPr lang="en-US" altLang="en-US" sz="2000" b="1" dirty="0">
                  <a:solidFill>
                    <a:schemeClr val="bg1"/>
                  </a:solidFill>
                  <a:latin typeface="Calibri"/>
                  <a:cs typeface="Calibri"/>
                </a:rPr>
                <a:t>ASCO Coach</a:t>
              </a:r>
              <a:r>
                <a:rPr lang="en-US" altLang="en-US" sz="2000" dirty="0">
                  <a:solidFill>
                    <a:schemeClr val="bg1"/>
                  </a:solidFill>
                  <a:latin typeface="Calibri"/>
                  <a:cs typeface="Calibri"/>
                </a:rPr>
                <a:t>: Laura Kaufman, RN,MSN                                                           Imelda Alvarado RN, Rebecca Trask RN</a:t>
              </a:r>
              <a:endParaRPr lang="en-US" altLang="en-US" sz="2000" dirty="0">
                <a:solidFill>
                  <a:schemeClr val="bg1"/>
                </a:solidFill>
                <a:latin typeface="Calibri" pitchFamily="34" charset="0"/>
                <a:cs typeface="Calibri"/>
              </a:endParaRPr>
            </a:p>
            <a:p>
              <a:pPr defTabSz="342937">
                <a:buClr>
                  <a:srgbClr val="D8E3E9"/>
                </a:buClr>
                <a:buFont typeface="Wingdings" pitchFamily="2" charset="2"/>
                <a:buChar char="§"/>
                <a:defRPr/>
              </a:pPr>
              <a:r>
                <a:rPr lang="en-US" altLang="en-US" sz="2000" b="1" dirty="0">
                  <a:solidFill>
                    <a:schemeClr val="bg1"/>
                  </a:solidFill>
                  <a:latin typeface="Calibri"/>
                  <a:cs typeface="Calibri"/>
                </a:rPr>
                <a:t> Nursing Informatics</a:t>
              </a:r>
              <a:r>
                <a:rPr lang="en-US" altLang="en-US" sz="2000" dirty="0">
                  <a:solidFill>
                    <a:schemeClr val="bg1"/>
                  </a:solidFill>
                  <a:latin typeface="Calibri"/>
                  <a:cs typeface="Calibri"/>
                </a:rPr>
                <a:t>: Michael  </a:t>
              </a:r>
              <a:r>
                <a:rPr lang="en-US" altLang="en-US" sz="2000" dirty="0" err="1">
                  <a:solidFill>
                    <a:schemeClr val="bg1"/>
                  </a:solidFill>
                  <a:latin typeface="Calibri"/>
                  <a:cs typeface="Calibri"/>
                </a:rPr>
                <a:t>Vondenstein</a:t>
              </a:r>
              <a:r>
                <a:rPr lang="en-US" altLang="en-US" sz="2000" dirty="0">
                  <a:solidFill>
                    <a:schemeClr val="bg1"/>
                  </a:solidFill>
                  <a:latin typeface="Calibri"/>
                  <a:cs typeface="Calibri"/>
                </a:rPr>
                <a:t>, RN</a:t>
              </a:r>
              <a:endParaRPr lang="en-US" altLang="en-US" sz="2000" dirty="0">
                <a:solidFill>
                  <a:schemeClr val="bg1"/>
                </a:solidFill>
                <a:latin typeface="Calibri" pitchFamily="34" charset="0"/>
                <a:cs typeface="Calibri"/>
              </a:endParaRPr>
            </a:p>
            <a:p>
              <a:pPr>
                <a:lnSpc>
                  <a:spcPts val="3500"/>
                </a:lnSpc>
              </a:pPr>
              <a:endParaRPr lang="en-US" sz="3800" b="1" dirty="0">
                <a:solidFill>
                  <a:schemeClr val="bg1"/>
                </a:solidFill>
                <a:latin typeface="Arial" pitchFamily="34" charset="0"/>
              </a:endParaRPr>
            </a:p>
          </p:txBody>
        </p:sp>
        <p:pic>
          <p:nvPicPr>
            <p:cNvPr id="2070" name="Picture 181" descr="White_logo.ai"/>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119600" y="473437"/>
              <a:ext cx="4165600" cy="148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51" name="Text Box 7"/>
          <p:cNvSpPr txBox="1">
            <a:spLocks noChangeArrowheads="1"/>
          </p:cNvSpPr>
          <p:nvPr/>
        </p:nvSpPr>
        <p:spPr bwMode="auto">
          <a:xfrm>
            <a:off x="228600" y="2967039"/>
            <a:ext cx="4540580" cy="9325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b="1" dirty="0">
                <a:latin typeface="Arial Black" pitchFamily="34" charset="0"/>
                <a:cs typeface="Arial" pitchFamily="34" charset="0"/>
              </a:rPr>
              <a:t>Background</a:t>
            </a:r>
          </a:p>
          <a:p>
            <a:r>
              <a:rPr lang="en-US" sz="2000" dirty="0">
                <a:latin typeface="Arial" pitchFamily="34" charset="0"/>
              </a:rPr>
              <a:t>Assessment and recommendations for immunizations is of paramount importance in patients with cancer in order to decrease morbidity and mortality from vaccine preventable infections.</a:t>
            </a:r>
          </a:p>
          <a:p>
            <a:endParaRPr lang="en-US" sz="2800" b="1" dirty="0">
              <a:latin typeface="Arial Black" pitchFamily="34" charset="0"/>
              <a:cs typeface="Arial" pitchFamily="34" charset="0"/>
            </a:endParaRPr>
          </a:p>
          <a:p>
            <a:r>
              <a:rPr lang="en-US" sz="2800" b="1" dirty="0">
                <a:latin typeface="Arial Black" pitchFamily="34" charset="0"/>
                <a:cs typeface="Arial" pitchFamily="34" charset="0"/>
              </a:rPr>
              <a:t>Aim Statement </a:t>
            </a:r>
            <a:endParaRPr lang="en-US" sz="2800" dirty="0">
              <a:latin typeface="Arial Black" pitchFamily="34" charset="0"/>
              <a:cs typeface="Arial" pitchFamily="34" charset="0"/>
            </a:endParaRPr>
          </a:p>
          <a:p>
            <a:r>
              <a:rPr lang="en-US" b="1" dirty="0">
                <a:latin typeface="Arial" pitchFamily="34" charset="0"/>
              </a:rPr>
              <a:t>Phase 1: </a:t>
            </a:r>
            <a:r>
              <a:rPr lang="en-US" sz="2000" b="1" dirty="0">
                <a:latin typeface="Arial" pitchFamily="34" charset="0"/>
              </a:rPr>
              <a:t>To </a:t>
            </a:r>
            <a:r>
              <a:rPr lang="en-US" sz="2000" dirty="0">
                <a:latin typeface="Arial" pitchFamily="34" charset="0"/>
              </a:rPr>
              <a:t>improve Influenza and COVID vaccination assessments during new patient visits at the Infectious Diseases outpatient clinic in the next 3 months from 73% non-compliant to 50%.</a:t>
            </a:r>
          </a:p>
          <a:p>
            <a:endParaRPr lang="en-US" sz="2000" dirty="0">
              <a:latin typeface="Arial" pitchFamily="34" charset="0"/>
            </a:endParaRPr>
          </a:p>
          <a:p>
            <a:r>
              <a:rPr lang="en-US" b="1" dirty="0">
                <a:latin typeface="Arial" panose="020B0604020202020204" pitchFamily="34" charset="0"/>
                <a:cs typeface="Arial" panose="020B0604020202020204" pitchFamily="34" charset="0"/>
              </a:rPr>
              <a:t>Phase2: </a:t>
            </a:r>
            <a:r>
              <a:rPr lang="en-US" sz="2000" dirty="0">
                <a:latin typeface="Arial" panose="020B0604020202020204" pitchFamily="34" charset="0"/>
                <a:cs typeface="Arial" panose="020B0604020202020204" pitchFamily="34" charset="0"/>
              </a:rPr>
              <a:t>At the infectious disease's outpatient clinic, during Influenza season 2023-2024, we aim to decrease the percentage of patients that do not receive the influenza vaccine from 97% to 87% (10% improvement).</a:t>
            </a:r>
          </a:p>
          <a:p>
            <a:endParaRPr lang="en-US" sz="2000" dirty="0">
              <a:latin typeface="Arial" panose="020B0604020202020204" pitchFamily="34" charset="0"/>
              <a:cs typeface="Arial" panose="020B0604020202020204" pitchFamily="34" charset="0"/>
            </a:endParaRPr>
          </a:p>
          <a:p>
            <a:endParaRPr lang="en-US" sz="2000" dirty="0">
              <a:latin typeface="Arial" pitchFamily="34" charset="0"/>
            </a:endParaRPr>
          </a:p>
          <a:p>
            <a:endParaRPr lang="en-US" sz="3500" dirty="0">
              <a:latin typeface="Arial" pitchFamily="34" charset="0"/>
            </a:endParaRPr>
          </a:p>
          <a:p>
            <a:endParaRPr lang="en-US" sz="3500" dirty="0">
              <a:latin typeface="Arial" pitchFamily="34" charset="0"/>
            </a:endParaRPr>
          </a:p>
          <a:p>
            <a:endParaRPr lang="en-US" dirty="0"/>
          </a:p>
        </p:txBody>
      </p:sp>
      <p:sp>
        <p:nvSpPr>
          <p:cNvPr id="2052" name="Text Box 8"/>
          <p:cNvSpPr txBox="1">
            <a:spLocks noChangeArrowheads="1"/>
          </p:cNvSpPr>
          <p:nvPr/>
        </p:nvSpPr>
        <p:spPr bwMode="auto">
          <a:xfrm>
            <a:off x="5903123" y="11061307"/>
            <a:ext cx="5421162" cy="521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b="1" dirty="0">
                <a:latin typeface="Arial Black" pitchFamily="34" charset="0"/>
                <a:cs typeface="Arial" pitchFamily="34" charset="0"/>
              </a:rPr>
              <a:t>Interventions Made </a:t>
            </a:r>
          </a:p>
          <a:p>
            <a:pPr eaLnBrk="1" fontAlgn="b" hangingPunct="1">
              <a:spcBef>
                <a:spcPts val="0"/>
              </a:spcBef>
              <a:spcAft>
                <a:spcPts val="0"/>
              </a:spcAft>
            </a:pPr>
            <a:r>
              <a:rPr lang="en-US" sz="2000" b="1" dirty="0">
                <a:solidFill>
                  <a:srgbClr val="000000"/>
                </a:solidFill>
                <a:latin typeface="Arial" panose="020B0604020202020204" pitchFamily="34" charset="0"/>
                <a:cs typeface="Arial" panose="020B0604020202020204" pitchFamily="34" charset="0"/>
              </a:rPr>
              <a:t>Phase 1,</a:t>
            </a:r>
          </a:p>
          <a:p>
            <a:pPr marL="0" marR="0" algn="l" rtl="0" eaLnBrk="1" fontAlgn="b" latinLnBrk="0" hangingPunct="1">
              <a:spcBef>
                <a:spcPts val="0"/>
              </a:spcBef>
              <a:spcAft>
                <a:spcPts val="0"/>
              </a:spcAft>
            </a:pPr>
            <a:r>
              <a:rPr lang="en-US" sz="2000" b="1" i="0" u="none" strike="noStrike" kern="1200" dirty="0">
                <a:solidFill>
                  <a:srgbClr val="000000"/>
                </a:solidFill>
                <a:effectLst/>
                <a:latin typeface="Arial" panose="020B0604020202020204" pitchFamily="34" charset="0"/>
                <a:cs typeface="Arial" panose="020B0604020202020204" pitchFamily="34" charset="0"/>
              </a:rPr>
              <a:t>March 21</a:t>
            </a:r>
            <a:r>
              <a:rPr lang="en-US" sz="2000" b="1" i="0" u="none" strike="noStrike" kern="1200" baseline="30000" dirty="0">
                <a:solidFill>
                  <a:srgbClr val="000000"/>
                </a:solidFill>
                <a:effectLst/>
                <a:latin typeface="Arial" panose="020B0604020202020204" pitchFamily="34" charset="0"/>
                <a:cs typeface="Arial" panose="020B0604020202020204" pitchFamily="34" charset="0"/>
              </a:rPr>
              <a:t>st</a:t>
            </a:r>
            <a:r>
              <a:rPr lang="en-US" sz="2000" b="1" i="0" u="none" strike="noStrike" kern="1200" dirty="0">
                <a:solidFill>
                  <a:srgbClr val="000000"/>
                </a:solidFill>
                <a:effectLst/>
                <a:latin typeface="Arial" panose="020B0604020202020204" pitchFamily="34" charset="0"/>
                <a:cs typeface="Arial" panose="020B0604020202020204" pitchFamily="34" charset="0"/>
              </a:rPr>
              <a:t>, 2023: </a:t>
            </a:r>
            <a:r>
              <a:rPr lang="en-US" sz="2000" b="0" i="0" u="none" strike="noStrike" kern="1200" dirty="0">
                <a:solidFill>
                  <a:srgbClr val="000000"/>
                </a:solidFill>
                <a:effectLst/>
                <a:latin typeface="Arial" panose="020B0604020202020204" pitchFamily="34" charset="0"/>
                <a:cs typeface="Arial" panose="020B0604020202020204" pitchFamily="34" charset="0"/>
              </a:rPr>
              <a:t>Discussed Changes with RNs</a:t>
            </a:r>
            <a:endParaRPr lang="en-US" sz="2000" b="0" i="0" u="none" strike="noStrike" dirty="0">
              <a:effectLst/>
              <a:latin typeface="Arial" panose="020B0604020202020204" pitchFamily="34" charset="0"/>
              <a:cs typeface="Arial" panose="020B0604020202020204" pitchFamily="34" charset="0"/>
            </a:endParaRPr>
          </a:p>
          <a:p>
            <a:pPr marL="0" marR="0" algn="l" rtl="0" fontAlgn="ctr">
              <a:spcBef>
                <a:spcPts val="0"/>
              </a:spcBef>
              <a:spcAft>
                <a:spcPts val="0"/>
              </a:spcAft>
            </a:pPr>
            <a:r>
              <a:rPr lang="en-US" sz="2000" b="1" i="0" u="none" strike="noStrike" kern="1200" dirty="0">
                <a:solidFill>
                  <a:srgbClr val="000000"/>
                </a:solidFill>
                <a:effectLst/>
                <a:latin typeface="Arial" panose="020B0604020202020204" pitchFamily="34" charset="0"/>
                <a:cs typeface="Arial" panose="020B0604020202020204" pitchFamily="34" charset="0"/>
              </a:rPr>
              <a:t>April 3</a:t>
            </a:r>
            <a:r>
              <a:rPr lang="en-US" sz="2000" b="1" i="0" u="none" strike="noStrike" kern="1200" baseline="30000" dirty="0">
                <a:solidFill>
                  <a:srgbClr val="000000"/>
                </a:solidFill>
                <a:effectLst/>
                <a:latin typeface="Arial" panose="020B0604020202020204" pitchFamily="34" charset="0"/>
                <a:cs typeface="Arial" panose="020B0604020202020204" pitchFamily="34" charset="0"/>
              </a:rPr>
              <a:t>rd</a:t>
            </a:r>
            <a:r>
              <a:rPr lang="en-US" sz="2000" b="1" i="0" u="none" strike="noStrike" kern="1200" dirty="0">
                <a:solidFill>
                  <a:srgbClr val="000000"/>
                </a:solidFill>
                <a:effectLst/>
                <a:latin typeface="Arial" panose="020B0604020202020204" pitchFamily="34" charset="0"/>
                <a:cs typeface="Arial" panose="020B0604020202020204" pitchFamily="34" charset="0"/>
              </a:rPr>
              <a:t>, 2023: </a:t>
            </a:r>
            <a:r>
              <a:rPr lang="en-US" sz="2000" b="0" i="0" u="none" strike="noStrike" kern="1200" dirty="0">
                <a:solidFill>
                  <a:srgbClr val="000000"/>
                </a:solidFill>
                <a:effectLst/>
                <a:latin typeface="Arial" panose="020B0604020202020204" pitchFamily="34" charset="0"/>
                <a:cs typeface="Arial" panose="020B0604020202020204" pitchFamily="34" charset="0"/>
              </a:rPr>
              <a:t>PDSA Cycle1  start</a:t>
            </a:r>
            <a:endParaRPr lang="en-US" sz="2000" b="0" i="0" u="none" strike="noStrike" dirty="0">
              <a:effectLst/>
              <a:latin typeface="Arial" panose="020B0604020202020204" pitchFamily="34" charset="0"/>
              <a:cs typeface="Arial" panose="020B0604020202020204" pitchFamily="34" charset="0"/>
            </a:endParaRPr>
          </a:p>
          <a:p>
            <a:pPr marL="0" marR="0" algn="l" rtl="0" fontAlgn="ctr">
              <a:spcBef>
                <a:spcPts val="0"/>
              </a:spcBef>
              <a:spcAft>
                <a:spcPts val="0"/>
              </a:spcAft>
            </a:pPr>
            <a:r>
              <a:rPr lang="en-US" sz="2000" b="1" i="1" u="none" strike="noStrike" kern="1200" dirty="0">
                <a:solidFill>
                  <a:srgbClr val="000000"/>
                </a:solidFill>
                <a:effectLst/>
                <a:latin typeface="Arial" panose="020B0604020202020204" pitchFamily="34" charset="0"/>
                <a:cs typeface="Arial" panose="020B0604020202020204" pitchFamily="34" charset="0"/>
              </a:rPr>
              <a:t>Green Sticker and Smart Phrase</a:t>
            </a:r>
            <a:endParaRPr lang="en-US" sz="2000" b="1" i="1" u="none" strike="noStrike" dirty="0">
              <a:effectLst/>
              <a:latin typeface="Arial" panose="020B0604020202020204" pitchFamily="34" charset="0"/>
              <a:cs typeface="Arial" panose="020B0604020202020204" pitchFamily="34" charset="0"/>
            </a:endParaRPr>
          </a:p>
          <a:p>
            <a:pPr marL="0" marR="0" algn="l" rtl="0" fontAlgn="ctr">
              <a:spcBef>
                <a:spcPts val="0"/>
              </a:spcBef>
              <a:spcAft>
                <a:spcPts val="0"/>
              </a:spcAft>
            </a:pPr>
            <a:r>
              <a:rPr lang="en-US" sz="2000" b="1" i="0" u="none" strike="noStrike" kern="1200" dirty="0">
                <a:solidFill>
                  <a:srgbClr val="000000"/>
                </a:solidFill>
                <a:effectLst/>
                <a:latin typeface="Arial" panose="020B0604020202020204" pitchFamily="34" charset="0"/>
                <a:cs typeface="Arial" panose="020B0604020202020204" pitchFamily="34" charset="0"/>
              </a:rPr>
              <a:t>April 11</a:t>
            </a:r>
            <a:r>
              <a:rPr lang="en-US" sz="2000" b="1" i="0" u="none" strike="noStrike" kern="1200" baseline="30000" dirty="0">
                <a:solidFill>
                  <a:srgbClr val="000000"/>
                </a:solidFill>
                <a:effectLst/>
                <a:latin typeface="Arial" panose="020B0604020202020204" pitchFamily="34" charset="0"/>
                <a:cs typeface="Arial" panose="020B0604020202020204" pitchFamily="34" charset="0"/>
              </a:rPr>
              <a:t>th</a:t>
            </a:r>
            <a:r>
              <a:rPr lang="en-US" sz="2000" b="1" i="0" u="none" strike="noStrike" kern="1200" dirty="0">
                <a:solidFill>
                  <a:srgbClr val="000000"/>
                </a:solidFill>
                <a:effectLst/>
                <a:latin typeface="Arial" panose="020B0604020202020204" pitchFamily="34" charset="0"/>
                <a:cs typeface="Arial" panose="020B0604020202020204" pitchFamily="34" charset="0"/>
              </a:rPr>
              <a:t>, 2023 :  </a:t>
            </a:r>
            <a:r>
              <a:rPr lang="en-US" sz="2000" b="0" i="0" u="none" strike="noStrike" kern="1200" dirty="0">
                <a:solidFill>
                  <a:srgbClr val="000000"/>
                </a:solidFill>
                <a:effectLst/>
                <a:latin typeface="Arial" panose="020B0604020202020204" pitchFamily="34" charset="0"/>
                <a:cs typeface="Arial" panose="020B0604020202020204" pitchFamily="34" charset="0"/>
              </a:rPr>
              <a:t>PDSA Cycle 2</a:t>
            </a:r>
            <a:endParaRPr lang="en-US" sz="2000" b="0" i="0" u="none" strike="noStrike" dirty="0">
              <a:effectLst/>
              <a:latin typeface="Arial" panose="020B0604020202020204" pitchFamily="34" charset="0"/>
              <a:cs typeface="Arial" panose="020B0604020202020204" pitchFamily="34" charset="0"/>
            </a:endParaRPr>
          </a:p>
          <a:p>
            <a:pPr marL="0" marR="0" algn="l" rtl="0" fontAlgn="ctr">
              <a:spcBef>
                <a:spcPts val="0"/>
              </a:spcBef>
              <a:spcAft>
                <a:spcPts val="0"/>
              </a:spcAft>
            </a:pPr>
            <a:r>
              <a:rPr lang="en-US" sz="2000" b="0" i="0" u="none" strike="noStrike" kern="1200" dirty="0">
                <a:solidFill>
                  <a:srgbClr val="000000"/>
                </a:solidFill>
                <a:effectLst/>
                <a:latin typeface="Arial" panose="020B0604020202020204" pitchFamily="34" charset="0"/>
                <a:cs typeface="Arial" panose="020B0604020202020204" pitchFamily="34" charset="0"/>
              </a:rPr>
              <a:t>MyChart message to patients </a:t>
            </a:r>
            <a:r>
              <a:rPr lang="en-US" sz="2000" b="0" i="1" u="none" strike="noStrike" kern="1200" dirty="0">
                <a:solidFill>
                  <a:srgbClr val="000000"/>
                </a:solidFill>
                <a:effectLst/>
                <a:latin typeface="Arial" panose="020B0604020202020204" pitchFamily="34" charset="0"/>
                <a:cs typeface="Arial" panose="020B0604020202020204" pitchFamily="34" charset="0"/>
              </a:rPr>
              <a:t>"be prepared to share immunization records"</a:t>
            </a:r>
            <a:endParaRPr lang="en-US" sz="2000" b="0" i="0" u="none" strike="noStrike" dirty="0">
              <a:effectLst/>
              <a:latin typeface="Arial" panose="020B0604020202020204" pitchFamily="34" charset="0"/>
              <a:cs typeface="Arial" panose="020B0604020202020204" pitchFamily="34" charset="0"/>
            </a:endParaRPr>
          </a:p>
          <a:p>
            <a:pPr marL="0" marR="0" algn="l" rtl="0" eaLnBrk="1" fontAlgn="b" latinLnBrk="0" hangingPunct="1">
              <a:spcBef>
                <a:spcPts val="0"/>
              </a:spcBef>
              <a:spcAft>
                <a:spcPts val="0"/>
              </a:spcAft>
            </a:pPr>
            <a:endParaRPr lang="en-US" sz="2000" b="1" i="0" u="none" strike="noStrike" dirty="0">
              <a:solidFill>
                <a:srgbClr val="000000"/>
              </a:solidFill>
              <a:effectLst/>
              <a:latin typeface="Arial" panose="020B0604020202020204" pitchFamily="34" charset="0"/>
              <a:cs typeface="Arial" panose="020B0604020202020204" pitchFamily="34" charset="0"/>
            </a:endParaRPr>
          </a:p>
          <a:p>
            <a:pPr marL="0" marR="0" algn="l" rtl="0" eaLnBrk="1" fontAlgn="b" latinLnBrk="0" hangingPunct="1">
              <a:spcBef>
                <a:spcPts val="0"/>
              </a:spcBef>
              <a:spcAft>
                <a:spcPts val="0"/>
              </a:spcAft>
            </a:pPr>
            <a:r>
              <a:rPr lang="en-US" sz="2000" b="1" i="0" u="none" strike="noStrike" dirty="0">
                <a:solidFill>
                  <a:srgbClr val="000000"/>
                </a:solidFill>
                <a:effectLst/>
                <a:latin typeface="Arial" panose="020B0604020202020204" pitchFamily="34" charset="0"/>
                <a:cs typeface="Arial" panose="020B0604020202020204" pitchFamily="34" charset="0"/>
              </a:rPr>
              <a:t>Phase 2</a:t>
            </a:r>
          </a:p>
          <a:p>
            <a:pPr marL="0" marR="0" algn="l" rtl="0" eaLnBrk="1" fontAlgn="b" latinLnBrk="0" hangingPunct="1">
              <a:spcBef>
                <a:spcPts val="0"/>
              </a:spcBef>
              <a:spcAft>
                <a:spcPts val="0"/>
              </a:spcAft>
            </a:pPr>
            <a:r>
              <a:rPr lang="en-US" sz="2000" b="1" dirty="0">
                <a:solidFill>
                  <a:srgbClr val="000000"/>
                </a:solidFill>
                <a:latin typeface="Arial" panose="020B0604020202020204" pitchFamily="34" charset="0"/>
                <a:cs typeface="Arial" panose="020B0604020202020204" pitchFamily="34" charset="0"/>
              </a:rPr>
              <a:t>September 14</a:t>
            </a:r>
            <a:r>
              <a:rPr lang="en-US" sz="2000" b="1" baseline="30000" dirty="0">
                <a:solidFill>
                  <a:srgbClr val="000000"/>
                </a:solidFill>
                <a:latin typeface="Arial" panose="020B0604020202020204" pitchFamily="34" charset="0"/>
                <a:cs typeface="Arial" panose="020B0604020202020204" pitchFamily="34" charset="0"/>
              </a:rPr>
              <a:t>th</a:t>
            </a:r>
            <a:r>
              <a:rPr lang="en-US" sz="2000" b="1" dirty="0">
                <a:solidFill>
                  <a:srgbClr val="000000"/>
                </a:solidFill>
                <a:latin typeface="Arial" panose="020B0604020202020204" pitchFamily="34" charset="0"/>
                <a:cs typeface="Arial" panose="020B0604020202020204" pitchFamily="34" charset="0"/>
              </a:rPr>
              <a:t>, PDSA Cycle 1 started</a:t>
            </a:r>
          </a:p>
          <a:p>
            <a:pPr marL="0" marR="0" algn="l" rtl="0" eaLnBrk="1" fontAlgn="b" latinLnBrk="0" hangingPunct="1">
              <a:spcBef>
                <a:spcPts val="0"/>
              </a:spcBef>
              <a:spcAft>
                <a:spcPts val="0"/>
              </a:spcAft>
            </a:pPr>
            <a:r>
              <a:rPr lang="en-US" sz="2000" b="1" i="0" u="none" strike="noStrike" dirty="0">
                <a:solidFill>
                  <a:srgbClr val="000000"/>
                </a:solidFill>
                <a:effectLst/>
                <a:latin typeface="Arial" panose="020B0604020202020204" pitchFamily="34" charset="0"/>
                <a:cs typeface="Arial" panose="020B0604020202020204" pitchFamily="34" charset="0"/>
              </a:rPr>
              <a:t>November 2</a:t>
            </a:r>
            <a:r>
              <a:rPr lang="en-US" sz="2000" b="1" i="0" u="none" strike="noStrike" baseline="30000" dirty="0">
                <a:solidFill>
                  <a:srgbClr val="000000"/>
                </a:solidFill>
                <a:effectLst/>
                <a:latin typeface="Arial" panose="020B0604020202020204" pitchFamily="34" charset="0"/>
                <a:cs typeface="Arial" panose="020B0604020202020204" pitchFamily="34" charset="0"/>
              </a:rPr>
              <a:t>nd</a:t>
            </a:r>
            <a:r>
              <a:rPr lang="en-US" sz="2000" b="1" i="0" u="none" strike="noStrike" dirty="0">
                <a:solidFill>
                  <a:srgbClr val="000000"/>
                </a:solidFill>
                <a:effectLst/>
                <a:latin typeface="Arial" panose="020B0604020202020204" pitchFamily="34" charset="0"/>
                <a:cs typeface="Arial" panose="020B0604020202020204" pitchFamily="34" charset="0"/>
              </a:rPr>
              <a:t>, 2023</a:t>
            </a:r>
            <a:r>
              <a:rPr lang="en-US" sz="2000" i="0" u="none" strike="noStrike" dirty="0">
                <a:solidFill>
                  <a:srgbClr val="000000"/>
                </a:solidFill>
                <a:effectLst/>
                <a:latin typeface="Arial" panose="020B0604020202020204" pitchFamily="34" charset="0"/>
                <a:cs typeface="Arial" panose="020B0604020202020204" pitchFamily="34" charset="0"/>
              </a:rPr>
              <a:t>: COVID assessment</a:t>
            </a:r>
            <a:endParaRPr lang="en-US" sz="2000" b="1" i="0" u="none" strike="noStrike" dirty="0">
              <a:effectLst/>
              <a:latin typeface="Arial" panose="020B0604020202020204" pitchFamily="34" charset="0"/>
              <a:cs typeface="Arial" panose="020B0604020202020204" pitchFamily="34" charset="0"/>
            </a:endParaRPr>
          </a:p>
          <a:p>
            <a:pPr lvl="1">
              <a:buClr>
                <a:srgbClr val="97103B"/>
              </a:buClr>
            </a:pPr>
            <a:endParaRPr lang="en-US" sz="3500" dirty="0">
              <a:latin typeface="Arial" pitchFamily="34" charset="0"/>
            </a:endParaRPr>
          </a:p>
          <a:p>
            <a:pPr>
              <a:spcBef>
                <a:spcPct val="50000"/>
              </a:spcBef>
            </a:pPr>
            <a:endParaRPr lang="en-US" dirty="0"/>
          </a:p>
        </p:txBody>
      </p:sp>
      <p:sp>
        <p:nvSpPr>
          <p:cNvPr id="2053" name="Text Box 8"/>
          <p:cNvSpPr txBox="1">
            <a:spLocks noChangeArrowheads="1"/>
          </p:cNvSpPr>
          <p:nvPr/>
        </p:nvSpPr>
        <p:spPr bwMode="auto">
          <a:xfrm>
            <a:off x="6045476" y="15345268"/>
            <a:ext cx="4572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b="1" dirty="0">
                <a:latin typeface="Arial Black" pitchFamily="34" charset="0"/>
              </a:rPr>
              <a:t>Prioritization Matrix</a:t>
            </a:r>
          </a:p>
        </p:txBody>
      </p:sp>
      <p:sp>
        <p:nvSpPr>
          <p:cNvPr id="2057" name="TextBox 134"/>
          <p:cNvSpPr txBox="1">
            <a:spLocks noChangeArrowheads="1"/>
          </p:cNvSpPr>
          <p:nvPr/>
        </p:nvSpPr>
        <p:spPr bwMode="auto">
          <a:xfrm>
            <a:off x="6445767" y="3157928"/>
            <a:ext cx="4611688" cy="527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408" tIns="47704" rIns="95408" bIns="47704">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pPr algn="ctr"/>
            <a:r>
              <a:rPr lang="en-US" sz="2800" dirty="0">
                <a:latin typeface="Arial Black" pitchFamily="34" charset="0"/>
              </a:rPr>
              <a:t>Fishbone</a:t>
            </a:r>
            <a:endParaRPr lang="en-US" dirty="0">
              <a:latin typeface="Arial Black" pitchFamily="34" charset="0"/>
            </a:endParaRPr>
          </a:p>
        </p:txBody>
      </p:sp>
      <p:sp>
        <p:nvSpPr>
          <p:cNvPr id="2059" name="TextBox 140"/>
          <p:cNvSpPr txBox="1">
            <a:spLocks noChangeArrowheads="1"/>
          </p:cNvSpPr>
          <p:nvPr/>
        </p:nvSpPr>
        <p:spPr bwMode="auto">
          <a:xfrm>
            <a:off x="160026" y="11003992"/>
            <a:ext cx="5223513" cy="10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5408" tIns="47704" rIns="95408" bIns="47704">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latin typeface="Arial Black" pitchFamily="34" charset="0"/>
              </a:rPr>
              <a:t>Baseline Run Chart</a:t>
            </a:r>
          </a:p>
          <a:p>
            <a:r>
              <a:rPr lang="en-US" sz="1800" dirty="0">
                <a:latin typeface="Arial Black" pitchFamily="34" charset="0"/>
              </a:rPr>
              <a:t>Phase 1-Immunization assessment ID Clinic Sept--2002-Jan 2023  </a:t>
            </a:r>
          </a:p>
        </p:txBody>
      </p:sp>
      <p:sp>
        <p:nvSpPr>
          <p:cNvPr id="2060" name="Text Box 10"/>
          <p:cNvSpPr txBox="1">
            <a:spLocks noChangeArrowheads="1"/>
          </p:cNvSpPr>
          <p:nvPr/>
        </p:nvSpPr>
        <p:spPr bwMode="auto">
          <a:xfrm>
            <a:off x="12714329" y="2969203"/>
            <a:ext cx="4842895" cy="226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latin typeface="Arial Black" pitchFamily="34" charset="0"/>
              </a:rPr>
              <a:t>Changed Data &amp; Outcome Measure</a:t>
            </a:r>
          </a:p>
          <a:p>
            <a:r>
              <a:rPr lang="en-US" sz="2800" dirty="0">
                <a:latin typeface="Arial Black" pitchFamily="34" charset="0"/>
              </a:rPr>
              <a:t>Phase 1  </a:t>
            </a:r>
          </a:p>
          <a:p>
            <a:endParaRPr lang="en-US" sz="2800" dirty="0">
              <a:solidFill>
                <a:srgbClr val="FF0000"/>
              </a:solidFill>
              <a:latin typeface="Arial Black" pitchFamily="34" charset="0"/>
            </a:endParaRPr>
          </a:p>
          <a:p>
            <a:endParaRPr lang="en-US" sz="3500" dirty="0">
              <a:latin typeface="Arial" pitchFamily="34" charset="0"/>
            </a:endParaRPr>
          </a:p>
        </p:txBody>
      </p:sp>
      <p:sp>
        <p:nvSpPr>
          <p:cNvPr id="2062" name="TextBox 142"/>
          <p:cNvSpPr txBox="1">
            <a:spLocks noChangeArrowheads="1"/>
          </p:cNvSpPr>
          <p:nvPr/>
        </p:nvSpPr>
        <p:spPr bwMode="auto">
          <a:xfrm>
            <a:off x="12190268" y="13190656"/>
            <a:ext cx="4568825" cy="958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408" tIns="47704" rIns="95408" bIns="47704">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pPr algn="ctr"/>
            <a:r>
              <a:rPr lang="en-US" sz="2800" dirty="0">
                <a:latin typeface="Arial Black" pitchFamily="34" charset="0"/>
              </a:rPr>
              <a:t>Results Data </a:t>
            </a:r>
          </a:p>
          <a:p>
            <a:pPr algn="ctr"/>
            <a:r>
              <a:rPr lang="en-US" sz="2800" dirty="0">
                <a:latin typeface="Arial Black" pitchFamily="34" charset="0"/>
              </a:rPr>
              <a:t>Phase 1 </a:t>
            </a:r>
          </a:p>
        </p:txBody>
      </p:sp>
      <p:sp>
        <p:nvSpPr>
          <p:cNvPr id="2064" name="Text Box 11"/>
          <p:cNvSpPr txBox="1">
            <a:spLocks noChangeArrowheads="1"/>
          </p:cNvSpPr>
          <p:nvPr/>
        </p:nvSpPr>
        <p:spPr bwMode="auto">
          <a:xfrm>
            <a:off x="17324086" y="8853868"/>
            <a:ext cx="4598399" cy="5786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pPr algn="just"/>
            <a:r>
              <a:rPr lang="en-US" sz="2800" dirty="0">
                <a:solidFill>
                  <a:srgbClr val="FF0000"/>
                </a:solidFill>
                <a:latin typeface="Arial Black" pitchFamily="34" charset="0"/>
              </a:rPr>
              <a:t>           </a:t>
            </a:r>
            <a:r>
              <a:rPr lang="en-US" sz="2800" dirty="0">
                <a:latin typeface="Arial Black" pitchFamily="34" charset="0"/>
              </a:rPr>
              <a:t>Conclusion</a:t>
            </a:r>
          </a:p>
          <a:p>
            <a:endParaRPr lang="en-US" sz="2000" dirty="0">
              <a:latin typeface="Arial" pitchFamily="34" charset="0"/>
            </a:endParaRPr>
          </a:p>
          <a:p>
            <a:r>
              <a:rPr lang="en-US" sz="2000" dirty="0">
                <a:latin typeface="Arial" pitchFamily="34" charset="0"/>
              </a:rPr>
              <a:t>-By developing a standard workflow for Influenza immunization assessment in the Infectious Diseases Outpatient Clinic, we successfully met and exceeded our aim of decreasing the percentage of patients that do not receive the influenza vaccine from 97% to 85</a:t>
            </a:r>
            <a:r>
              <a:rPr lang="en-US" sz="2000">
                <a:latin typeface="Arial" pitchFamily="34" charset="0"/>
              </a:rPr>
              <a:t>% (12% improvement).</a:t>
            </a:r>
            <a:endParaRPr lang="en-US" sz="2000" dirty="0">
              <a:latin typeface="Arial" pitchFamily="34" charset="0"/>
            </a:endParaRPr>
          </a:p>
          <a:p>
            <a:endParaRPr lang="en-US" sz="2000" dirty="0">
              <a:latin typeface="Arial" pitchFamily="34" charset="0"/>
            </a:endParaRPr>
          </a:p>
          <a:p>
            <a:r>
              <a:rPr lang="en-US" sz="2000" dirty="0">
                <a:latin typeface="Arial" pitchFamily="34" charset="0"/>
              </a:rPr>
              <a:t>-We have also improved Influenza vaccine documentation by providers and nurses.</a:t>
            </a:r>
          </a:p>
          <a:p>
            <a:r>
              <a:rPr lang="en-US" sz="2000" dirty="0">
                <a:latin typeface="Arial" pitchFamily="34" charset="0"/>
              </a:rPr>
              <a:t>Currently working with our IT team to help retrieve the data on “reasons for no vaccination”.</a:t>
            </a:r>
          </a:p>
          <a:p>
            <a:endParaRPr lang="en-US" sz="2800" dirty="0">
              <a:solidFill>
                <a:srgbClr val="FF0000"/>
              </a:solidFill>
              <a:latin typeface="Arial" pitchFamily="34" charset="0"/>
            </a:endParaRPr>
          </a:p>
        </p:txBody>
      </p:sp>
      <p:sp>
        <p:nvSpPr>
          <p:cNvPr id="2065" name="Text Box 12"/>
          <p:cNvSpPr txBox="1">
            <a:spLocks noChangeArrowheads="1"/>
          </p:cNvSpPr>
          <p:nvPr/>
        </p:nvSpPr>
        <p:spPr bwMode="auto">
          <a:xfrm>
            <a:off x="17608193" y="16123918"/>
            <a:ext cx="3788171" cy="6047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latin typeface="Arial Black" pitchFamily="34" charset="0"/>
              </a:rPr>
              <a:t>Long term Goals</a:t>
            </a:r>
            <a:br>
              <a:rPr lang="en-US" sz="3000" dirty="0">
                <a:latin typeface="Arial" pitchFamily="34" charset="0"/>
              </a:rPr>
            </a:br>
            <a:r>
              <a:rPr lang="en-US" sz="3000" dirty="0">
                <a:latin typeface="Arial" pitchFamily="34" charset="0"/>
              </a:rPr>
              <a:t>-</a:t>
            </a:r>
            <a:r>
              <a:rPr lang="en-US" sz="2000" dirty="0">
                <a:latin typeface="Arial" pitchFamily="34" charset="0"/>
              </a:rPr>
              <a:t>To Improve immunization assessment, recommendations and rates within the institution. </a:t>
            </a:r>
          </a:p>
          <a:p>
            <a:r>
              <a:rPr lang="en-US" sz="2000" dirty="0">
                <a:latin typeface="Arial" pitchFamily="34" charset="0"/>
              </a:rPr>
              <a:t>Spread vaccination assessment improvements throughout the organization.</a:t>
            </a:r>
          </a:p>
          <a:p>
            <a:endParaRPr lang="en-US" sz="2000" dirty="0">
              <a:latin typeface="Arial" pitchFamily="34" charset="0"/>
            </a:endParaRPr>
          </a:p>
          <a:p>
            <a:r>
              <a:rPr lang="en-US" sz="2000" dirty="0">
                <a:latin typeface="Arial" pitchFamily="34" charset="0"/>
              </a:rPr>
              <a:t>To create institutional guidelines for immunization and educational material for providers and patients.</a:t>
            </a:r>
          </a:p>
          <a:p>
            <a:endParaRPr lang="en-US" sz="2000" dirty="0">
              <a:latin typeface="Arial" pitchFamily="34" charset="0"/>
            </a:endParaRPr>
          </a:p>
          <a:p>
            <a:r>
              <a:rPr lang="en-US" sz="2000" dirty="0">
                <a:latin typeface="Arial" pitchFamily="34" charset="0"/>
              </a:rPr>
              <a:t>-To  establish a centralized vaccination clinic at MD Anderson –currently working on a business plan.</a:t>
            </a:r>
          </a:p>
          <a:p>
            <a:endParaRPr lang="en-US" sz="3500" dirty="0">
              <a:latin typeface="Arial" pitchFamily="34" charset="0"/>
            </a:endParaRPr>
          </a:p>
        </p:txBody>
      </p:sp>
      <p:pic>
        <p:nvPicPr>
          <p:cNvPr id="2066" name="Picture 119" descr="phot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819400"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2">
            <a:extLst>
              <a:ext uri="{FF2B5EF4-FFF2-40B4-BE49-F238E27FC236}">
                <a16:creationId xmlns:a16="http://schemas.microsoft.com/office/drawing/2014/main" id="{119249E2-87B6-6300-C625-F83A4BD649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35019" y="3709882"/>
            <a:ext cx="6505325" cy="315218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image001">
            <a:extLst>
              <a:ext uri="{FF2B5EF4-FFF2-40B4-BE49-F238E27FC236}">
                <a16:creationId xmlns:a16="http://schemas.microsoft.com/office/drawing/2014/main" id="{365BD398-F4D2-73E0-DA79-693D9CF8FD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02834" y="7829046"/>
            <a:ext cx="5976628" cy="3143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8">
            <a:extLst>
              <a:ext uri="{FF2B5EF4-FFF2-40B4-BE49-F238E27FC236}">
                <a16:creationId xmlns:a16="http://schemas.microsoft.com/office/drawing/2014/main" id="{BDC65766-D67A-9D5D-4D40-563C732CADE3}"/>
              </a:ext>
            </a:extLst>
          </p:cNvPr>
          <p:cNvSpPr txBox="1">
            <a:spLocks noChangeArrowheads="1"/>
          </p:cNvSpPr>
          <p:nvPr/>
        </p:nvSpPr>
        <p:spPr bwMode="auto">
          <a:xfrm>
            <a:off x="5871167" y="6698985"/>
            <a:ext cx="624948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b="1" dirty="0">
                <a:latin typeface="Arial Black" pitchFamily="34" charset="0"/>
              </a:rPr>
              <a:t>Process Flow Chart Vaccination Assessment and Administration</a:t>
            </a:r>
          </a:p>
        </p:txBody>
      </p:sp>
      <p:pic>
        <p:nvPicPr>
          <p:cNvPr id="6" name="Picture 5">
            <a:extLst>
              <a:ext uri="{FF2B5EF4-FFF2-40B4-BE49-F238E27FC236}">
                <a16:creationId xmlns:a16="http://schemas.microsoft.com/office/drawing/2014/main" id="{E6D18DA2-5DAD-2CB2-B002-21DCDA33FCA1}"/>
              </a:ext>
            </a:extLst>
          </p:cNvPr>
          <p:cNvPicPr>
            <a:picLocks noChangeAspect="1"/>
          </p:cNvPicPr>
          <p:nvPr/>
        </p:nvPicPr>
        <p:blipFill>
          <a:blip r:embed="rId6"/>
          <a:stretch>
            <a:fillRect/>
          </a:stretch>
        </p:blipFill>
        <p:spPr>
          <a:xfrm>
            <a:off x="46030" y="12008726"/>
            <a:ext cx="5582213" cy="3651086"/>
          </a:xfrm>
          <a:prstGeom prst="rect">
            <a:avLst/>
          </a:prstGeom>
        </p:spPr>
      </p:pic>
      <p:graphicFrame>
        <p:nvGraphicFramePr>
          <p:cNvPr id="8" name="Chart 7">
            <a:extLst>
              <a:ext uri="{FF2B5EF4-FFF2-40B4-BE49-F238E27FC236}">
                <a16:creationId xmlns:a16="http://schemas.microsoft.com/office/drawing/2014/main" id="{70FC093A-F3B0-423E-2D08-9D0BF2417D07}"/>
              </a:ext>
            </a:extLst>
          </p:cNvPr>
          <p:cNvGraphicFramePr>
            <a:graphicFrameLocks/>
          </p:cNvGraphicFramePr>
          <p:nvPr>
            <p:extLst>
              <p:ext uri="{D42A27DB-BD31-4B8C-83A1-F6EECF244321}">
                <p14:modId xmlns:p14="http://schemas.microsoft.com/office/powerpoint/2010/main" val="3612399871"/>
              </p:ext>
            </p:extLst>
          </p:nvPr>
        </p:nvGraphicFramePr>
        <p:xfrm>
          <a:off x="12277147" y="18048724"/>
          <a:ext cx="4481946" cy="3781938"/>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2" name="Google Shape;190;p32">
            <a:extLst>
              <a:ext uri="{FF2B5EF4-FFF2-40B4-BE49-F238E27FC236}">
                <a16:creationId xmlns:a16="http://schemas.microsoft.com/office/drawing/2014/main" id="{67592DF9-366D-897D-3D75-73639330C822}"/>
              </a:ext>
            </a:extLst>
          </p:cNvPr>
          <p:cNvGraphicFramePr/>
          <p:nvPr>
            <p:extLst>
              <p:ext uri="{D42A27DB-BD31-4B8C-83A1-F6EECF244321}">
                <p14:modId xmlns:p14="http://schemas.microsoft.com/office/powerpoint/2010/main" val="3977714711"/>
              </p:ext>
            </p:extLst>
          </p:nvPr>
        </p:nvGraphicFramePr>
        <p:xfrm>
          <a:off x="6473980" y="15905706"/>
          <a:ext cx="4981642" cy="5257840"/>
        </p:xfrm>
        <a:graphic>
          <a:graphicData uri="http://schemas.openxmlformats.org/drawingml/2006/table">
            <a:tbl>
              <a:tblPr firstRow="1" bandRow="1">
                <a:tableStyleId>{69CF1AB2-1976-4502-BF36-3FF5EA218861}</a:tableStyleId>
              </a:tblPr>
              <a:tblGrid>
                <a:gridCol w="2265272">
                  <a:extLst>
                    <a:ext uri="{9D8B030D-6E8A-4147-A177-3AD203B41FA5}">
                      <a16:colId xmlns:a16="http://schemas.microsoft.com/office/drawing/2014/main" val="20000"/>
                    </a:ext>
                  </a:extLst>
                </a:gridCol>
                <a:gridCol w="2716370">
                  <a:extLst>
                    <a:ext uri="{9D8B030D-6E8A-4147-A177-3AD203B41FA5}">
                      <a16:colId xmlns:a16="http://schemas.microsoft.com/office/drawing/2014/main" val="20001"/>
                    </a:ext>
                  </a:extLst>
                </a:gridCol>
              </a:tblGrid>
              <a:tr h="2654785">
                <a:tc>
                  <a:txBody>
                    <a:bodyPr/>
                    <a:lstStyle/>
                    <a:p>
                      <a:pPr marL="0" marR="0" lvl="0" indent="0" algn="l" rtl="0">
                        <a:spcBef>
                          <a:spcPts val="0"/>
                        </a:spcBef>
                        <a:spcAft>
                          <a:spcPts val="0"/>
                        </a:spcAft>
                        <a:buNone/>
                      </a:pPr>
                      <a:r>
                        <a:rPr lang="en-US" sz="1600" b="0" dirty="0">
                          <a:latin typeface="Arial" panose="020B0604020202020204" pitchFamily="34" charset="0"/>
                          <a:cs typeface="Arial" panose="020B0604020202020204" pitchFamily="34" charset="0"/>
                        </a:rPr>
                        <a:t>Rooming process -&gt; Green sticker for </a:t>
                      </a:r>
                      <a:r>
                        <a:rPr lang="en-US" sz="1600" b="0" dirty="0">
                          <a:solidFill>
                            <a:schemeClr val="accent4">
                              <a:lumMod val="60000"/>
                              <a:lumOff val="40000"/>
                            </a:schemeClr>
                          </a:solidFill>
                          <a:latin typeface="Arial" panose="020B0604020202020204" pitchFamily="34" charset="0"/>
                          <a:cs typeface="Arial" panose="020B0604020202020204" pitchFamily="34" charset="0"/>
                        </a:rPr>
                        <a:t>all</a:t>
                      </a:r>
                      <a:r>
                        <a:rPr lang="en-US" sz="1600" b="0" dirty="0">
                          <a:latin typeface="Arial" panose="020B0604020202020204" pitchFamily="34" charset="0"/>
                          <a:cs typeface="Arial" panose="020B0604020202020204" pitchFamily="34" charset="0"/>
                        </a:rPr>
                        <a:t> ID patient’s paperwork as a reminder for the nurses to review and check on Influenza.</a:t>
                      </a:r>
                    </a:p>
                  </a:txBody>
                  <a:tcPr marL="91450" marR="91450" marT="34300" marB="34300"/>
                </a:tc>
                <a:tc>
                  <a:txBody>
                    <a:bodyPr/>
                    <a:lstStyle/>
                    <a:p>
                      <a:pPr marL="0" marR="0" lvl="0" indent="0" algn="l" rtl="0">
                        <a:spcBef>
                          <a:spcPts val="0"/>
                        </a:spcBef>
                        <a:spcAft>
                          <a:spcPts val="0"/>
                        </a:spcAft>
                        <a:buNone/>
                      </a:pPr>
                      <a:r>
                        <a:rPr lang="en-US" sz="1600" b="0" u="none" strike="noStrike" cap="none" dirty="0">
                          <a:solidFill>
                            <a:schemeClr val="accent4">
                              <a:lumMod val="60000"/>
                              <a:lumOff val="40000"/>
                            </a:schemeClr>
                          </a:solidFill>
                          <a:effectLst/>
                          <a:latin typeface="Arial" panose="020B0604020202020204" pitchFamily="34" charset="0"/>
                          <a:cs typeface="Arial" panose="020B0604020202020204" pitchFamily="34" charset="0"/>
                          <a:sym typeface="Arial"/>
                        </a:rPr>
                        <a:t>-</a:t>
                      </a:r>
                      <a:r>
                        <a:rPr lang="en-US" sz="1600" b="0" u="none" strike="noStrike" cap="none" dirty="0">
                          <a:solidFill>
                            <a:schemeClr val="tx1"/>
                          </a:solidFill>
                          <a:effectLst/>
                          <a:latin typeface="Arial" panose="020B0604020202020204" pitchFamily="34" charset="0"/>
                          <a:cs typeface="Arial" panose="020B0604020202020204" pitchFamily="34" charset="0"/>
                          <a:sym typeface="Arial"/>
                        </a:rPr>
                        <a:t>Clinic timing -Nurses to send a note to pharmacy when patient is waiting for vaccination</a:t>
                      </a:r>
                    </a:p>
                    <a:p>
                      <a:pPr marL="0" marR="0" lvl="0" indent="0" algn="l" rtl="0">
                        <a:spcBef>
                          <a:spcPts val="0"/>
                        </a:spcBef>
                        <a:spcAft>
                          <a:spcPts val="0"/>
                        </a:spcAft>
                        <a:buNone/>
                      </a:pPr>
                      <a:r>
                        <a:rPr lang="en-US" sz="1600" b="0" u="none" strike="noStrike" cap="none" dirty="0">
                          <a:solidFill>
                            <a:schemeClr val="tx1"/>
                          </a:solidFill>
                          <a:effectLst/>
                          <a:latin typeface="Arial" panose="020B0604020202020204" pitchFamily="34" charset="0"/>
                          <a:cs typeface="Arial" panose="020B0604020202020204" pitchFamily="34" charset="0"/>
                          <a:sym typeface="Arial"/>
                        </a:rPr>
                        <a:t>-patients observation time?</a:t>
                      </a:r>
                    </a:p>
                    <a:p>
                      <a:pPr marL="0" marR="0" lvl="0" indent="0" algn="l" rtl="0">
                        <a:spcBef>
                          <a:spcPts val="0"/>
                        </a:spcBef>
                        <a:spcAft>
                          <a:spcPts val="0"/>
                        </a:spcAft>
                        <a:buNone/>
                      </a:pPr>
                      <a:endParaRPr lang="en-US" sz="1600" b="0" u="none" strike="noStrike" cap="none" dirty="0">
                        <a:solidFill>
                          <a:schemeClr val="tx1"/>
                        </a:solidFill>
                        <a:effectLst/>
                        <a:latin typeface="Arial" panose="020B0604020202020204" pitchFamily="34" charset="0"/>
                        <a:cs typeface="Arial" panose="020B0604020202020204" pitchFamily="34" charset="0"/>
                        <a:sym typeface="Arial"/>
                      </a:endParaRPr>
                    </a:p>
                    <a:p>
                      <a:pPr marL="0" marR="0" lvl="0" indent="0" algn="l" rtl="0">
                        <a:spcBef>
                          <a:spcPts val="0"/>
                        </a:spcBef>
                        <a:spcAft>
                          <a:spcPts val="0"/>
                        </a:spcAft>
                        <a:buNone/>
                      </a:pPr>
                      <a:r>
                        <a:rPr lang="en-US" sz="1600" b="0" u="none" strike="noStrike" cap="none" dirty="0">
                          <a:solidFill>
                            <a:schemeClr val="tx1"/>
                          </a:solidFill>
                          <a:effectLst/>
                          <a:latin typeface="Arial" panose="020B0604020202020204" pitchFamily="34" charset="0"/>
                          <a:cs typeface="Arial" panose="020B0604020202020204" pitchFamily="34" charset="0"/>
                          <a:sym typeface="Arial"/>
                        </a:rPr>
                        <a:t>-Documentation-&gt; Nurses and providers to use vaccination </a:t>
                      </a:r>
                      <a:r>
                        <a:rPr lang="en-US" sz="1600" b="0" u="none" strike="noStrike" cap="none" dirty="0">
                          <a:solidFill>
                            <a:schemeClr val="tx1"/>
                          </a:solidFill>
                          <a:effectLst/>
                          <a:latin typeface="Arial" panose="020B0604020202020204" pitchFamily="34" charset="0"/>
                          <a:cs typeface="Arial" panose="020B0604020202020204" pitchFamily="34" charset="0"/>
                        </a:rPr>
                        <a:t>smart phrase</a:t>
                      </a:r>
                      <a:r>
                        <a:rPr lang="en-US" sz="1600" b="0" u="none" strike="noStrike" cap="none" dirty="0">
                          <a:solidFill>
                            <a:schemeClr val="tx1"/>
                          </a:solidFill>
                          <a:effectLst/>
                          <a:latin typeface="Arial" panose="020B0604020202020204" pitchFamily="34" charset="0"/>
                          <a:cs typeface="Arial" panose="020B0604020202020204" pitchFamily="34" charset="0"/>
                          <a:sym typeface="Arial"/>
                        </a:rPr>
                        <a:t> to as documentation of assessment and recommendations.</a:t>
                      </a:r>
                    </a:p>
                    <a:p>
                      <a:pPr marL="0" marR="0" lvl="0" indent="0" algn="l" rtl="0">
                        <a:spcBef>
                          <a:spcPts val="0"/>
                        </a:spcBef>
                        <a:spcAft>
                          <a:spcPts val="0"/>
                        </a:spcAft>
                        <a:buNone/>
                      </a:pPr>
                      <a:endParaRPr sz="1600" b="0" dirty="0">
                        <a:latin typeface="Arial" panose="020B0604020202020204" pitchFamily="34" charset="0"/>
                        <a:cs typeface="Arial" panose="020B0604020202020204" pitchFamily="34" charset="0"/>
                      </a:endParaRPr>
                    </a:p>
                  </a:txBody>
                  <a:tcPr marL="91450" marR="91450" marT="34300" marB="34300"/>
                </a:tc>
                <a:extLst>
                  <a:ext uri="{0D108BD9-81ED-4DB2-BD59-A6C34878D82A}">
                    <a16:rowId xmlns:a16="http://schemas.microsoft.com/office/drawing/2014/main" val="10000"/>
                  </a:ext>
                </a:extLst>
              </a:tr>
              <a:tr h="1577489">
                <a:tc>
                  <a:txBody>
                    <a:bodyPr/>
                    <a:lstStyle/>
                    <a:p>
                      <a:pPr marL="0" marR="0" lvl="0" indent="0" algn="l" rtl="0">
                        <a:spcBef>
                          <a:spcPts val="0"/>
                        </a:spcBef>
                        <a:spcAft>
                          <a:spcPts val="0"/>
                        </a:spcAft>
                        <a:buNone/>
                      </a:pPr>
                      <a:r>
                        <a:rPr lang="en-US" sz="1600" dirty="0">
                          <a:solidFill>
                            <a:schemeClr val="accent4">
                              <a:lumMod val="50000"/>
                            </a:schemeClr>
                          </a:solidFill>
                          <a:latin typeface="Arial" panose="020B0604020202020204" pitchFamily="34" charset="0"/>
                          <a:cs typeface="Arial" panose="020B0604020202020204" pitchFamily="34" charset="0"/>
                        </a:rPr>
                        <a:t>-Patients hesitancy -&gt; Pamphlets and providing education to patients</a:t>
                      </a:r>
                      <a:r>
                        <a:rPr lang="en-US" sz="1600" dirty="0">
                          <a:latin typeface="Arial" panose="020B0604020202020204" pitchFamily="34" charset="0"/>
                          <a:cs typeface="Arial" panose="020B0604020202020204" pitchFamily="34" charset="0"/>
                        </a:rPr>
                        <a:t>.</a:t>
                      </a:r>
                    </a:p>
                    <a:p>
                      <a:pPr marL="0" marR="0" lvl="0" indent="0" algn="l" rtl="0">
                        <a:spcBef>
                          <a:spcPts val="0"/>
                        </a:spcBef>
                        <a:spcAft>
                          <a:spcPts val="0"/>
                        </a:spcAft>
                        <a:buNone/>
                      </a:pPr>
                      <a:r>
                        <a:rPr lang="en-US" sz="1600" b="0" u="none" strike="noStrike" cap="none" dirty="0">
                          <a:solidFill>
                            <a:schemeClr val="accent4">
                              <a:lumMod val="50000"/>
                            </a:schemeClr>
                          </a:solidFill>
                          <a:latin typeface="Arial" panose="020B0604020202020204" pitchFamily="34" charset="0"/>
                          <a:cs typeface="Arial" panose="020B0604020202020204" pitchFamily="34" charset="0"/>
                          <a:sym typeface="Arial"/>
                        </a:rPr>
                        <a:t>-Clinic timing -&gt; Influenza high dose available in the ID clinic.</a:t>
                      </a:r>
                      <a:endParaRPr lang="en-US" sz="1600" dirty="0">
                        <a:latin typeface="Arial" panose="020B0604020202020204" pitchFamily="34" charset="0"/>
                        <a:cs typeface="Arial" panose="020B0604020202020204" pitchFamily="34" charset="0"/>
                      </a:endParaRPr>
                    </a:p>
                  </a:txBody>
                  <a:tcPr marL="91450" marR="91450" marT="34300" marB="34300"/>
                </a:tc>
                <a:tc>
                  <a:txBody>
                    <a:bodyPr/>
                    <a:lstStyle/>
                    <a:p>
                      <a:pPr marL="0" marR="0" lvl="0" indent="0" algn="l" rtl="0">
                        <a:spcBef>
                          <a:spcPts val="0"/>
                        </a:spcBef>
                        <a:spcAft>
                          <a:spcPts val="0"/>
                        </a:spcAft>
                        <a:buNone/>
                      </a:pPr>
                      <a:endParaRPr sz="1600" dirty="0">
                        <a:latin typeface="Arial" panose="020B0604020202020204" pitchFamily="34" charset="0"/>
                        <a:cs typeface="Arial" panose="020B0604020202020204" pitchFamily="34" charset="0"/>
                      </a:endParaRPr>
                    </a:p>
                  </a:txBody>
                  <a:tcPr marL="91450" marR="91450" marT="34300" marB="34300"/>
                </a:tc>
                <a:extLst>
                  <a:ext uri="{0D108BD9-81ED-4DB2-BD59-A6C34878D82A}">
                    <a16:rowId xmlns:a16="http://schemas.microsoft.com/office/drawing/2014/main" val="10001"/>
                  </a:ext>
                </a:extLst>
              </a:tr>
            </a:tbl>
          </a:graphicData>
        </a:graphic>
      </p:graphicFrame>
      <p:sp>
        <p:nvSpPr>
          <p:cNvPr id="13" name="Google Shape;191;p32">
            <a:extLst>
              <a:ext uri="{FF2B5EF4-FFF2-40B4-BE49-F238E27FC236}">
                <a16:creationId xmlns:a16="http://schemas.microsoft.com/office/drawing/2014/main" id="{29B4E132-2F12-ECF7-0A8A-648AEC81938E}"/>
              </a:ext>
            </a:extLst>
          </p:cNvPr>
          <p:cNvSpPr txBox="1"/>
          <p:nvPr/>
        </p:nvSpPr>
        <p:spPr>
          <a:xfrm>
            <a:off x="5811167" y="17481815"/>
            <a:ext cx="762000"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 sz="1800" b="1" i="0" u="none" strike="noStrike" cap="none" dirty="0">
                <a:solidFill>
                  <a:schemeClr val="dk1"/>
                </a:solidFill>
                <a:latin typeface="Arial" panose="020B0604020202020204" pitchFamily="34" charset="0"/>
                <a:ea typeface="Calibri"/>
                <a:cs typeface="Arial" panose="020B0604020202020204" pitchFamily="34" charset="0"/>
                <a:sym typeface="Calibri"/>
              </a:rPr>
              <a:t>High</a:t>
            </a:r>
            <a:endParaRPr dirty="0">
              <a:latin typeface="Arial" panose="020B0604020202020204" pitchFamily="34" charset="0"/>
              <a:cs typeface="Arial" panose="020B0604020202020204" pitchFamily="34" charset="0"/>
            </a:endParaRPr>
          </a:p>
        </p:txBody>
      </p:sp>
      <p:sp>
        <p:nvSpPr>
          <p:cNvPr id="14" name="Google Shape;192;p32">
            <a:extLst>
              <a:ext uri="{FF2B5EF4-FFF2-40B4-BE49-F238E27FC236}">
                <a16:creationId xmlns:a16="http://schemas.microsoft.com/office/drawing/2014/main" id="{7AAE1270-9330-0374-95C7-BCDEB83CD857}"/>
              </a:ext>
            </a:extLst>
          </p:cNvPr>
          <p:cNvSpPr txBox="1"/>
          <p:nvPr/>
        </p:nvSpPr>
        <p:spPr>
          <a:xfrm rot="-5400000">
            <a:off x="5554258" y="18771924"/>
            <a:ext cx="982436" cy="36929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 sz="1800" b="1" dirty="0">
                <a:solidFill>
                  <a:schemeClr val="dk1"/>
                </a:solidFill>
                <a:latin typeface="+mj-lt"/>
                <a:ea typeface="Calibri"/>
                <a:cs typeface="Calibri"/>
                <a:sym typeface="Calibri"/>
              </a:rPr>
              <a:t>Impact</a:t>
            </a:r>
            <a:endParaRPr dirty="0">
              <a:latin typeface="+mj-lt"/>
            </a:endParaRPr>
          </a:p>
        </p:txBody>
      </p:sp>
      <p:sp>
        <p:nvSpPr>
          <p:cNvPr id="15" name="Google Shape;193;p32">
            <a:extLst>
              <a:ext uri="{FF2B5EF4-FFF2-40B4-BE49-F238E27FC236}">
                <a16:creationId xmlns:a16="http://schemas.microsoft.com/office/drawing/2014/main" id="{33A8A6D8-92EF-61F9-2B04-69AA14F9ABD1}"/>
              </a:ext>
            </a:extLst>
          </p:cNvPr>
          <p:cNvSpPr txBox="1"/>
          <p:nvPr/>
        </p:nvSpPr>
        <p:spPr>
          <a:xfrm>
            <a:off x="5871167" y="20353269"/>
            <a:ext cx="642000"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 sz="1800" b="1" dirty="0">
                <a:solidFill>
                  <a:schemeClr val="dk1"/>
                </a:solidFill>
                <a:latin typeface="Arial" panose="020B0604020202020204" pitchFamily="34" charset="0"/>
                <a:ea typeface="Calibri"/>
                <a:cs typeface="Arial" panose="020B0604020202020204" pitchFamily="34" charset="0"/>
                <a:sym typeface="Calibri"/>
              </a:rPr>
              <a:t>Low</a:t>
            </a:r>
            <a:endParaRPr dirty="0">
              <a:latin typeface="Arial" panose="020B0604020202020204" pitchFamily="34" charset="0"/>
              <a:cs typeface="Arial" panose="020B0604020202020204" pitchFamily="34" charset="0"/>
            </a:endParaRPr>
          </a:p>
        </p:txBody>
      </p:sp>
      <p:sp>
        <p:nvSpPr>
          <p:cNvPr id="16" name="Google Shape;194;p32">
            <a:extLst>
              <a:ext uri="{FF2B5EF4-FFF2-40B4-BE49-F238E27FC236}">
                <a16:creationId xmlns:a16="http://schemas.microsoft.com/office/drawing/2014/main" id="{8211FA23-C0D7-90B2-7B62-EA352019BDED}"/>
              </a:ext>
            </a:extLst>
          </p:cNvPr>
          <p:cNvSpPr txBox="1"/>
          <p:nvPr/>
        </p:nvSpPr>
        <p:spPr>
          <a:xfrm>
            <a:off x="7144310" y="21184735"/>
            <a:ext cx="914400" cy="36929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 sz="1800" b="1" dirty="0">
                <a:solidFill>
                  <a:schemeClr val="dk1"/>
                </a:solidFill>
                <a:latin typeface="Arial" panose="020B0604020202020204" pitchFamily="34" charset="0"/>
                <a:ea typeface="Calibri"/>
                <a:cs typeface="Arial" panose="020B0604020202020204" pitchFamily="34" charset="0"/>
                <a:sym typeface="Calibri"/>
              </a:rPr>
              <a:t>Eas</a:t>
            </a:r>
            <a:r>
              <a:rPr lang="en" sz="1800" b="1" dirty="0">
                <a:solidFill>
                  <a:schemeClr val="dk1"/>
                </a:solidFill>
                <a:latin typeface="+mj-lt"/>
                <a:ea typeface="Calibri"/>
                <a:cs typeface="Calibri"/>
                <a:sym typeface="Calibri"/>
              </a:rPr>
              <a:t>y</a:t>
            </a:r>
            <a:endParaRPr dirty="0">
              <a:latin typeface="+mj-lt"/>
            </a:endParaRPr>
          </a:p>
        </p:txBody>
      </p:sp>
      <p:sp>
        <p:nvSpPr>
          <p:cNvPr id="17" name="Google Shape;196;p32">
            <a:extLst>
              <a:ext uri="{FF2B5EF4-FFF2-40B4-BE49-F238E27FC236}">
                <a16:creationId xmlns:a16="http://schemas.microsoft.com/office/drawing/2014/main" id="{1BEE152E-8242-BC85-D4DD-B0B7060330B1}"/>
              </a:ext>
            </a:extLst>
          </p:cNvPr>
          <p:cNvSpPr txBox="1"/>
          <p:nvPr/>
        </p:nvSpPr>
        <p:spPr>
          <a:xfrm>
            <a:off x="7347509" y="21440578"/>
            <a:ext cx="3048000" cy="36929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 sz="1800" b="1" dirty="0">
                <a:solidFill>
                  <a:schemeClr val="dk1"/>
                </a:solidFill>
                <a:latin typeface="Arial" panose="020B0604020202020204" pitchFamily="34" charset="0"/>
                <a:ea typeface="Calibri"/>
                <a:cs typeface="Arial" panose="020B0604020202020204" pitchFamily="34" charset="0"/>
                <a:sym typeface="Calibri"/>
              </a:rPr>
              <a:t>Ease of Implementation</a:t>
            </a:r>
            <a:endParaRPr dirty="0">
              <a:latin typeface="Arial" panose="020B0604020202020204" pitchFamily="34" charset="0"/>
              <a:cs typeface="Arial" panose="020B0604020202020204" pitchFamily="34" charset="0"/>
            </a:endParaRPr>
          </a:p>
        </p:txBody>
      </p:sp>
      <p:sp>
        <p:nvSpPr>
          <p:cNvPr id="18" name="Google Shape;195;p32">
            <a:extLst>
              <a:ext uri="{FF2B5EF4-FFF2-40B4-BE49-F238E27FC236}">
                <a16:creationId xmlns:a16="http://schemas.microsoft.com/office/drawing/2014/main" id="{CB615DFE-CB34-C0C7-B37F-8BB8548D7BF9}"/>
              </a:ext>
            </a:extLst>
          </p:cNvPr>
          <p:cNvSpPr txBox="1"/>
          <p:nvPr/>
        </p:nvSpPr>
        <p:spPr>
          <a:xfrm>
            <a:off x="9711452" y="21252053"/>
            <a:ext cx="1066800" cy="36929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 sz="1800" b="1" dirty="0">
                <a:solidFill>
                  <a:schemeClr val="dk1"/>
                </a:solidFill>
                <a:latin typeface="Arial" panose="020B0604020202020204" pitchFamily="34" charset="0"/>
                <a:ea typeface="Calibri"/>
                <a:cs typeface="Arial" panose="020B0604020202020204" pitchFamily="34" charset="0"/>
                <a:sym typeface="Calibri"/>
              </a:rPr>
              <a:t>Difficult</a:t>
            </a:r>
            <a:endParaRPr dirty="0">
              <a:latin typeface="Arial" panose="020B0604020202020204" pitchFamily="34" charset="0"/>
              <a:cs typeface="Arial" panose="020B0604020202020204" pitchFamily="34" charset="0"/>
            </a:endParaRPr>
          </a:p>
        </p:txBody>
      </p:sp>
      <p:pic>
        <p:nvPicPr>
          <p:cNvPr id="19" name="Picture 18">
            <a:extLst>
              <a:ext uri="{FF2B5EF4-FFF2-40B4-BE49-F238E27FC236}">
                <a16:creationId xmlns:a16="http://schemas.microsoft.com/office/drawing/2014/main" id="{A035CB04-A522-DDD4-F51C-EBE9473A278A}"/>
              </a:ext>
            </a:extLst>
          </p:cNvPr>
          <p:cNvPicPr>
            <a:picLocks noChangeAspect="1"/>
          </p:cNvPicPr>
          <p:nvPr/>
        </p:nvPicPr>
        <p:blipFill>
          <a:blip r:embed="rId8"/>
          <a:stretch>
            <a:fillRect/>
          </a:stretch>
        </p:blipFill>
        <p:spPr>
          <a:xfrm>
            <a:off x="12191110" y="4459206"/>
            <a:ext cx="4956779" cy="4001230"/>
          </a:xfrm>
          <a:prstGeom prst="rect">
            <a:avLst/>
          </a:prstGeom>
        </p:spPr>
      </p:pic>
      <p:sp>
        <p:nvSpPr>
          <p:cNvPr id="26" name="Rectangle 141">
            <a:extLst>
              <a:ext uri="{FF2B5EF4-FFF2-40B4-BE49-F238E27FC236}">
                <a16:creationId xmlns:a16="http://schemas.microsoft.com/office/drawing/2014/main" id="{ECCE670D-1F8C-73FA-113B-13EC0AFDE0D6}"/>
              </a:ext>
            </a:extLst>
          </p:cNvPr>
          <p:cNvSpPr>
            <a:spLocks noChangeArrowheads="1"/>
          </p:cNvSpPr>
          <p:nvPr/>
        </p:nvSpPr>
        <p:spPr bwMode="auto">
          <a:xfrm>
            <a:off x="46030" y="2948527"/>
            <a:ext cx="5673842" cy="18809678"/>
          </a:xfrm>
          <a:prstGeom prst="rect">
            <a:avLst/>
          </a:prstGeom>
          <a:noFill/>
          <a:ln w="285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95408" tIns="47704" rIns="95408" bIns="47704"/>
          <a:lstStyle/>
          <a:p>
            <a:pPr defTabSz="952500"/>
            <a:endParaRPr lang="en-US" sz="2500"/>
          </a:p>
        </p:txBody>
      </p:sp>
      <p:sp>
        <p:nvSpPr>
          <p:cNvPr id="27" name="Rectangle 141">
            <a:extLst>
              <a:ext uri="{FF2B5EF4-FFF2-40B4-BE49-F238E27FC236}">
                <a16:creationId xmlns:a16="http://schemas.microsoft.com/office/drawing/2014/main" id="{60594B1B-B28B-216F-2B81-E4BBFC6C4FF9}"/>
              </a:ext>
            </a:extLst>
          </p:cNvPr>
          <p:cNvSpPr>
            <a:spLocks noChangeArrowheads="1"/>
          </p:cNvSpPr>
          <p:nvPr/>
        </p:nvSpPr>
        <p:spPr bwMode="auto">
          <a:xfrm>
            <a:off x="17233241" y="2941618"/>
            <a:ext cx="4483760" cy="5651238"/>
          </a:xfrm>
          <a:prstGeom prst="rect">
            <a:avLst/>
          </a:prstGeom>
          <a:noFill/>
          <a:ln w="285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95408" tIns="47704" rIns="95408" bIns="47704"/>
          <a:lstStyle/>
          <a:p>
            <a:pPr defTabSz="952500"/>
            <a:endParaRPr lang="en-US" sz="2500"/>
          </a:p>
        </p:txBody>
      </p:sp>
      <p:graphicFrame>
        <p:nvGraphicFramePr>
          <p:cNvPr id="30" name="Table 29">
            <a:extLst>
              <a:ext uri="{FF2B5EF4-FFF2-40B4-BE49-F238E27FC236}">
                <a16:creationId xmlns:a16="http://schemas.microsoft.com/office/drawing/2014/main" id="{E286F3EC-69E6-9F75-F367-75909EF36F11}"/>
              </a:ext>
            </a:extLst>
          </p:cNvPr>
          <p:cNvGraphicFramePr>
            <a:graphicFrameLocks noGrp="1"/>
          </p:cNvGraphicFramePr>
          <p:nvPr>
            <p:extLst>
              <p:ext uri="{D42A27DB-BD31-4B8C-83A1-F6EECF244321}">
                <p14:modId xmlns:p14="http://schemas.microsoft.com/office/powerpoint/2010/main" val="3687026354"/>
              </p:ext>
            </p:extLst>
          </p:nvPr>
        </p:nvGraphicFramePr>
        <p:xfrm>
          <a:off x="168867" y="17453951"/>
          <a:ext cx="5214672" cy="2926080"/>
        </p:xfrm>
        <a:graphic>
          <a:graphicData uri="http://schemas.openxmlformats.org/drawingml/2006/table">
            <a:tbl>
              <a:tblPr firstRow="1" bandRow="1">
                <a:tableStyleId>{22838BEF-8BB2-4498-84A7-C5851F593DF1}</a:tableStyleId>
              </a:tblPr>
              <a:tblGrid>
                <a:gridCol w="1062425">
                  <a:extLst>
                    <a:ext uri="{9D8B030D-6E8A-4147-A177-3AD203B41FA5}">
                      <a16:colId xmlns:a16="http://schemas.microsoft.com/office/drawing/2014/main" val="102910193"/>
                    </a:ext>
                  </a:extLst>
                </a:gridCol>
                <a:gridCol w="1503536">
                  <a:extLst>
                    <a:ext uri="{9D8B030D-6E8A-4147-A177-3AD203B41FA5}">
                      <a16:colId xmlns:a16="http://schemas.microsoft.com/office/drawing/2014/main" val="3814445198"/>
                    </a:ext>
                  </a:extLst>
                </a:gridCol>
                <a:gridCol w="1214869">
                  <a:extLst>
                    <a:ext uri="{9D8B030D-6E8A-4147-A177-3AD203B41FA5}">
                      <a16:colId xmlns:a16="http://schemas.microsoft.com/office/drawing/2014/main" val="3622520682"/>
                    </a:ext>
                  </a:extLst>
                </a:gridCol>
                <a:gridCol w="1433842">
                  <a:extLst>
                    <a:ext uri="{9D8B030D-6E8A-4147-A177-3AD203B41FA5}">
                      <a16:colId xmlns:a16="http://schemas.microsoft.com/office/drawing/2014/main" val="580300101"/>
                    </a:ext>
                  </a:extLst>
                </a:gridCol>
              </a:tblGrid>
              <a:tr h="402057">
                <a:tc>
                  <a:txBody>
                    <a:bodyPr/>
                    <a:lstStyle/>
                    <a:p>
                      <a:r>
                        <a:rPr lang="en-US" sz="1800" b="1" dirty="0">
                          <a:latin typeface="Arial" panose="020B0604020202020204" pitchFamily="34" charset="0"/>
                          <a:cs typeface="Arial" panose="020B0604020202020204" pitchFamily="34" charset="0"/>
                        </a:rPr>
                        <a:t> Month/</a:t>
                      </a:r>
                    </a:p>
                    <a:p>
                      <a:r>
                        <a:rPr lang="en-US" sz="1800" b="1" dirty="0">
                          <a:latin typeface="Arial" panose="020B0604020202020204" pitchFamily="34" charset="0"/>
                          <a:cs typeface="Arial" panose="020B0604020202020204" pitchFamily="34" charset="0"/>
                        </a:rPr>
                        <a:t>Year</a:t>
                      </a:r>
                    </a:p>
                  </a:txBody>
                  <a:tcPr/>
                </a:tc>
                <a:tc>
                  <a:txBody>
                    <a:bodyPr/>
                    <a:lstStyle/>
                    <a:p>
                      <a:r>
                        <a:rPr lang="en-US" sz="1800" b="1" dirty="0">
                          <a:latin typeface="Arial" panose="020B0604020202020204" pitchFamily="34" charset="0"/>
                          <a:cs typeface="Arial" panose="020B0604020202020204" pitchFamily="34" charset="0"/>
                        </a:rPr>
                        <a:t># Influenza vaccine administered in clinic </a:t>
                      </a:r>
                    </a:p>
                  </a:txBody>
                  <a:tcPr/>
                </a:tc>
                <a:tc>
                  <a:txBody>
                    <a:bodyPr/>
                    <a:lstStyle/>
                    <a:p>
                      <a:r>
                        <a:rPr lang="en-US" sz="1800" b="1" dirty="0">
                          <a:latin typeface="Arial" panose="020B0604020202020204" pitchFamily="34" charset="0"/>
                          <a:cs typeface="Arial" panose="020B0604020202020204" pitchFamily="34" charset="0"/>
                        </a:rPr>
                        <a:t># Outpatient visits</a:t>
                      </a:r>
                    </a:p>
                  </a:txBody>
                  <a:tcPr/>
                </a:tc>
                <a:tc>
                  <a:txBody>
                    <a:bodyPr/>
                    <a:lstStyle/>
                    <a:p>
                      <a:r>
                        <a:rPr lang="en-US" sz="1800" b="1" dirty="0">
                          <a:latin typeface="Arial" panose="020B0604020202020204" pitchFamily="34" charset="0"/>
                          <a:cs typeface="Arial" panose="020B0604020202020204" pitchFamily="34" charset="0"/>
                        </a:rPr>
                        <a:t>% of Influenza vaccines administered</a:t>
                      </a:r>
                    </a:p>
                  </a:txBody>
                  <a:tcPr/>
                </a:tc>
                <a:extLst>
                  <a:ext uri="{0D108BD9-81ED-4DB2-BD59-A6C34878D82A}">
                    <a16:rowId xmlns:a16="http://schemas.microsoft.com/office/drawing/2014/main" val="2451521815"/>
                  </a:ext>
                </a:extLst>
              </a:tr>
              <a:tr h="123710">
                <a:tc>
                  <a:txBody>
                    <a:bodyPr/>
                    <a:lstStyle/>
                    <a:p>
                      <a:r>
                        <a:rPr lang="en-US" sz="1800" dirty="0">
                          <a:latin typeface="Arial" panose="020B0604020202020204" pitchFamily="34" charset="0"/>
                          <a:cs typeface="Arial" panose="020B0604020202020204" pitchFamily="34" charset="0"/>
                        </a:rPr>
                        <a:t>Sep-22</a:t>
                      </a:r>
                    </a:p>
                  </a:txBody>
                  <a:tcPr/>
                </a:tc>
                <a:tc>
                  <a:txBody>
                    <a:bodyPr/>
                    <a:lstStyle/>
                    <a:p>
                      <a:r>
                        <a:rPr lang="en-US" sz="1800" dirty="0">
                          <a:latin typeface="Arial" panose="020B0604020202020204" pitchFamily="34" charset="0"/>
                          <a:cs typeface="Arial" panose="020B0604020202020204" pitchFamily="34" charset="0"/>
                        </a:rPr>
                        <a:t>8</a:t>
                      </a:r>
                    </a:p>
                  </a:txBody>
                  <a:tcPr/>
                </a:tc>
                <a:tc>
                  <a:txBody>
                    <a:bodyPr/>
                    <a:lstStyle/>
                    <a:p>
                      <a:r>
                        <a:rPr lang="en-US" sz="1800" dirty="0">
                          <a:latin typeface="Arial" panose="020B0604020202020204" pitchFamily="34" charset="0"/>
                          <a:cs typeface="Arial" panose="020B0604020202020204" pitchFamily="34" charset="0"/>
                        </a:rPr>
                        <a:t>460</a:t>
                      </a:r>
                    </a:p>
                  </a:txBody>
                  <a:tcPr/>
                </a:tc>
                <a:tc>
                  <a:txBody>
                    <a:bodyPr/>
                    <a:lstStyle/>
                    <a:p>
                      <a:r>
                        <a:rPr lang="en-US" sz="1800" dirty="0">
                          <a:latin typeface="Arial" panose="020B0604020202020204" pitchFamily="34" charset="0"/>
                          <a:cs typeface="Arial" panose="020B0604020202020204" pitchFamily="34" charset="0"/>
                        </a:rPr>
                        <a:t>1.74%</a:t>
                      </a:r>
                    </a:p>
                  </a:txBody>
                  <a:tcPr/>
                </a:tc>
                <a:extLst>
                  <a:ext uri="{0D108BD9-81ED-4DB2-BD59-A6C34878D82A}">
                    <a16:rowId xmlns:a16="http://schemas.microsoft.com/office/drawing/2014/main" val="3708876143"/>
                  </a:ext>
                </a:extLst>
              </a:tr>
              <a:tr h="123710">
                <a:tc>
                  <a:txBody>
                    <a:bodyPr/>
                    <a:lstStyle/>
                    <a:p>
                      <a:r>
                        <a:rPr lang="en-US" sz="1800" dirty="0">
                          <a:latin typeface="Arial" panose="020B0604020202020204" pitchFamily="34" charset="0"/>
                          <a:cs typeface="Arial" panose="020B0604020202020204" pitchFamily="34" charset="0"/>
                        </a:rPr>
                        <a:t>Oct-22</a:t>
                      </a:r>
                    </a:p>
                  </a:txBody>
                  <a:tcPr/>
                </a:tc>
                <a:tc>
                  <a:txBody>
                    <a:bodyPr/>
                    <a:lstStyle/>
                    <a:p>
                      <a:r>
                        <a:rPr lang="en-US" sz="1800" dirty="0">
                          <a:latin typeface="Arial" panose="020B0604020202020204" pitchFamily="34" charset="0"/>
                          <a:cs typeface="Arial" panose="020B0604020202020204" pitchFamily="34" charset="0"/>
                        </a:rPr>
                        <a:t>22</a:t>
                      </a:r>
                    </a:p>
                  </a:txBody>
                  <a:tcPr/>
                </a:tc>
                <a:tc>
                  <a:txBody>
                    <a:bodyPr/>
                    <a:lstStyle/>
                    <a:p>
                      <a:r>
                        <a:rPr lang="en-US" sz="1800" dirty="0">
                          <a:latin typeface="Arial" panose="020B0604020202020204" pitchFamily="34" charset="0"/>
                          <a:cs typeface="Arial" panose="020B0604020202020204" pitchFamily="34" charset="0"/>
                        </a:rPr>
                        <a:t>466</a:t>
                      </a:r>
                    </a:p>
                  </a:txBody>
                  <a:tcPr/>
                </a:tc>
                <a:tc>
                  <a:txBody>
                    <a:bodyPr/>
                    <a:lstStyle/>
                    <a:p>
                      <a:r>
                        <a:rPr lang="en-US" sz="1800" dirty="0">
                          <a:latin typeface="Arial" panose="020B0604020202020204" pitchFamily="34" charset="0"/>
                          <a:cs typeface="Arial" panose="020B0604020202020204" pitchFamily="34" charset="0"/>
                        </a:rPr>
                        <a:t>4.72%</a:t>
                      </a:r>
                    </a:p>
                  </a:txBody>
                  <a:tcPr/>
                </a:tc>
                <a:extLst>
                  <a:ext uri="{0D108BD9-81ED-4DB2-BD59-A6C34878D82A}">
                    <a16:rowId xmlns:a16="http://schemas.microsoft.com/office/drawing/2014/main" val="762132874"/>
                  </a:ext>
                </a:extLst>
              </a:tr>
              <a:tr h="123710">
                <a:tc>
                  <a:txBody>
                    <a:bodyPr/>
                    <a:lstStyle/>
                    <a:p>
                      <a:r>
                        <a:rPr lang="en-US" sz="1800" dirty="0">
                          <a:latin typeface="Arial" panose="020B0604020202020204" pitchFamily="34" charset="0"/>
                          <a:cs typeface="Arial" panose="020B0604020202020204" pitchFamily="34" charset="0"/>
                        </a:rPr>
                        <a:t>Nov-22</a:t>
                      </a:r>
                    </a:p>
                  </a:txBody>
                  <a:tcPr/>
                </a:tc>
                <a:tc>
                  <a:txBody>
                    <a:bodyPr/>
                    <a:lstStyle/>
                    <a:p>
                      <a:r>
                        <a:rPr lang="en-US" sz="1800" dirty="0">
                          <a:latin typeface="Arial" panose="020B0604020202020204" pitchFamily="34" charset="0"/>
                          <a:cs typeface="Arial" panose="020B0604020202020204" pitchFamily="34" charset="0"/>
                        </a:rPr>
                        <a:t>15</a:t>
                      </a:r>
                    </a:p>
                  </a:txBody>
                  <a:tcPr/>
                </a:tc>
                <a:tc>
                  <a:txBody>
                    <a:bodyPr/>
                    <a:lstStyle/>
                    <a:p>
                      <a:r>
                        <a:rPr lang="en-US" sz="1800" dirty="0">
                          <a:latin typeface="Arial" panose="020B0604020202020204" pitchFamily="34" charset="0"/>
                          <a:cs typeface="Arial" panose="020B0604020202020204" pitchFamily="34" charset="0"/>
                        </a:rPr>
                        <a:t>461</a:t>
                      </a:r>
                    </a:p>
                  </a:txBody>
                  <a:tcPr/>
                </a:tc>
                <a:tc>
                  <a:txBody>
                    <a:bodyPr/>
                    <a:lstStyle/>
                    <a:p>
                      <a:r>
                        <a:rPr lang="en-US" sz="1800" dirty="0">
                          <a:latin typeface="Arial" panose="020B0604020202020204" pitchFamily="34" charset="0"/>
                          <a:cs typeface="Arial" panose="020B0604020202020204" pitchFamily="34" charset="0"/>
                        </a:rPr>
                        <a:t>3.25%</a:t>
                      </a:r>
                    </a:p>
                  </a:txBody>
                  <a:tcPr/>
                </a:tc>
                <a:extLst>
                  <a:ext uri="{0D108BD9-81ED-4DB2-BD59-A6C34878D82A}">
                    <a16:rowId xmlns:a16="http://schemas.microsoft.com/office/drawing/2014/main" val="764204756"/>
                  </a:ext>
                </a:extLst>
              </a:tr>
              <a:tr h="123710">
                <a:tc>
                  <a:txBody>
                    <a:bodyPr/>
                    <a:lstStyle/>
                    <a:p>
                      <a:r>
                        <a:rPr lang="en-US" sz="1800" dirty="0">
                          <a:latin typeface="Arial" panose="020B0604020202020204" pitchFamily="34" charset="0"/>
                          <a:cs typeface="Arial" panose="020B0604020202020204" pitchFamily="34" charset="0"/>
                        </a:rPr>
                        <a:t>Dec-22</a:t>
                      </a:r>
                    </a:p>
                  </a:txBody>
                  <a:tcPr/>
                </a:tc>
                <a:tc>
                  <a:txBody>
                    <a:bodyPr/>
                    <a:lstStyle/>
                    <a:p>
                      <a:r>
                        <a:rPr lang="en-US" sz="1800" dirty="0">
                          <a:latin typeface="Arial" panose="020B0604020202020204" pitchFamily="34" charset="0"/>
                          <a:cs typeface="Arial" panose="020B0604020202020204" pitchFamily="34" charset="0"/>
                        </a:rPr>
                        <a:t>9</a:t>
                      </a:r>
                    </a:p>
                  </a:txBody>
                  <a:tcPr/>
                </a:tc>
                <a:tc>
                  <a:txBody>
                    <a:bodyPr/>
                    <a:lstStyle/>
                    <a:p>
                      <a:r>
                        <a:rPr lang="en-US" sz="1800" dirty="0">
                          <a:latin typeface="Arial" panose="020B0604020202020204" pitchFamily="34" charset="0"/>
                          <a:cs typeface="Arial" panose="020B0604020202020204" pitchFamily="34" charset="0"/>
                        </a:rPr>
                        <a:t>440</a:t>
                      </a:r>
                    </a:p>
                  </a:txBody>
                  <a:tcPr/>
                </a:tc>
                <a:tc>
                  <a:txBody>
                    <a:bodyPr/>
                    <a:lstStyle/>
                    <a:p>
                      <a:r>
                        <a:rPr lang="en-US" sz="1800" dirty="0">
                          <a:latin typeface="Arial" panose="020B0604020202020204" pitchFamily="34" charset="0"/>
                          <a:cs typeface="Arial" panose="020B0604020202020204" pitchFamily="34" charset="0"/>
                        </a:rPr>
                        <a:t>2.05%</a:t>
                      </a:r>
                    </a:p>
                  </a:txBody>
                  <a:tcPr/>
                </a:tc>
                <a:extLst>
                  <a:ext uri="{0D108BD9-81ED-4DB2-BD59-A6C34878D82A}">
                    <a16:rowId xmlns:a16="http://schemas.microsoft.com/office/drawing/2014/main" val="4178560791"/>
                  </a:ext>
                </a:extLst>
              </a:tr>
            </a:tbl>
          </a:graphicData>
        </a:graphic>
      </p:graphicFrame>
      <p:sp>
        <p:nvSpPr>
          <p:cNvPr id="4" name="TextBox 140">
            <a:extLst>
              <a:ext uri="{FF2B5EF4-FFF2-40B4-BE49-F238E27FC236}">
                <a16:creationId xmlns:a16="http://schemas.microsoft.com/office/drawing/2014/main" id="{0F6CECCD-715D-0C3D-5B74-79B95EAA57EA}"/>
              </a:ext>
            </a:extLst>
          </p:cNvPr>
          <p:cNvSpPr txBox="1">
            <a:spLocks noChangeArrowheads="1"/>
          </p:cNvSpPr>
          <p:nvPr/>
        </p:nvSpPr>
        <p:spPr bwMode="auto">
          <a:xfrm>
            <a:off x="124915" y="16075777"/>
            <a:ext cx="5242335" cy="10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5408" tIns="47704" rIns="95408" bIns="47704">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latin typeface="Arial Black" pitchFamily="34" charset="0"/>
              </a:rPr>
              <a:t>Baseline Run Chart</a:t>
            </a:r>
          </a:p>
          <a:p>
            <a:r>
              <a:rPr lang="en-US" sz="1800" dirty="0">
                <a:latin typeface="Arial Black" pitchFamily="34" charset="0"/>
              </a:rPr>
              <a:t>Phase 2-Influenza vaccine administration ID clinic Sept-Dec 2022</a:t>
            </a:r>
          </a:p>
        </p:txBody>
      </p:sp>
      <p:sp>
        <p:nvSpPr>
          <p:cNvPr id="7" name="TextBox 142">
            <a:extLst>
              <a:ext uri="{FF2B5EF4-FFF2-40B4-BE49-F238E27FC236}">
                <a16:creationId xmlns:a16="http://schemas.microsoft.com/office/drawing/2014/main" id="{2920ACA1-5D84-0FEC-C4B8-8DCD10D948A7}"/>
              </a:ext>
            </a:extLst>
          </p:cNvPr>
          <p:cNvSpPr txBox="1">
            <a:spLocks noChangeArrowheads="1"/>
          </p:cNvSpPr>
          <p:nvPr/>
        </p:nvSpPr>
        <p:spPr bwMode="auto">
          <a:xfrm>
            <a:off x="16950388" y="3154259"/>
            <a:ext cx="4568825" cy="958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408" tIns="47704" rIns="95408" bIns="47704">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pPr algn="ctr"/>
            <a:r>
              <a:rPr lang="en-US" sz="2800" dirty="0">
                <a:latin typeface="Arial Black" pitchFamily="34" charset="0"/>
              </a:rPr>
              <a:t>Results Data </a:t>
            </a:r>
          </a:p>
          <a:p>
            <a:pPr algn="ctr"/>
            <a:r>
              <a:rPr lang="en-US" sz="2800" dirty="0">
                <a:latin typeface="Arial Black" pitchFamily="34" charset="0"/>
              </a:rPr>
              <a:t>Phase 2 </a:t>
            </a:r>
          </a:p>
        </p:txBody>
      </p:sp>
      <p:graphicFrame>
        <p:nvGraphicFramePr>
          <p:cNvPr id="10" name="Chart 9">
            <a:extLst>
              <a:ext uri="{FF2B5EF4-FFF2-40B4-BE49-F238E27FC236}">
                <a16:creationId xmlns:a16="http://schemas.microsoft.com/office/drawing/2014/main" id="{D1FB4B22-64FB-4772-9F6D-059F9AD2B1ED}"/>
              </a:ext>
            </a:extLst>
          </p:cNvPr>
          <p:cNvGraphicFramePr>
            <a:graphicFrameLocks/>
          </p:cNvGraphicFramePr>
          <p:nvPr>
            <p:extLst>
              <p:ext uri="{D42A27DB-BD31-4B8C-83A1-F6EECF244321}">
                <p14:modId xmlns:p14="http://schemas.microsoft.com/office/powerpoint/2010/main" val="1123229738"/>
              </p:ext>
            </p:extLst>
          </p:nvPr>
        </p:nvGraphicFramePr>
        <p:xfrm>
          <a:off x="12120654" y="8731022"/>
          <a:ext cx="4998946" cy="4306629"/>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11" name="Chart 10">
            <a:extLst>
              <a:ext uri="{FF2B5EF4-FFF2-40B4-BE49-F238E27FC236}">
                <a16:creationId xmlns:a16="http://schemas.microsoft.com/office/drawing/2014/main" id="{0FB52DE5-759F-AC84-B519-071BE20BEE04}"/>
              </a:ext>
            </a:extLst>
          </p:cNvPr>
          <p:cNvGraphicFramePr>
            <a:graphicFrameLocks/>
          </p:cNvGraphicFramePr>
          <p:nvPr>
            <p:extLst>
              <p:ext uri="{D42A27DB-BD31-4B8C-83A1-F6EECF244321}">
                <p14:modId xmlns:p14="http://schemas.microsoft.com/office/powerpoint/2010/main" val="3683575756"/>
              </p:ext>
            </p:extLst>
          </p:nvPr>
        </p:nvGraphicFramePr>
        <p:xfrm>
          <a:off x="17218346" y="4106221"/>
          <a:ext cx="4448456" cy="3454538"/>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23" name="Chart 22">
            <a:extLst>
              <a:ext uri="{FF2B5EF4-FFF2-40B4-BE49-F238E27FC236}">
                <a16:creationId xmlns:a16="http://schemas.microsoft.com/office/drawing/2014/main" id="{2A31829D-BDB4-E2A5-19CA-C9DC27FEF851}"/>
              </a:ext>
            </a:extLst>
          </p:cNvPr>
          <p:cNvGraphicFramePr>
            <a:graphicFrameLocks/>
          </p:cNvGraphicFramePr>
          <p:nvPr>
            <p:extLst>
              <p:ext uri="{D42A27DB-BD31-4B8C-83A1-F6EECF244321}">
                <p14:modId xmlns:p14="http://schemas.microsoft.com/office/powerpoint/2010/main" val="1121960916"/>
              </p:ext>
            </p:extLst>
          </p:nvPr>
        </p:nvGraphicFramePr>
        <p:xfrm>
          <a:off x="11507536" y="14162412"/>
          <a:ext cx="5858588" cy="3923012"/>
        </p:xfrm>
        <a:graphic>
          <a:graphicData uri="http://schemas.openxmlformats.org/drawingml/2006/chart">
            <c:chart xmlns:c="http://schemas.openxmlformats.org/drawingml/2006/chart" xmlns:r="http://schemas.openxmlformats.org/officeDocument/2006/relationships" r:id="rId11"/>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2"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8B5C7AA4FFD304D94D9BFB334C7C896" ma:contentTypeVersion="2" ma:contentTypeDescription="Create a new document." ma:contentTypeScope="" ma:versionID="29ddffff8aae1de9528edaa34ccb3672">
  <xsd:schema xmlns:xsd="http://www.w3.org/2001/XMLSchema" xmlns:xs="http://www.w3.org/2001/XMLSchema" xmlns:p="http://schemas.microsoft.com/office/2006/metadata/properties" xmlns:ns2="57a0ad08-1a34-47dc-a541-33461e22a38f" targetNamespace="http://schemas.microsoft.com/office/2006/metadata/properties" ma:root="true" ma:fieldsID="3faec424b838358d8ade250682f975bf" ns2:_="">
    <xsd:import namespace="57a0ad08-1a34-47dc-a541-33461e22a38f"/>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a0ad08-1a34-47dc-a541-33461e22a38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4FCE4C5-9F9B-42AE-BFC0-D1E6DD85B4B0}">
  <ds:schemaRefs>
    <ds:schemaRef ds:uri="http://schemas.microsoft.com/office/2006/metadata/longProperties"/>
  </ds:schemaRefs>
</ds:datastoreItem>
</file>

<file path=customXml/itemProps2.xml><?xml version="1.0" encoding="utf-8"?>
<ds:datastoreItem xmlns:ds="http://schemas.openxmlformats.org/officeDocument/2006/customXml" ds:itemID="{DD50EFC2-DD62-41A5-8A30-B2530731A21F}">
  <ds:schemaRefs>
    <ds:schemaRef ds:uri="http://purl.org/dc/elements/1.1/"/>
    <ds:schemaRef ds:uri="http://schemas.microsoft.com/office/2006/documentManagement/types"/>
    <ds:schemaRef ds:uri="http://purl.org/dc/terms/"/>
    <ds:schemaRef ds:uri="http://purl.org/dc/dcmitype/"/>
    <ds:schemaRef ds:uri="http://schemas.microsoft.com/office/2006/metadata/properties"/>
    <ds:schemaRef ds:uri="http://schemas.openxmlformats.org/package/2006/metadata/core-properties"/>
    <ds:schemaRef ds:uri="57a0ad08-1a34-47dc-a541-33461e22a38f"/>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2321C447-EB57-4F05-A015-CD990F3719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7a0ad08-1a34-47dc-a541-33461e22a3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C9657B61-9A18-483F-9DCC-5FC4E187A24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663</TotalTime>
  <Words>643</Words>
  <Application>Microsoft Office PowerPoint</Application>
  <PresentationFormat>Custom</PresentationFormat>
  <Paragraphs>112</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 +mn-lt</vt:lpstr>
      <vt:lpstr>Arial</vt:lpstr>
      <vt:lpstr>Arial Black</vt:lpstr>
      <vt:lpstr>Calibri</vt:lpstr>
      <vt:lpstr>Times</vt:lpstr>
      <vt:lpstr>Wingdings</vt:lpstr>
      <vt:lpstr>Blank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MDACC</dc:creator>
  <cp:lastModifiedBy>Espinosa,Aleza Gabriel</cp:lastModifiedBy>
  <cp:revision>42</cp:revision>
  <cp:lastPrinted>2024-01-03T18:54:32Z</cp:lastPrinted>
  <dcterms:created xsi:type="dcterms:W3CDTF">2010-05-10T19:56:36Z</dcterms:created>
  <dcterms:modified xsi:type="dcterms:W3CDTF">2024-01-03T21:37:52Z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ContentTypeId">
    <vt:lpwstr>0x010100A8B5C7AA4FFD304D94D9BFB334C7C896</vt:lpwstr>
  </property>
</Properties>
</file>