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5"/>
  </p:sldMasterIdLst>
  <p:notesMasterIdLst>
    <p:notesMasterId r:id="rId7"/>
  </p:notesMasterIdLst>
  <p:sldIdLst>
    <p:sldId id="256" r:id="rId6"/>
  </p:sldIdLst>
  <p:sldSz cx="21945600" cy="21945600"/>
  <p:notesSz cx="9124950" cy="14782800"/>
  <p:defaultTextStyle>
    <a:defPPr>
      <a:defRPr lang="en-US"/>
    </a:defPPr>
    <a:lvl1pPr algn="l" rtl="0" eaLnBrk="0" fontAlgn="base" hangingPunct="0">
      <a:spcBef>
        <a:spcPct val="0"/>
      </a:spcBef>
      <a:spcAft>
        <a:spcPct val="0"/>
      </a:spcAft>
      <a:defRPr sz="2400" kern="1200">
        <a:solidFill>
          <a:schemeClr val="tx1"/>
        </a:solidFill>
        <a:latin typeface="Times"/>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Times"/>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Times"/>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Times"/>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Times"/>
        <a:ea typeface="MS PGothic" pitchFamily="34" charset="-128"/>
        <a:cs typeface="+mn-cs"/>
      </a:defRPr>
    </a:lvl5pPr>
    <a:lvl6pPr marL="2286000" algn="l" defTabSz="914400" rtl="0" eaLnBrk="1" latinLnBrk="0" hangingPunct="1">
      <a:defRPr sz="2400" kern="1200">
        <a:solidFill>
          <a:schemeClr val="tx1"/>
        </a:solidFill>
        <a:latin typeface="Times"/>
        <a:ea typeface="MS PGothic" pitchFamily="34" charset="-128"/>
        <a:cs typeface="+mn-cs"/>
      </a:defRPr>
    </a:lvl6pPr>
    <a:lvl7pPr marL="2743200" algn="l" defTabSz="914400" rtl="0" eaLnBrk="1" latinLnBrk="0" hangingPunct="1">
      <a:defRPr sz="2400" kern="1200">
        <a:solidFill>
          <a:schemeClr val="tx1"/>
        </a:solidFill>
        <a:latin typeface="Times"/>
        <a:ea typeface="MS PGothic" pitchFamily="34" charset="-128"/>
        <a:cs typeface="+mn-cs"/>
      </a:defRPr>
    </a:lvl7pPr>
    <a:lvl8pPr marL="3200400" algn="l" defTabSz="914400" rtl="0" eaLnBrk="1" latinLnBrk="0" hangingPunct="1">
      <a:defRPr sz="2400" kern="1200">
        <a:solidFill>
          <a:schemeClr val="tx1"/>
        </a:solidFill>
        <a:latin typeface="Times"/>
        <a:ea typeface="MS PGothic" pitchFamily="34" charset="-128"/>
        <a:cs typeface="+mn-cs"/>
      </a:defRPr>
    </a:lvl8pPr>
    <a:lvl9pPr marL="3657600" algn="l" defTabSz="914400" rtl="0" eaLnBrk="1" latinLnBrk="0" hangingPunct="1">
      <a:defRPr sz="2400" kern="1200">
        <a:solidFill>
          <a:schemeClr val="tx1"/>
        </a:solidFill>
        <a:latin typeface="Times"/>
        <a:ea typeface="MS PGothic" pitchFamily="34" charset="-128"/>
        <a:cs typeface="+mn-cs"/>
      </a:defRPr>
    </a:lvl9pPr>
  </p:defaultTextStyle>
  <p:extLst>
    <p:ext uri="{EFAFB233-063F-42B5-8137-9DF3F51BA10A}">
      <p15:sldGuideLst xmlns:p15="http://schemas.microsoft.com/office/powerpoint/2012/main">
        <p15:guide id="1" orient="horz" pos="1680">
          <p15:clr>
            <a:srgbClr val="A4A3A4"/>
          </p15:clr>
        </p15:guide>
        <p15:guide id="2" orient="horz" pos="13392">
          <p15:clr>
            <a:srgbClr val="A4A3A4"/>
          </p15:clr>
        </p15:guide>
        <p15:guide id="3" orient="horz" pos="2112">
          <p15:clr>
            <a:srgbClr val="A4A3A4"/>
          </p15:clr>
        </p15:guide>
        <p15:guide id="4" orient="horz" pos="240">
          <p15:clr>
            <a:srgbClr val="A4A3A4"/>
          </p15:clr>
        </p15:guide>
        <p15:guide id="5" pos="432">
          <p15:clr>
            <a:srgbClr val="A4A3A4"/>
          </p15:clr>
        </p15:guide>
        <p15:guide id="6" pos="13823">
          <p15:clr>
            <a:srgbClr val="A4A3A4"/>
          </p15:clr>
        </p15:guide>
        <p15:guide id="7" pos="13392">
          <p15:clr>
            <a:srgbClr val="A4A3A4"/>
          </p15:clr>
        </p15:guide>
        <p15:guide id="8" pos="2688">
          <p15:clr>
            <a:srgbClr val="A4A3A4"/>
          </p15:clr>
        </p15:guide>
        <p15:guide id="9" pos="3120">
          <p15:clr>
            <a:srgbClr val="A4A3A4"/>
          </p15:clr>
        </p15:guide>
        <p15:guide id="10" pos="5376">
          <p15:clr>
            <a:srgbClr val="A4A3A4"/>
          </p15:clr>
        </p15:guide>
        <p15:guide id="11" pos="5808">
          <p15:clr>
            <a:srgbClr val="A4A3A4"/>
          </p15:clr>
        </p15:guide>
        <p15:guide id="12" pos="8064">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DC8E15-3513-D6E0-5F6E-217C2E560212}" name="Burke,Laura E" initials="BE" userId="S::LEBurke@mdanderson.org::f2be3e54-bdf8-4bea-8c37-da2d77fdad34" providerId="AD"/>
  <p188:author id="{C4D141A4-02C6-D55B-A1F5-F6686B9CB13A}" name="Jones III,John R" initials="JIR" userId="S::JRJones5@mdanderson.org::b92e841a-4c11-432c-b274-f93e40d7c03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5194"/>
    <a:srgbClr val="C5B38C"/>
    <a:srgbClr val="856334"/>
    <a:srgbClr val="4D721F"/>
    <a:srgbClr val="635D99"/>
    <a:srgbClr val="D77825"/>
    <a:srgbClr val="D9D3CC"/>
    <a:srgbClr val="E3D3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autoAdjust="0"/>
    <p:restoredTop sz="94712" autoAdjust="0"/>
  </p:normalViewPr>
  <p:slideViewPr>
    <p:cSldViewPr snapToGrid="0">
      <p:cViewPr varScale="1">
        <p:scale>
          <a:sx n="36" d="100"/>
          <a:sy n="36" d="100"/>
        </p:scale>
        <p:origin x="2346" y="108"/>
      </p:cViewPr>
      <p:guideLst>
        <p:guide orient="horz" pos="1680"/>
        <p:guide orient="horz" pos="13392"/>
        <p:guide orient="horz" pos="2112"/>
        <p:guide orient="horz" pos="240"/>
        <p:guide pos="432"/>
        <p:guide pos="13823"/>
        <p:guide pos="13392"/>
        <p:guide pos="2688"/>
        <p:guide pos="3120"/>
        <p:guide pos="5376"/>
        <p:guide pos="5808"/>
        <p:guide pos="8064"/>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8/10/relationships/authors" Targe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ableStyles" Target="tableStyles.xml"/><Relationship Id="rId5" Type="http://schemas.openxmlformats.org/officeDocument/2006/relationships/slideMaster" Target="slideMasters/slideMaster1.xml"/><Relationship Id="rId10"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54463" cy="7413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68900" y="0"/>
            <a:ext cx="3954463" cy="741363"/>
          </a:xfrm>
          <a:prstGeom prst="rect">
            <a:avLst/>
          </a:prstGeom>
        </p:spPr>
        <p:txBody>
          <a:bodyPr vert="horz" lIns="91440" tIns="45720" rIns="91440" bIns="45720" rtlCol="0"/>
          <a:lstStyle>
            <a:lvl1pPr algn="r">
              <a:defRPr sz="1200"/>
            </a:lvl1pPr>
          </a:lstStyle>
          <a:p>
            <a:fld id="{281FEF93-BA06-4DFE-9ED2-58F5B36FBAC4}" type="datetimeFigureOut">
              <a:rPr lang="en-US" smtClean="0"/>
              <a:t>1/2/2024</a:t>
            </a:fld>
            <a:endParaRPr lang="en-US"/>
          </a:p>
        </p:txBody>
      </p:sp>
      <p:sp>
        <p:nvSpPr>
          <p:cNvPr id="4" name="Slide Image Placeholder 3"/>
          <p:cNvSpPr>
            <a:spLocks noGrp="1" noRot="1" noChangeAspect="1"/>
          </p:cNvSpPr>
          <p:nvPr>
            <p:ph type="sldImg" idx="2"/>
          </p:nvPr>
        </p:nvSpPr>
        <p:spPr>
          <a:xfrm>
            <a:off x="2066925" y="1847850"/>
            <a:ext cx="4991100" cy="49895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2813" y="7113588"/>
            <a:ext cx="7299325" cy="5821362"/>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4041438"/>
            <a:ext cx="3954463" cy="74136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68900" y="14041438"/>
            <a:ext cx="3954463" cy="741362"/>
          </a:xfrm>
          <a:prstGeom prst="rect">
            <a:avLst/>
          </a:prstGeom>
        </p:spPr>
        <p:txBody>
          <a:bodyPr vert="horz" lIns="91440" tIns="45720" rIns="91440" bIns="45720" rtlCol="0" anchor="b"/>
          <a:lstStyle>
            <a:lvl1pPr algn="r">
              <a:defRPr sz="1200"/>
            </a:lvl1pPr>
          </a:lstStyle>
          <a:p>
            <a:fld id="{53BF3FBA-28E8-4FF9-85EA-C5C3202FE69F}" type="slidenum">
              <a:rPr lang="en-US" smtClean="0"/>
              <a:t>‹#›</a:t>
            </a:fld>
            <a:endParaRPr lang="en-US"/>
          </a:p>
        </p:txBody>
      </p:sp>
    </p:spTree>
    <p:extLst>
      <p:ext uri="{BB962C8B-B14F-4D97-AF65-F5344CB8AC3E}">
        <p14:creationId xmlns:p14="http://schemas.microsoft.com/office/powerpoint/2010/main" val="319853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Hi, my name is John Jones, Access Liaison, presenting on Access Same-Day/Next Day Initiative on behalf of Access Operations.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 today’s world, time is important to everyone. When a new patient to MD Anderson calls seeking an appointment, they want reassurance that they will be seen by oncology experts as quickly as possible, even if it involves traveling to another city, state, or country. Our Patient Access team and the entire intake/scheduling process can have such a big impact on their initial experience and overall journey. As we know well, where they go first matters.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 April 2023, a Retreat was organized with the Service Lines and Access leaders to investigate how we can remove scheduling barriers that their teams may be facing. What resulted was the “Same Day Next Day Scheduling Initiative,” an organized call to action around expedited scheduling.</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shared goal is to increase same day next day scheduling for our target population. Same day next day scheduling is defined as referral creation within 18 business hours.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Historically, we had seen SD/ND scheduling as high as 65%.  However, from January 2023 to March 2023, our SD/ND scheduling averaged 42%.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To implement expedited scheduling, we had to diagnose barriers preventing us from timely scheduling and implement solutions. We used a multi-pronged approach to identify interventions and common opportunities across all Service Lines.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first area was creating a new insurance color, lime, to easily identify specific insurances which have minimal requirements to become financially cleared allowing quicker scheduling.</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second area was medical algorithms. The goal was to simplify them, decrease medical record review, and allow access staff to schedule appointments on the first call.</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third area was the organization of provider preference lists and leveraging subgroups in Epic for ease of scheduling for the staff.</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fourth area was partnering with Ambulatory Business Services to eliminate template errors to improve utilization and slot availability.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Lastly, we developed a formal escalation process for the access and clinical teams to use when issues arose to enhance lines of communication and partnership across teams.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We began implementing these changes in May 2023 and rolled out a pilot to our eight service lines that officially launched on June 1, 2023. The Pre-pilot performance for the SDND was 55% for in-scope populations.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 October 2023, a new SD/ND percentage high was reached for the month of October for our in-scope target population at 78% . This is a 23% increase from the pre-pilot performance.</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We decreased referral creation to appointment made from five days to two days.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And our same day next day scheduling for the last three months averaged 56%. A 14% increase from the pre-pilot performance.</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We thank the collaboration of our Service Line and Clinical Leaders, Ambulatory &amp; Business Services Leaders, and our Access teams. Continuing collaboration from us all on this initiative will allow Patients to choose us first. </a:t>
            </a:r>
          </a:p>
          <a:p>
            <a:endParaRPr lang="en-US" dirty="0"/>
          </a:p>
        </p:txBody>
      </p:sp>
      <p:sp>
        <p:nvSpPr>
          <p:cNvPr id="4" name="Slide Number Placeholder 3"/>
          <p:cNvSpPr>
            <a:spLocks noGrp="1"/>
          </p:cNvSpPr>
          <p:nvPr>
            <p:ph type="sldNum" sz="quarter" idx="5"/>
          </p:nvPr>
        </p:nvSpPr>
        <p:spPr/>
        <p:txBody>
          <a:bodyPr/>
          <a:lstStyle/>
          <a:p>
            <a:fld id="{53BF3FBA-28E8-4FF9-85EA-C5C3202FE69F}" type="slidenum">
              <a:rPr lang="en-US" smtClean="0"/>
              <a:t>1</a:t>
            </a:fld>
            <a:endParaRPr lang="en-US"/>
          </a:p>
        </p:txBody>
      </p:sp>
    </p:spTree>
    <p:extLst>
      <p:ext uri="{BB962C8B-B14F-4D97-AF65-F5344CB8AC3E}">
        <p14:creationId xmlns:p14="http://schemas.microsoft.com/office/powerpoint/2010/main" val="2527608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46238" y="6816725"/>
            <a:ext cx="18653125" cy="4705350"/>
          </a:xfrm>
        </p:spPr>
        <p:txBody>
          <a:bodyPr/>
          <a:lstStyle/>
          <a:p>
            <a:r>
              <a:rPr lang="en-US"/>
              <a:t>Click to edit Master title style</a:t>
            </a:r>
          </a:p>
        </p:txBody>
      </p:sp>
      <p:sp>
        <p:nvSpPr>
          <p:cNvPr id="3" name="Subtitle 2"/>
          <p:cNvSpPr>
            <a:spLocks noGrp="1"/>
          </p:cNvSpPr>
          <p:nvPr>
            <p:ph type="subTitle" idx="1"/>
          </p:nvPr>
        </p:nvSpPr>
        <p:spPr>
          <a:xfrm>
            <a:off x="3292475" y="12436475"/>
            <a:ext cx="15360650" cy="56070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486CE34-2D1E-4AC4-A749-EFB7035EDAD3}" type="slidenum">
              <a:rPr lang="en-US"/>
              <a:pPr>
                <a:defRPr/>
              </a:pPr>
              <a:t>‹#›</a:t>
            </a:fld>
            <a:endParaRPr lang="en-US"/>
          </a:p>
        </p:txBody>
      </p:sp>
    </p:spTree>
    <p:extLst>
      <p:ext uri="{BB962C8B-B14F-4D97-AF65-F5344CB8AC3E}">
        <p14:creationId xmlns:p14="http://schemas.microsoft.com/office/powerpoint/2010/main" val="3776221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3EEA51B-2A6A-45E7-BF5D-7C4C17DF1CB6}" type="slidenum">
              <a:rPr lang="en-US"/>
              <a:pPr>
                <a:defRPr/>
              </a:pPr>
              <a:t>‹#›</a:t>
            </a:fld>
            <a:endParaRPr lang="en-US"/>
          </a:p>
        </p:txBody>
      </p:sp>
    </p:spTree>
    <p:extLst>
      <p:ext uri="{BB962C8B-B14F-4D97-AF65-F5344CB8AC3E}">
        <p14:creationId xmlns:p14="http://schemas.microsoft.com/office/powerpoint/2010/main" val="1825765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636875" y="1951038"/>
            <a:ext cx="4662488" cy="17556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6238" y="1951038"/>
            <a:ext cx="13838237" cy="17556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D2ED851-9A68-4446-84FA-511C3EC67B8C}" type="slidenum">
              <a:rPr lang="en-US"/>
              <a:pPr>
                <a:defRPr/>
              </a:pPr>
              <a:t>‹#›</a:t>
            </a:fld>
            <a:endParaRPr lang="en-US"/>
          </a:p>
        </p:txBody>
      </p:sp>
    </p:spTree>
    <p:extLst>
      <p:ext uri="{BB962C8B-B14F-4D97-AF65-F5344CB8AC3E}">
        <p14:creationId xmlns:p14="http://schemas.microsoft.com/office/powerpoint/2010/main" val="1088160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C34A563-3BED-4230-B268-27629BF06EA6}" type="slidenum">
              <a:rPr lang="en-US"/>
              <a:pPr>
                <a:defRPr/>
              </a:pPr>
              <a:t>‹#›</a:t>
            </a:fld>
            <a:endParaRPr lang="en-US"/>
          </a:p>
        </p:txBody>
      </p:sp>
    </p:spTree>
    <p:extLst>
      <p:ext uri="{BB962C8B-B14F-4D97-AF65-F5344CB8AC3E}">
        <p14:creationId xmlns:p14="http://schemas.microsoft.com/office/powerpoint/2010/main" val="24546401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33550" y="14101763"/>
            <a:ext cx="18653125" cy="43592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1733550" y="9301163"/>
            <a:ext cx="18653125" cy="4800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B91B227-040A-4C78-9C0E-85E69A08EF4F}" type="slidenum">
              <a:rPr lang="en-US"/>
              <a:pPr>
                <a:defRPr/>
              </a:pPr>
              <a:t>‹#›</a:t>
            </a:fld>
            <a:endParaRPr lang="en-US"/>
          </a:p>
        </p:txBody>
      </p:sp>
    </p:spTree>
    <p:extLst>
      <p:ext uri="{BB962C8B-B14F-4D97-AF65-F5344CB8AC3E}">
        <p14:creationId xmlns:p14="http://schemas.microsoft.com/office/powerpoint/2010/main" val="2365328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6238" y="6340475"/>
            <a:ext cx="9250362" cy="1316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1049000" y="6340475"/>
            <a:ext cx="9250363" cy="1316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1B31AF9-8D4A-4EC6-9B60-8FCB16659C9D}" type="slidenum">
              <a:rPr lang="en-US"/>
              <a:pPr>
                <a:defRPr/>
              </a:pPr>
              <a:t>‹#›</a:t>
            </a:fld>
            <a:endParaRPr lang="en-US"/>
          </a:p>
        </p:txBody>
      </p:sp>
    </p:spTree>
    <p:extLst>
      <p:ext uri="{BB962C8B-B14F-4D97-AF65-F5344CB8AC3E}">
        <p14:creationId xmlns:p14="http://schemas.microsoft.com/office/powerpoint/2010/main" val="20095780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96963" y="879475"/>
            <a:ext cx="19751675" cy="3657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096963" y="4911725"/>
            <a:ext cx="9696450" cy="20478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6963" y="6959600"/>
            <a:ext cx="9696450" cy="12644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147425" y="4911725"/>
            <a:ext cx="9701213" cy="20478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1147425" y="6959600"/>
            <a:ext cx="9701213" cy="12644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FE2A2DD-245B-4A97-B31A-7B7E2B376AD8}" type="slidenum">
              <a:rPr lang="en-US"/>
              <a:pPr>
                <a:defRPr/>
              </a:pPr>
              <a:t>‹#›</a:t>
            </a:fld>
            <a:endParaRPr lang="en-US"/>
          </a:p>
        </p:txBody>
      </p:sp>
    </p:spTree>
    <p:extLst>
      <p:ext uri="{BB962C8B-B14F-4D97-AF65-F5344CB8AC3E}">
        <p14:creationId xmlns:p14="http://schemas.microsoft.com/office/powerpoint/2010/main" val="1273547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9E987B7-6C59-4BD2-B6CD-8B07653B6995}" type="slidenum">
              <a:rPr lang="en-US"/>
              <a:pPr>
                <a:defRPr/>
              </a:pPr>
              <a:t>‹#›</a:t>
            </a:fld>
            <a:endParaRPr lang="en-US"/>
          </a:p>
        </p:txBody>
      </p:sp>
    </p:spTree>
    <p:extLst>
      <p:ext uri="{BB962C8B-B14F-4D97-AF65-F5344CB8AC3E}">
        <p14:creationId xmlns:p14="http://schemas.microsoft.com/office/powerpoint/2010/main" val="657568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8F1A8DC-7443-40D0-82B3-7DCA850B9E67}" type="slidenum">
              <a:rPr lang="en-US"/>
              <a:pPr>
                <a:defRPr/>
              </a:pPr>
              <a:t>‹#›</a:t>
            </a:fld>
            <a:endParaRPr lang="en-US"/>
          </a:p>
        </p:txBody>
      </p:sp>
    </p:spTree>
    <p:extLst>
      <p:ext uri="{BB962C8B-B14F-4D97-AF65-F5344CB8AC3E}">
        <p14:creationId xmlns:p14="http://schemas.microsoft.com/office/powerpoint/2010/main" val="3764368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96963" y="873125"/>
            <a:ext cx="7219950" cy="3719513"/>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8580438" y="873125"/>
            <a:ext cx="12268200" cy="187309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096963" y="4592638"/>
            <a:ext cx="7219950" cy="150114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E7A1B88-9155-4719-8869-89180AAD0654}" type="slidenum">
              <a:rPr lang="en-US"/>
              <a:pPr>
                <a:defRPr/>
              </a:pPr>
              <a:t>‹#›</a:t>
            </a:fld>
            <a:endParaRPr lang="en-US"/>
          </a:p>
        </p:txBody>
      </p:sp>
    </p:spTree>
    <p:extLst>
      <p:ext uri="{BB962C8B-B14F-4D97-AF65-F5344CB8AC3E}">
        <p14:creationId xmlns:p14="http://schemas.microsoft.com/office/powerpoint/2010/main" val="2537905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02125" y="15362238"/>
            <a:ext cx="13166725" cy="181292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4302125" y="1960563"/>
            <a:ext cx="13166725" cy="131683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4302125" y="17175163"/>
            <a:ext cx="13166725" cy="25765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EB7ABE4-A73B-43A8-A5AB-C39D2BFD4CB2}" type="slidenum">
              <a:rPr lang="en-US"/>
              <a:pPr>
                <a:defRPr/>
              </a:pPr>
              <a:t>‹#›</a:t>
            </a:fld>
            <a:endParaRPr lang="en-US"/>
          </a:p>
        </p:txBody>
      </p:sp>
    </p:spTree>
    <p:extLst>
      <p:ext uri="{BB962C8B-B14F-4D97-AF65-F5344CB8AC3E}">
        <p14:creationId xmlns:p14="http://schemas.microsoft.com/office/powerpoint/2010/main" val="25344417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951038"/>
            <a:ext cx="1865312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50802" tIns="125401" rIns="250802" bIns="125401"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646238" y="6340475"/>
            <a:ext cx="18653125" cy="131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50802" tIns="125401" rIns="250802" bIns="125401"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1646238" y="19994563"/>
            <a:ext cx="4572000" cy="1463675"/>
          </a:xfrm>
          <a:prstGeom prst="rect">
            <a:avLst/>
          </a:prstGeom>
          <a:noFill/>
          <a:ln w="9525">
            <a:noFill/>
            <a:miter lim="800000"/>
            <a:headEnd/>
            <a:tailEnd/>
          </a:ln>
          <a:effectLst/>
        </p:spPr>
        <p:txBody>
          <a:bodyPr vert="horz" wrap="square" lIns="250802" tIns="125401" rIns="250802" bIns="125401" numCol="1" anchor="t" anchorCtr="0" compatLnSpc="1">
            <a:prstTxWarp prst="textNoShape">
              <a:avLst/>
            </a:prstTxWarp>
          </a:bodyPr>
          <a:lstStyle>
            <a:lvl1pPr>
              <a:defRPr sz="3800">
                <a:latin typeface="Times" charset="0"/>
                <a:ea typeface="+mn-ea"/>
              </a:defRPr>
            </a:lvl1pPr>
          </a:lstStyle>
          <a:p>
            <a:pPr>
              <a:defRPr/>
            </a:pPr>
            <a:endParaRPr lang="en-US"/>
          </a:p>
        </p:txBody>
      </p:sp>
      <p:sp>
        <p:nvSpPr>
          <p:cNvPr id="1029" name="Rectangle 5"/>
          <p:cNvSpPr>
            <a:spLocks noGrp="1" noChangeArrowheads="1"/>
          </p:cNvSpPr>
          <p:nvPr>
            <p:ph type="ftr" sz="quarter" idx="3"/>
          </p:nvPr>
        </p:nvSpPr>
        <p:spPr bwMode="auto">
          <a:xfrm>
            <a:off x="7497763" y="19994563"/>
            <a:ext cx="6950075" cy="1463675"/>
          </a:xfrm>
          <a:prstGeom prst="rect">
            <a:avLst/>
          </a:prstGeom>
          <a:noFill/>
          <a:ln w="9525">
            <a:noFill/>
            <a:miter lim="800000"/>
            <a:headEnd/>
            <a:tailEnd/>
          </a:ln>
          <a:effectLst/>
        </p:spPr>
        <p:txBody>
          <a:bodyPr vert="horz" wrap="square" lIns="250802" tIns="125401" rIns="250802" bIns="125401" numCol="1" anchor="t" anchorCtr="0" compatLnSpc="1">
            <a:prstTxWarp prst="textNoShape">
              <a:avLst/>
            </a:prstTxWarp>
          </a:bodyPr>
          <a:lstStyle>
            <a:lvl1pPr algn="ctr">
              <a:defRPr sz="3800">
                <a:latin typeface="Times" charset="0"/>
                <a:ea typeface="+mn-ea"/>
              </a:defRPr>
            </a:lvl1pPr>
          </a:lstStyle>
          <a:p>
            <a:pPr>
              <a:defRPr/>
            </a:pPr>
            <a:endParaRPr lang="en-US"/>
          </a:p>
        </p:txBody>
      </p:sp>
      <p:sp>
        <p:nvSpPr>
          <p:cNvPr id="1030" name="Rectangle 6"/>
          <p:cNvSpPr>
            <a:spLocks noGrp="1" noChangeArrowheads="1"/>
          </p:cNvSpPr>
          <p:nvPr>
            <p:ph type="sldNum" sz="quarter" idx="4"/>
          </p:nvPr>
        </p:nvSpPr>
        <p:spPr bwMode="auto">
          <a:xfrm>
            <a:off x="15727363" y="19994563"/>
            <a:ext cx="4572000" cy="1463675"/>
          </a:xfrm>
          <a:prstGeom prst="rect">
            <a:avLst/>
          </a:prstGeom>
          <a:noFill/>
          <a:ln w="9525">
            <a:noFill/>
            <a:miter lim="800000"/>
            <a:headEnd/>
            <a:tailEnd/>
          </a:ln>
          <a:effectLst/>
        </p:spPr>
        <p:txBody>
          <a:bodyPr vert="horz" wrap="square" lIns="250802" tIns="125401" rIns="250802" bIns="125401" numCol="1" anchor="t" anchorCtr="0" compatLnSpc="1">
            <a:prstTxWarp prst="textNoShape">
              <a:avLst/>
            </a:prstTxWarp>
          </a:bodyPr>
          <a:lstStyle>
            <a:lvl1pPr algn="r">
              <a:defRPr sz="3800">
                <a:ea typeface="ＭＳ Ｐゴシック" charset="-128"/>
              </a:defRPr>
            </a:lvl1pPr>
          </a:lstStyle>
          <a:p>
            <a:pPr>
              <a:defRPr/>
            </a:pPr>
            <a:fld id="{BDDF6281-F73B-4104-B81A-915EEB5DED7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508250" rtl="0" eaLnBrk="0" fontAlgn="base" hangingPunct="0">
        <a:spcBef>
          <a:spcPct val="0"/>
        </a:spcBef>
        <a:spcAft>
          <a:spcPct val="0"/>
        </a:spcAft>
        <a:defRPr sz="12100">
          <a:solidFill>
            <a:schemeClr val="tx2"/>
          </a:solidFill>
          <a:latin typeface="+mj-lt"/>
          <a:ea typeface="MS PGothic" pitchFamily="34" charset="-128"/>
          <a:cs typeface="ＭＳ Ｐゴシック" charset="-128"/>
        </a:defRPr>
      </a:lvl1pPr>
      <a:lvl2pPr algn="ctr" defTabSz="2508250" rtl="0" eaLnBrk="0" fontAlgn="base" hangingPunct="0">
        <a:spcBef>
          <a:spcPct val="0"/>
        </a:spcBef>
        <a:spcAft>
          <a:spcPct val="0"/>
        </a:spcAft>
        <a:defRPr sz="12100">
          <a:solidFill>
            <a:schemeClr val="tx2"/>
          </a:solidFill>
          <a:latin typeface="Times" pitchFamily="-112" charset="0"/>
          <a:ea typeface="MS PGothic" pitchFamily="34" charset="-128"/>
          <a:cs typeface="ＭＳ Ｐゴシック" charset="-128"/>
        </a:defRPr>
      </a:lvl2pPr>
      <a:lvl3pPr algn="ctr" defTabSz="2508250" rtl="0" eaLnBrk="0" fontAlgn="base" hangingPunct="0">
        <a:spcBef>
          <a:spcPct val="0"/>
        </a:spcBef>
        <a:spcAft>
          <a:spcPct val="0"/>
        </a:spcAft>
        <a:defRPr sz="12100">
          <a:solidFill>
            <a:schemeClr val="tx2"/>
          </a:solidFill>
          <a:latin typeface="Times" pitchFamily="-112" charset="0"/>
          <a:ea typeface="MS PGothic" pitchFamily="34" charset="-128"/>
          <a:cs typeface="ＭＳ Ｐゴシック" charset="-128"/>
        </a:defRPr>
      </a:lvl3pPr>
      <a:lvl4pPr algn="ctr" defTabSz="2508250" rtl="0" eaLnBrk="0" fontAlgn="base" hangingPunct="0">
        <a:spcBef>
          <a:spcPct val="0"/>
        </a:spcBef>
        <a:spcAft>
          <a:spcPct val="0"/>
        </a:spcAft>
        <a:defRPr sz="12100">
          <a:solidFill>
            <a:schemeClr val="tx2"/>
          </a:solidFill>
          <a:latin typeface="Times" pitchFamily="-112" charset="0"/>
          <a:ea typeface="MS PGothic" pitchFamily="34" charset="-128"/>
          <a:cs typeface="ＭＳ Ｐゴシック" charset="-128"/>
        </a:defRPr>
      </a:lvl4pPr>
      <a:lvl5pPr algn="ctr" defTabSz="2508250" rtl="0" eaLnBrk="0" fontAlgn="base" hangingPunct="0">
        <a:spcBef>
          <a:spcPct val="0"/>
        </a:spcBef>
        <a:spcAft>
          <a:spcPct val="0"/>
        </a:spcAft>
        <a:defRPr sz="12100">
          <a:solidFill>
            <a:schemeClr val="tx2"/>
          </a:solidFill>
          <a:latin typeface="Times" pitchFamily="-112" charset="0"/>
          <a:ea typeface="MS PGothic" pitchFamily="34" charset="-128"/>
          <a:cs typeface="ＭＳ Ｐゴシック" charset="-128"/>
        </a:defRPr>
      </a:lvl5pPr>
      <a:lvl6pPr marL="457200" algn="ctr" defTabSz="2508250" rtl="0" fontAlgn="base">
        <a:spcBef>
          <a:spcPct val="0"/>
        </a:spcBef>
        <a:spcAft>
          <a:spcPct val="0"/>
        </a:spcAft>
        <a:defRPr sz="12100">
          <a:solidFill>
            <a:schemeClr val="tx2"/>
          </a:solidFill>
          <a:latin typeface="Times" pitchFamily="-112" charset="0"/>
        </a:defRPr>
      </a:lvl6pPr>
      <a:lvl7pPr marL="914400" algn="ctr" defTabSz="2508250" rtl="0" fontAlgn="base">
        <a:spcBef>
          <a:spcPct val="0"/>
        </a:spcBef>
        <a:spcAft>
          <a:spcPct val="0"/>
        </a:spcAft>
        <a:defRPr sz="12100">
          <a:solidFill>
            <a:schemeClr val="tx2"/>
          </a:solidFill>
          <a:latin typeface="Times" pitchFamily="-112" charset="0"/>
        </a:defRPr>
      </a:lvl7pPr>
      <a:lvl8pPr marL="1371600" algn="ctr" defTabSz="2508250" rtl="0" fontAlgn="base">
        <a:spcBef>
          <a:spcPct val="0"/>
        </a:spcBef>
        <a:spcAft>
          <a:spcPct val="0"/>
        </a:spcAft>
        <a:defRPr sz="12100">
          <a:solidFill>
            <a:schemeClr val="tx2"/>
          </a:solidFill>
          <a:latin typeface="Times" pitchFamily="-112" charset="0"/>
        </a:defRPr>
      </a:lvl8pPr>
      <a:lvl9pPr marL="1828800" algn="ctr" defTabSz="2508250" rtl="0" fontAlgn="base">
        <a:spcBef>
          <a:spcPct val="0"/>
        </a:spcBef>
        <a:spcAft>
          <a:spcPct val="0"/>
        </a:spcAft>
        <a:defRPr sz="12100">
          <a:solidFill>
            <a:schemeClr val="tx2"/>
          </a:solidFill>
          <a:latin typeface="Times" pitchFamily="-112" charset="0"/>
        </a:defRPr>
      </a:lvl9pPr>
    </p:titleStyle>
    <p:bodyStyle>
      <a:lvl1pPr marL="939800" indent="-939800" algn="l" defTabSz="2508250" rtl="0" eaLnBrk="0" fontAlgn="base" hangingPunct="0">
        <a:spcBef>
          <a:spcPct val="20000"/>
        </a:spcBef>
        <a:spcAft>
          <a:spcPct val="0"/>
        </a:spcAft>
        <a:buChar char="•"/>
        <a:defRPr sz="8800">
          <a:solidFill>
            <a:schemeClr val="tx1"/>
          </a:solidFill>
          <a:latin typeface="+mn-lt"/>
          <a:ea typeface="MS PGothic" pitchFamily="34" charset="-128"/>
          <a:cs typeface="MS PGothic" pitchFamily="34" charset="-128"/>
        </a:defRPr>
      </a:lvl1pPr>
      <a:lvl2pPr marL="2038350" indent="-784225" algn="l" defTabSz="2508250" rtl="0" eaLnBrk="0" fontAlgn="base" hangingPunct="0">
        <a:spcBef>
          <a:spcPct val="20000"/>
        </a:spcBef>
        <a:spcAft>
          <a:spcPct val="0"/>
        </a:spcAft>
        <a:buChar char="–"/>
        <a:defRPr sz="7700">
          <a:solidFill>
            <a:schemeClr val="tx1"/>
          </a:solidFill>
          <a:latin typeface="+mn-lt"/>
          <a:ea typeface="MS PGothic" pitchFamily="34" charset="-128"/>
        </a:defRPr>
      </a:lvl2pPr>
      <a:lvl3pPr marL="3135313" indent="-627063" algn="l" defTabSz="2508250" rtl="0" eaLnBrk="0" fontAlgn="base" hangingPunct="0">
        <a:spcBef>
          <a:spcPct val="20000"/>
        </a:spcBef>
        <a:spcAft>
          <a:spcPct val="0"/>
        </a:spcAft>
        <a:buChar char="•"/>
        <a:defRPr sz="6600">
          <a:solidFill>
            <a:schemeClr val="tx1"/>
          </a:solidFill>
          <a:latin typeface="+mn-lt"/>
          <a:ea typeface="MS PGothic" pitchFamily="34" charset="-128"/>
          <a:cs typeface="Geneva" charset="0"/>
        </a:defRPr>
      </a:lvl3pPr>
      <a:lvl4pPr marL="4389438" indent="-627063" algn="l" defTabSz="2508250" rtl="0" eaLnBrk="0" fontAlgn="base" hangingPunct="0">
        <a:spcBef>
          <a:spcPct val="20000"/>
        </a:spcBef>
        <a:spcAft>
          <a:spcPct val="0"/>
        </a:spcAft>
        <a:buChar char="–"/>
        <a:defRPr sz="5500">
          <a:solidFill>
            <a:schemeClr val="tx1"/>
          </a:solidFill>
          <a:latin typeface="+mn-lt"/>
          <a:ea typeface="MS PGothic" pitchFamily="34" charset="-128"/>
          <a:cs typeface="Geneva" charset="0"/>
        </a:defRPr>
      </a:lvl4pPr>
      <a:lvl5pPr marL="5643563" indent="-627063" algn="l" defTabSz="2508250" rtl="0" eaLnBrk="0" fontAlgn="base" hangingPunct="0">
        <a:spcBef>
          <a:spcPct val="20000"/>
        </a:spcBef>
        <a:spcAft>
          <a:spcPct val="0"/>
        </a:spcAft>
        <a:buChar char="»"/>
        <a:defRPr sz="5500">
          <a:solidFill>
            <a:schemeClr val="tx1"/>
          </a:solidFill>
          <a:latin typeface="+mn-lt"/>
          <a:ea typeface="MS PGothic" pitchFamily="34" charset="-128"/>
          <a:cs typeface="Geneva" charset="0"/>
        </a:defRPr>
      </a:lvl5pPr>
      <a:lvl6pPr marL="6100763" indent="-627063" algn="l" defTabSz="2508250" rtl="0" fontAlgn="base">
        <a:spcBef>
          <a:spcPct val="20000"/>
        </a:spcBef>
        <a:spcAft>
          <a:spcPct val="0"/>
        </a:spcAft>
        <a:buChar char="»"/>
        <a:defRPr sz="5500">
          <a:solidFill>
            <a:schemeClr val="tx1"/>
          </a:solidFill>
          <a:latin typeface="+mn-lt"/>
          <a:ea typeface="ＭＳ Ｐゴシック" pitchFamily="-112" charset="-128"/>
        </a:defRPr>
      </a:lvl6pPr>
      <a:lvl7pPr marL="6557963" indent="-627063" algn="l" defTabSz="2508250" rtl="0" fontAlgn="base">
        <a:spcBef>
          <a:spcPct val="20000"/>
        </a:spcBef>
        <a:spcAft>
          <a:spcPct val="0"/>
        </a:spcAft>
        <a:buChar char="»"/>
        <a:defRPr sz="5500">
          <a:solidFill>
            <a:schemeClr val="tx1"/>
          </a:solidFill>
          <a:latin typeface="+mn-lt"/>
          <a:ea typeface="ＭＳ Ｐゴシック" pitchFamily="-112" charset="-128"/>
        </a:defRPr>
      </a:lvl7pPr>
      <a:lvl8pPr marL="7015163" indent="-627063" algn="l" defTabSz="2508250" rtl="0" fontAlgn="base">
        <a:spcBef>
          <a:spcPct val="20000"/>
        </a:spcBef>
        <a:spcAft>
          <a:spcPct val="0"/>
        </a:spcAft>
        <a:buChar char="»"/>
        <a:defRPr sz="5500">
          <a:solidFill>
            <a:schemeClr val="tx1"/>
          </a:solidFill>
          <a:latin typeface="+mn-lt"/>
          <a:ea typeface="ＭＳ Ｐゴシック" pitchFamily="-112" charset="-128"/>
        </a:defRPr>
      </a:lvl8pPr>
      <a:lvl9pPr marL="7472363" indent="-627063" algn="l" defTabSz="2508250" rtl="0" fontAlgn="base">
        <a:spcBef>
          <a:spcPct val="20000"/>
        </a:spcBef>
        <a:spcAft>
          <a:spcPct val="0"/>
        </a:spcAft>
        <a:buChar char="»"/>
        <a:defRPr sz="5500">
          <a:solidFill>
            <a:schemeClr val="tx1"/>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18" Type="http://schemas.openxmlformats.org/officeDocument/2006/relationships/image" Target="../media/image14.png"/><Relationship Id="rId3" Type="http://schemas.openxmlformats.org/officeDocument/2006/relationships/slideLayout" Target="../slideLayouts/slideLayout7.xml"/><Relationship Id="rId7" Type="http://schemas.openxmlformats.org/officeDocument/2006/relationships/image" Target="../media/image3.png"/><Relationship Id="rId12" Type="http://schemas.openxmlformats.org/officeDocument/2006/relationships/image" Target="../media/image8.jpeg"/><Relationship Id="rId17" Type="http://schemas.openxmlformats.org/officeDocument/2006/relationships/image" Target="../media/image13.png"/><Relationship Id="rId2" Type="http://schemas.openxmlformats.org/officeDocument/2006/relationships/audio" Target="../media/media1.m4a"/><Relationship Id="rId16" Type="http://schemas.openxmlformats.org/officeDocument/2006/relationships/image" Target="../media/image12.png"/><Relationship Id="rId1" Type="http://schemas.microsoft.com/office/2007/relationships/media" Target="../media/media1.m4a"/><Relationship Id="rId6" Type="http://schemas.openxmlformats.org/officeDocument/2006/relationships/image" Target="../media/image2.jpeg"/><Relationship Id="rId11" Type="http://schemas.openxmlformats.org/officeDocument/2006/relationships/image" Target="../media/image7.png"/><Relationship Id="rId5" Type="http://schemas.openxmlformats.org/officeDocument/2006/relationships/image" Target="../media/image1.png"/><Relationship Id="rId15" Type="http://schemas.openxmlformats.org/officeDocument/2006/relationships/image" Target="../media/image1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 Id="rId1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2"/>
          <p:cNvGrpSpPr>
            <a:grpSpLocks/>
          </p:cNvGrpSpPr>
          <p:nvPr/>
        </p:nvGrpSpPr>
        <p:grpSpPr bwMode="auto">
          <a:xfrm>
            <a:off x="0" y="0"/>
            <a:ext cx="21945600" cy="2668588"/>
            <a:chOff x="0" y="0"/>
            <a:chExt cx="21945600" cy="2668588"/>
          </a:xfrm>
        </p:grpSpPr>
        <p:sp>
          <p:nvSpPr>
            <p:cNvPr id="2067" name="Rectangle 340"/>
            <p:cNvSpPr>
              <a:spLocks noChangeArrowheads="1"/>
            </p:cNvSpPr>
            <p:nvPr/>
          </p:nvSpPr>
          <p:spPr bwMode="auto">
            <a:xfrm>
              <a:off x="0" y="0"/>
              <a:ext cx="21945600" cy="26670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cxnSp>
          <p:nvCxnSpPr>
            <p:cNvPr id="2068" name="Straight Connector 133"/>
            <p:cNvCxnSpPr>
              <a:cxnSpLocks noChangeShapeType="1"/>
            </p:cNvCxnSpPr>
            <p:nvPr/>
          </p:nvCxnSpPr>
          <p:spPr bwMode="auto">
            <a:xfrm>
              <a:off x="0" y="2667000"/>
              <a:ext cx="21945600" cy="1588"/>
            </a:xfrm>
            <a:prstGeom prst="line">
              <a:avLst/>
            </a:prstGeom>
            <a:noFill/>
            <a:ln w="123825">
              <a:solidFill>
                <a:srgbClr val="FF0000"/>
              </a:solidFill>
              <a:miter lim="800000"/>
              <a:headEnd/>
              <a:tailEnd/>
            </a:ln>
            <a:extLst>
              <a:ext uri="{909E8E84-426E-40DD-AFC4-6F175D3DCCD1}">
                <a14:hiddenFill xmlns:a14="http://schemas.microsoft.com/office/drawing/2010/main">
                  <a:noFill/>
                </a14:hiddenFill>
              </a:ext>
            </a:extLst>
          </p:spPr>
        </p:cxnSp>
        <p:sp>
          <p:nvSpPr>
            <p:cNvPr id="2069" name="Text Box 16"/>
            <p:cNvSpPr txBox="1">
              <a:spLocks noChangeArrowheads="1"/>
            </p:cNvSpPr>
            <p:nvPr/>
          </p:nvSpPr>
          <p:spPr bwMode="auto">
            <a:xfrm>
              <a:off x="3505200" y="555625"/>
              <a:ext cx="10588625" cy="174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pPr>
                <a:lnSpc>
                  <a:spcPts val="3500"/>
                </a:lnSpc>
              </a:pPr>
              <a:r>
                <a:rPr lang="en-US" sz="3800" b="1" dirty="0">
                  <a:solidFill>
                    <a:schemeClr val="bg1"/>
                  </a:solidFill>
                  <a:latin typeface="Arial" pitchFamily="34" charset="0"/>
                </a:rPr>
                <a:t>Access Same-Day / Next-Day Initiative  </a:t>
              </a:r>
            </a:p>
            <a:p>
              <a:pPr>
                <a:lnSpc>
                  <a:spcPts val="3500"/>
                </a:lnSpc>
              </a:pPr>
              <a:r>
                <a:rPr lang="en-US" sz="2200" b="1" dirty="0">
                  <a:solidFill>
                    <a:schemeClr val="bg1"/>
                  </a:solidFill>
                  <a:latin typeface="Arial" pitchFamily="34" charset="0"/>
                </a:rPr>
                <a:t>Shalamar Spears, MHA, MBA; John Jones, MHA</a:t>
              </a:r>
            </a:p>
            <a:p>
              <a:pPr>
                <a:lnSpc>
                  <a:spcPts val="3500"/>
                </a:lnSpc>
              </a:pPr>
              <a:r>
                <a:rPr lang="en-US" sz="2200" b="1" dirty="0">
                  <a:solidFill>
                    <a:schemeClr val="bg1"/>
                  </a:solidFill>
                  <a:latin typeface="Arial" pitchFamily="34" charset="0"/>
                </a:rPr>
                <a:t>Collaboration: Access Operations, Center Leadership, &amp; Ambulatory Business Services</a:t>
              </a:r>
            </a:p>
          </p:txBody>
        </p:sp>
        <p:pic>
          <p:nvPicPr>
            <p:cNvPr id="2070" name="Picture 181" descr="White_logo.ai"/>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119600" y="473437"/>
              <a:ext cx="4165600" cy="1485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51" name="Text Box 7"/>
          <p:cNvSpPr txBox="1">
            <a:spLocks noChangeArrowheads="1"/>
          </p:cNvSpPr>
          <p:nvPr/>
        </p:nvSpPr>
        <p:spPr bwMode="auto">
          <a:xfrm>
            <a:off x="197024" y="2890068"/>
            <a:ext cx="4950422" cy="93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b="1" dirty="0">
                <a:solidFill>
                  <a:srgbClr val="FF0000"/>
                </a:solidFill>
                <a:latin typeface="Arial Black" pitchFamily="34" charset="0"/>
                <a:cs typeface="Arial" pitchFamily="34" charset="0"/>
              </a:rPr>
              <a:t>Aim Statement:</a:t>
            </a:r>
            <a:endParaRPr lang="en-US" dirty="0">
              <a:solidFill>
                <a:srgbClr val="FF0000"/>
              </a:solidFill>
              <a:latin typeface="Arial Black" pitchFamily="34" charset="0"/>
              <a:cs typeface="Arial" pitchFamily="34" charset="0"/>
            </a:endParaRPr>
          </a:p>
          <a:p>
            <a:r>
              <a:rPr lang="en-US" sz="1800" dirty="0">
                <a:latin typeface="Arial" pitchFamily="34" charset="0"/>
                <a:cs typeface="Arial" pitchFamily="34" charset="0"/>
              </a:rPr>
              <a:t>The goal is to increase our percentage of in-scope (target) population referrals where a new patient appointment is scheduled within a specific timeframe after the referral is created. This timeframe is 9 business hours for same-day referral creation and between 9 to 18</a:t>
            </a:r>
            <a:br>
              <a:rPr lang="en-US" sz="1800" dirty="0">
                <a:latin typeface="Arial" pitchFamily="34" charset="0"/>
                <a:cs typeface="Arial" pitchFamily="34" charset="0"/>
              </a:rPr>
            </a:br>
            <a:r>
              <a:rPr lang="en-US" sz="1800" dirty="0">
                <a:latin typeface="Arial" pitchFamily="34" charset="0"/>
                <a:cs typeface="Arial" pitchFamily="34" charset="0"/>
              </a:rPr>
              <a:t>business hours for next-day referral creation</a:t>
            </a:r>
            <a:r>
              <a:rPr lang="en-US" sz="1400" dirty="0">
                <a:effectLst/>
              </a:rPr>
              <a:t>.</a:t>
            </a:r>
            <a:endParaRPr lang="en-US" sz="1800" dirty="0">
              <a:latin typeface="Arial" pitchFamily="34" charset="0"/>
              <a:cs typeface="Arial" pitchFamily="34" charset="0"/>
            </a:endParaRPr>
          </a:p>
          <a:p>
            <a:endParaRPr lang="en-US" sz="2000" dirty="0">
              <a:latin typeface="Arial" pitchFamily="34" charset="0"/>
              <a:cs typeface="Arial" pitchFamily="34" charset="0"/>
            </a:endParaRPr>
          </a:p>
          <a:p>
            <a:r>
              <a:rPr lang="en-US" sz="1800" dirty="0">
                <a:latin typeface="Arial" pitchFamily="34" charset="0"/>
                <a:cs typeface="Arial" pitchFamily="34" charset="0"/>
              </a:rPr>
              <a:t>The In-scope (target) population:</a:t>
            </a:r>
          </a:p>
          <a:p>
            <a:pPr marL="285750" indent="-285750">
              <a:buFont typeface="Arial" panose="020B0604020202020204" pitchFamily="34" charset="0"/>
              <a:buChar char="•"/>
            </a:pPr>
            <a:r>
              <a:rPr lang="en-US" sz="1800" dirty="0">
                <a:latin typeface="Arial" pitchFamily="34" charset="0"/>
                <a:cs typeface="Arial" pitchFamily="34" charset="0"/>
              </a:rPr>
              <a:t>Local (&lt;250miles), Untreated Referrals (Green or Lime)  </a:t>
            </a:r>
          </a:p>
          <a:p>
            <a:pPr marL="285750" indent="-285750">
              <a:buFont typeface="Arial" panose="020B0604020202020204" pitchFamily="34" charset="0"/>
              <a:buChar char="•"/>
            </a:pPr>
            <a:r>
              <a:rPr lang="en-US" sz="1800" dirty="0">
                <a:latin typeface="Arial" pitchFamily="34" charset="0"/>
                <a:cs typeface="Arial" pitchFamily="34" charset="0"/>
              </a:rPr>
              <a:t>Local (&lt;250miles), Treated Physician Referrals (Green or</a:t>
            </a:r>
            <a:br>
              <a:rPr lang="en-US" sz="1800" dirty="0">
                <a:latin typeface="Arial" pitchFamily="34" charset="0"/>
                <a:cs typeface="Arial" pitchFamily="34" charset="0"/>
              </a:rPr>
            </a:br>
            <a:r>
              <a:rPr lang="en-US" sz="1800" dirty="0">
                <a:latin typeface="Arial" pitchFamily="34" charset="0"/>
                <a:cs typeface="Arial" pitchFamily="34" charset="0"/>
              </a:rPr>
              <a:t>Lime)  </a:t>
            </a:r>
          </a:p>
          <a:p>
            <a:pPr marL="285750" indent="-285750">
              <a:buFont typeface="Arial" panose="020B0604020202020204" pitchFamily="34" charset="0"/>
              <a:buChar char="•"/>
            </a:pPr>
            <a:r>
              <a:rPr lang="en-US" sz="1800" dirty="0">
                <a:latin typeface="Arial" pitchFamily="34" charset="0"/>
                <a:cs typeface="Arial" pitchFamily="34" charset="0"/>
              </a:rPr>
              <a:t>Non-Local (250+ miles), Untreated Referrals (Green) </a:t>
            </a:r>
          </a:p>
          <a:p>
            <a:pPr marL="285750" indent="-285750">
              <a:buFont typeface="Arial" panose="020B0604020202020204" pitchFamily="34" charset="0"/>
              <a:buChar char="•"/>
            </a:pPr>
            <a:endParaRPr lang="en-US" sz="1800" dirty="0">
              <a:latin typeface="Arial" pitchFamily="34" charset="0"/>
              <a:cs typeface="Arial" pitchFamily="34" charset="0"/>
            </a:endParaRPr>
          </a:p>
          <a:p>
            <a:pPr marL="285750" indent="-285750">
              <a:buFont typeface="Arial" panose="020B0604020202020204" pitchFamily="34" charset="0"/>
              <a:buChar char="•"/>
            </a:pPr>
            <a:r>
              <a:rPr lang="en-US" sz="1800" dirty="0">
                <a:latin typeface="Arial" pitchFamily="34" charset="0"/>
                <a:cs typeface="Arial" pitchFamily="34" charset="0"/>
              </a:rPr>
              <a:t>Green insurance: insurance plan that are contracted with MD Anderson. </a:t>
            </a:r>
          </a:p>
          <a:p>
            <a:pPr marL="285750" indent="-285750">
              <a:buFont typeface="Arial" panose="020B0604020202020204" pitchFamily="34" charset="0"/>
              <a:buChar char="•"/>
            </a:pPr>
            <a:endParaRPr lang="en-US" sz="1800" dirty="0">
              <a:latin typeface="Arial" pitchFamily="34" charset="0"/>
              <a:cs typeface="Arial" pitchFamily="34" charset="0"/>
            </a:endParaRPr>
          </a:p>
          <a:p>
            <a:pPr marL="285750" indent="-285750">
              <a:buFont typeface="Arial" panose="020B0604020202020204" pitchFamily="34" charset="0"/>
              <a:buChar char="•"/>
            </a:pPr>
            <a:r>
              <a:rPr lang="en-US" sz="1800" dirty="0">
                <a:latin typeface="Arial" pitchFamily="34" charset="0"/>
                <a:cs typeface="Arial" pitchFamily="34" charset="0"/>
              </a:rPr>
              <a:t>Lime insurance: insurance plan that may require a PCP referral. </a:t>
            </a:r>
          </a:p>
          <a:p>
            <a:pPr marL="285750" indent="-285750">
              <a:buFont typeface="Arial" panose="020B0604020202020204" pitchFamily="34" charset="0"/>
              <a:buChar char="•"/>
            </a:pPr>
            <a:endParaRPr lang="en-US" sz="1800" dirty="0">
              <a:latin typeface="Arial" pitchFamily="34" charset="0"/>
              <a:cs typeface="Arial" pitchFamily="34" charset="0"/>
            </a:endParaRPr>
          </a:p>
          <a:p>
            <a:endParaRPr lang="en-US" sz="2000" dirty="0">
              <a:latin typeface="Arial" pitchFamily="34" charset="0"/>
              <a:cs typeface="Arial" pitchFamily="34" charset="0"/>
            </a:endParaRPr>
          </a:p>
          <a:p>
            <a:endParaRPr lang="en-US" sz="2000" dirty="0">
              <a:latin typeface="Arial" pitchFamily="34" charset="0"/>
              <a:cs typeface="Arial" pitchFamily="34" charset="0"/>
            </a:endParaRPr>
          </a:p>
          <a:p>
            <a:endParaRPr lang="en-US" sz="2000" dirty="0">
              <a:latin typeface="Arial" pitchFamily="34" charset="0"/>
              <a:cs typeface="Arial" pitchFamily="34" charset="0"/>
            </a:endParaRPr>
          </a:p>
          <a:p>
            <a:endParaRPr lang="en-US" sz="2800" dirty="0">
              <a:latin typeface="Arial" pitchFamily="34" charset="0"/>
              <a:cs typeface="Arial" pitchFamily="34" charset="0"/>
            </a:endParaRPr>
          </a:p>
          <a:p>
            <a:r>
              <a:rPr lang="en-US" sz="3500" dirty="0">
                <a:latin typeface="Arial" pitchFamily="34" charset="0"/>
              </a:rPr>
              <a:t> </a:t>
            </a:r>
          </a:p>
          <a:p>
            <a:endParaRPr lang="en-US" dirty="0"/>
          </a:p>
        </p:txBody>
      </p:sp>
      <p:sp>
        <p:nvSpPr>
          <p:cNvPr id="2052" name="Text Box 8"/>
          <p:cNvSpPr txBox="1">
            <a:spLocks noChangeArrowheads="1"/>
          </p:cNvSpPr>
          <p:nvPr/>
        </p:nvSpPr>
        <p:spPr bwMode="auto">
          <a:xfrm>
            <a:off x="170238" y="12314293"/>
            <a:ext cx="5151185"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a:ea typeface="MS PGothic" pitchFamily="34" charset="-128"/>
              </a:defRPr>
            </a:lvl1pPr>
            <a:lvl2pPr>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endParaRPr lang="en-US" sz="1600" b="1" dirty="0">
              <a:solidFill>
                <a:srgbClr val="FF0000"/>
              </a:solidFill>
              <a:latin typeface="Arial Black" pitchFamily="34" charset="0"/>
              <a:cs typeface="Arial" pitchFamily="34" charset="0"/>
            </a:endParaRPr>
          </a:p>
          <a:p>
            <a:r>
              <a:rPr lang="en-US" b="1" dirty="0">
                <a:solidFill>
                  <a:srgbClr val="FF0000"/>
                </a:solidFill>
                <a:latin typeface="Arial Black" pitchFamily="34" charset="0"/>
                <a:cs typeface="Arial" pitchFamily="34" charset="0"/>
              </a:rPr>
              <a:t>Measure of Success:</a:t>
            </a:r>
          </a:p>
          <a:p>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Access teams utilize the Same Day/Next Day (SD/ND) report to measure how quickly an appointment is scheduled for new patients. We focus our attention on our eight service lines: Breast, Colorectal, GYN, GI, Head and Neck, Leukemia Lymphoma/Myeloma and Thoracic. </a:t>
            </a:r>
          </a:p>
          <a:p>
            <a:endParaRPr lang="en-US" sz="1400" dirty="0">
              <a:latin typeface="Arial" panose="020B0604020202020204" pitchFamily="34" charset="0"/>
              <a:cs typeface="Arial" panose="020B0604020202020204" pitchFamily="34" charset="0"/>
            </a:endParaRPr>
          </a:p>
          <a:p>
            <a:endParaRPr lang="en-US" sz="1400" dirty="0">
              <a:latin typeface="Arial" panose="020B0604020202020204" pitchFamily="34" charset="0"/>
              <a:cs typeface="Arial" panose="020B0604020202020204" pitchFamily="34" charset="0"/>
            </a:endParaRPr>
          </a:p>
          <a:p>
            <a:pPr>
              <a:buClr>
                <a:srgbClr val="97103B"/>
              </a:buClr>
            </a:pPr>
            <a:endParaRPr lang="en-US" sz="1400" dirty="0">
              <a:latin typeface="Arial" panose="020B0604020202020204" pitchFamily="34" charset="0"/>
              <a:cs typeface="Arial" panose="020B0604020202020204" pitchFamily="34" charset="0"/>
            </a:endParaRPr>
          </a:p>
          <a:p>
            <a:pPr>
              <a:buClr>
                <a:srgbClr val="97103B"/>
              </a:buClr>
            </a:pPr>
            <a:endParaRPr lang="en-US" sz="1400" dirty="0">
              <a:latin typeface="Arial" panose="020B0604020202020204" pitchFamily="34" charset="0"/>
              <a:cs typeface="Arial" panose="020B0604020202020204" pitchFamily="34" charset="0"/>
            </a:endParaRPr>
          </a:p>
          <a:p>
            <a:pPr>
              <a:buClr>
                <a:srgbClr val="97103B"/>
              </a:buClr>
            </a:pPr>
            <a:endParaRPr lang="en-US" sz="1400" dirty="0">
              <a:latin typeface="Arial" panose="020B0604020202020204" pitchFamily="34" charset="0"/>
              <a:cs typeface="Arial" panose="020B0604020202020204" pitchFamily="34" charset="0"/>
            </a:endParaRPr>
          </a:p>
          <a:p>
            <a:pPr>
              <a:buClr>
                <a:srgbClr val="97103B"/>
              </a:buClr>
            </a:pPr>
            <a:endParaRPr lang="en-US" sz="1400" dirty="0">
              <a:latin typeface="Arial" panose="020B0604020202020204" pitchFamily="34" charset="0"/>
              <a:cs typeface="Arial" panose="020B0604020202020204" pitchFamily="34" charset="0"/>
            </a:endParaRPr>
          </a:p>
          <a:p>
            <a:pPr>
              <a:spcBef>
                <a:spcPct val="50000"/>
              </a:spcBef>
            </a:pPr>
            <a:endParaRPr lang="en-US" dirty="0"/>
          </a:p>
        </p:txBody>
      </p:sp>
      <p:sp>
        <p:nvSpPr>
          <p:cNvPr id="2053" name="Text Box 8"/>
          <p:cNvSpPr txBox="1">
            <a:spLocks noChangeArrowheads="1"/>
          </p:cNvSpPr>
          <p:nvPr/>
        </p:nvSpPr>
        <p:spPr bwMode="auto">
          <a:xfrm>
            <a:off x="5321423" y="2939032"/>
            <a:ext cx="5523674" cy="544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b="1" dirty="0">
                <a:solidFill>
                  <a:srgbClr val="FF0000"/>
                </a:solidFill>
                <a:latin typeface="Arial Black" pitchFamily="34" charset="0"/>
              </a:rPr>
              <a:t>Process Analysis: What Changes can we make?</a:t>
            </a:r>
          </a:p>
          <a:p>
            <a:r>
              <a:rPr lang="en-US" sz="1800" dirty="0">
                <a:latin typeface="Arial" panose="020B0604020202020204" pitchFamily="34" charset="0"/>
                <a:cs typeface="Arial" panose="020B0604020202020204" pitchFamily="34" charset="0"/>
              </a:rPr>
              <a:t>As part of our strategic plan, a SD/ND mini retreat was held to investigate how we could fundamentally change our scheduling processes in 2023. It became evident that we needed to address:</a:t>
            </a:r>
          </a:p>
          <a:p>
            <a:pPr marL="285750" indent="-285750">
              <a:buFont typeface="Arial" panose="020B0604020202020204" pitchFamily="34" charset="0"/>
              <a:buChar char="•"/>
            </a:pPr>
            <a:endParaRPr lang="en-US" sz="18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Increase the percentage of referrals where a new patient appointment was scheduled within a specific timeframe. </a:t>
            </a:r>
          </a:p>
          <a:p>
            <a:pPr marL="285750" indent="-285750">
              <a:buFont typeface="Arial" panose="020B0604020202020204" pitchFamily="34" charset="0"/>
              <a:buChar char="•"/>
            </a:pPr>
            <a:endParaRPr lang="en-US" sz="18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Review current algorithms and physician templates.</a:t>
            </a:r>
          </a:p>
          <a:p>
            <a:endParaRPr lang="en-US" sz="1800" b="1" dirty="0">
              <a:solidFill>
                <a:srgbClr val="FF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Review processes and identify opportunities to improve workflows, communication, and collaboration between </a:t>
            </a:r>
            <a:r>
              <a:rPr lang="en-US" sz="1800" dirty="0">
                <a:latin typeface="Arial" panose="020B0604020202020204" pitchFamily="34" charset="0"/>
                <a:ea typeface="Calibri" panose="020F0502020204030204" pitchFamily="34" charset="0"/>
                <a:cs typeface="Arial" panose="020B0604020202020204" pitchFamily="34" charset="0"/>
              </a:rPr>
              <a:t>Access Leadership, Center Leadership, Business Services, &amp; Physician Leadership </a:t>
            </a:r>
            <a:r>
              <a:rPr lang="en-US" sz="1800" dirty="0">
                <a:latin typeface="Arial" panose="020B0604020202020204" pitchFamily="34" charset="0"/>
                <a:cs typeface="Arial" panose="020B0604020202020204" pitchFamily="34" charset="0"/>
              </a:rPr>
              <a:t>to ease the ability to schedule new patients.</a:t>
            </a:r>
            <a:endParaRPr lang="en-US" sz="1800" b="1" dirty="0">
              <a:solidFill>
                <a:srgbClr val="FF0000"/>
              </a:solidFill>
              <a:latin typeface="Arial" panose="020B0604020202020204" pitchFamily="34" charset="0"/>
              <a:cs typeface="Arial" panose="020B0604020202020204" pitchFamily="34" charset="0"/>
            </a:endParaRPr>
          </a:p>
        </p:txBody>
      </p:sp>
      <p:sp>
        <p:nvSpPr>
          <p:cNvPr id="2054" name="Rectangle 14"/>
          <p:cNvSpPr>
            <a:spLocks noChangeArrowheads="1"/>
          </p:cNvSpPr>
          <p:nvPr/>
        </p:nvSpPr>
        <p:spPr bwMode="auto">
          <a:xfrm>
            <a:off x="5899201" y="15882189"/>
            <a:ext cx="5726254" cy="5548428"/>
          </a:xfrm>
          <a:prstGeom prst="rect">
            <a:avLst/>
          </a:prstGeom>
          <a:solidFill>
            <a:schemeClr val="bg1"/>
          </a:solidFill>
          <a:ln w="28575">
            <a:solidFill>
              <a:schemeClr val="tx1"/>
            </a:solidFill>
            <a:miter lim="800000"/>
            <a:headEnd/>
            <a:tailEnd/>
          </a:ln>
        </p:spPr>
        <p:txBody>
          <a:bodyPr wrap="none" lIns="95408" tIns="47704" rIns="95408" bIns="47704" anchor="ctr"/>
          <a:lstStyle/>
          <a:p>
            <a:r>
              <a:rPr lang="en-US" sz="1100" dirty="0"/>
              <a:t>.</a:t>
            </a:r>
          </a:p>
        </p:txBody>
      </p:sp>
      <p:sp>
        <p:nvSpPr>
          <p:cNvPr id="2055" name="TextBox 138"/>
          <p:cNvSpPr txBox="1">
            <a:spLocks noChangeArrowheads="1"/>
          </p:cNvSpPr>
          <p:nvPr/>
        </p:nvSpPr>
        <p:spPr bwMode="auto">
          <a:xfrm>
            <a:off x="5972266" y="16110224"/>
            <a:ext cx="4543425" cy="465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408" tIns="47704" rIns="95408" bIns="47704">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dirty="0">
                <a:solidFill>
                  <a:srgbClr val="FF0000"/>
                </a:solidFill>
                <a:latin typeface="Arial Black" pitchFamily="34" charset="0"/>
              </a:rPr>
              <a:t>Templates:</a:t>
            </a:r>
          </a:p>
        </p:txBody>
      </p:sp>
      <p:sp>
        <p:nvSpPr>
          <p:cNvPr id="2057" name="TextBox 134"/>
          <p:cNvSpPr txBox="1">
            <a:spLocks noChangeArrowheads="1"/>
          </p:cNvSpPr>
          <p:nvPr/>
        </p:nvSpPr>
        <p:spPr bwMode="auto">
          <a:xfrm>
            <a:off x="5222074" y="8861294"/>
            <a:ext cx="4611688" cy="465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408" tIns="47704" rIns="95408" bIns="47704">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dirty="0">
                <a:solidFill>
                  <a:srgbClr val="FF0000"/>
                </a:solidFill>
                <a:latin typeface="Arial Black" panose="020B0A04020102020204" pitchFamily="34" charset="0"/>
              </a:rPr>
              <a:t>Algorithms:</a:t>
            </a:r>
          </a:p>
        </p:txBody>
      </p:sp>
      <p:sp>
        <p:nvSpPr>
          <p:cNvPr id="2058" name="Rectangle 14"/>
          <p:cNvSpPr>
            <a:spLocks noChangeArrowheads="1"/>
          </p:cNvSpPr>
          <p:nvPr/>
        </p:nvSpPr>
        <p:spPr bwMode="auto">
          <a:xfrm>
            <a:off x="91317" y="15276522"/>
            <a:ext cx="5485571" cy="6266366"/>
          </a:xfrm>
          <a:prstGeom prst="rect">
            <a:avLst/>
          </a:prstGeom>
          <a:solidFill>
            <a:schemeClr val="bg1"/>
          </a:solidFill>
          <a:ln w="28575">
            <a:solidFill>
              <a:schemeClr val="tx1"/>
            </a:solidFill>
            <a:miter lim="800000"/>
            <a:headEnd/>
            <a:tailEnd/>
          </a:ln>
        </p:spPr>
        <p:txBody>
          <a:bodyPr wrap="none" lIns="95408" tIns="47704" rIns="95408" bIns="47704" anchor="ctr"/>
          <a:lstStyle/>
          <a:p>
            <a:endParaRPr lang="en-US"/>
          </a:p>
        </p:txBody>
      </p:sp>
      <p:sp>
        <p:nvSpPr>
          <p:cNvPr id="2059" name="TextBox 140"/>
          <p:cNvSpPr txBox="1">
            <a:spLocks noChangeArrowheads="1"/>
          </p:cNvSpPr>
          <p:nvPr/>
        </p:nvSpPr>
        <p:spPr bwMode="auto">
          <a:xfrm>
            <a:off x="1153466" y="15501189"/>
            <a:ext cx="4543425" cy="465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408" tIns="47704" rIns="95408" bIns="47704">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dirty="0">
                <a:solidFill>
                  <a:srgbClr val="FF0000"/>
                </a:solidFill>
                <a:latin typeface="Arial Black" pitchFamily="34" charset="0"/>
              </a:rPr>
              <a:t>Baseline Data: </a:t>
            </a:r>
          </a:p>
        </p:txBody>
      </p:sp>
      <p:sp>
        <p:nvSpPr>
          <p:cNvPr id="2060" name="Text Box 10"/>
          <p:cNvSpPr txBox="1">
            <a:spLocks noChangeArrowheads="1"/>
          </p:cNvSpPr>
          <p:nvPr/>
        </p:nvSpPr>
        <p:spPr bwMode="auto">
          <a:xfrm>
            <a:off x="11838814" y="2867025"/>
            <a:ext cx="4837154" cy="615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dirty="0">
                <a:solidFill>
                  <a:srgbClr val="FF0000"/>
                </a:solidFill>
                <a:latin typeface="Arial Black" pitchFamily="34" charset="0"/>
              </a:rPr>
              <a:t>Interventions: </a:t>
            </a:r>
          </a:p>
          <a:p>
            <a:pPr marL="457200" indent="-457200">
              <a:buFont typeface="Arial" panose="020B0604020202020204" pitchFamily="34" charset="0"/>
              <a:buChar char="•"/>
            </a:pPr>
            <a:r>
              <a:rPr lang="en-US" sz="1800" dirty="0">
                <a:latin typeface="Arial" panose="020B0604020202020204" pitchFamily="34" charset="0"/>
                <a:cs typeface="Arial" panose="020B0604020202020204" pitchFamily="34" charset="0"/>
              </a:rPr>
              <a:t>Simplified algorithms to empower Access staff to schedule appointments on the first call and decrease medical record review requests when appropriate​.</a:t>
            </a:r>
          </a:p>
          <a:p>
            <a:endParaRPr lang="en-US" sz="1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1800" dirty="0">
                <a:latin typeface="Arial" panose="020B0604020202020204" pitchFamily="34" charset="0"/>
                <a:cs typeface="Arial" panose="020B0604020202020204" pitchFamily="34" charset="0"/>
              </a:rPr>
              <a:t>Updated provider preference lists and subgroups for ease of scheduling​.</a:t>
            </a:r>
          </a:p>
          <a:p>
            <a:endParaRPr lang="en-US" sz="1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1800" dirty="0">
                <a:latin typeface="Arial" panose="020B0604020202020204" pitchFamily="34" charset="0"/>
                <a:cs typeface="Arial" panose="020B0604020202020204" pitchFamily="34" charset="0"/>
              </a:rPr>
              <a:t>Reviewed templates to make necessary modifications and avoid mismatches​.</a:t>
            </a:r>
          </a:p>
          <a:p>
            <a:pPr marL="457200" indent="-457200">
              <a:buFont typeface="Arial" panose="020B0604020202020204" pitchFamily="34" charset="0"/>
              <a:buChar char="•"/>
            </a:pPr>
            <a:endParaRPr lang="en-US" sz="1800" dirty="0">
              <a:solidFill>
                <a:srgbClr val="FF0000"/>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1800" dirty="0">
                <a:latin typeface="Arial" panose="020B0604020202020204" pitchFamily="34" charset="0"/>
                <a:cs typeface="Arial" panose="020B0604020202020204" pitchFamily="34" charset="0"/>
              </a:rPr>
              <a:t>Developed escalation process for when clinical staff faced barriers with access and vice versa. </a:t>
            </a:r>
          </a:p>
          <a:p>
            <a:pPr marL="457200" indent="-457200">
              <a:buFont typeface="Arial" panose="020B0604020202020204" pitchFamily="34" charset="0"/>
              <a:buChar char="•"/>
            </a:pPr>
            <a:endParaRPr lang="en-US" sz="1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1800" dirty="0">
                <a:latin typeface="Arial" panose="020B0604020202020204" pitchFamily="34" charset="0"/>
                <a:cs typeface="Arial" panose="020B0604020202020204" pitchFamily="34" charset="0"/>
              </a:rPr>
              <a:t>Created a new insurance color (lime) which allowed SD/ND scheduling for new patients that only needed a PCP referral.</a:t>
            </a:r>
          </a:p>
          <a:p>
            <a:pPr marL="457200" indent="-457200">
              <a:buFont typeface="Arial" panose="020B0604020202020204" pitchFamily="34" charset="0"/>
              <a:buChar char="•"/>
            </a:pPr>
            <a:endParaRPr lang="en-US" sz="1800" dirty="0">
              <a:solidFill>
                <a:srgbClr val="FF0000"/>
              </a:solidFill>
              <a:latin typeface="Arial" panose="020B0604020202020204" pitchFamily="34" charset="0"/>
              <a:cs typeface="Arial" panose="020B0604020202020204" pitchFamily="34" charset="0"/>
            </a:endParaRPr>
          </a:p>
          <a:p>
            <a:endParaRPr lang="en-US" sz="1800" dirty="0">
              <a:latin typeface="Arial" panose="020B0604020202020204" pitchFamily="34" charset="0"/>
              <a:cs typeface="Arial" panose="020B0604020202020204" pitchFamily="34" charset="0"/>
            </a:endParaRPr>
          </a:p>
          <a:p>
            <a:pPr marL="1200150" lvl="1" indent="-457200">
              <a:buFont typeface="Arial" panose="020B0604020202020204" pitchFamily="34" charset="0"/>
              <a:buChar char="•"/>
            </a:pPr>
            <a:endParaRPr lang="en-US" sz="1600" dirty="0">
              <a:solidFill>
                <a:srgbClr val="FF0000"/>
              </a:solidFill>
              <a:latin typeface="Arial Narrow" panose="020B0606020202030204" pitchFamily="34" charset="0"/>
              <a:cs typeface="Arial" panose="020B0604020202020204" pitchFamily="34" charset="0"/>
            </a:endParaRPr>
          </a:p>
        </p:txBody>
      </p:sp>
      <p:sp>
        <p:nvSpPr>
          <p:cNvPr id="2061" name="Rectangle 141"/>
          <p:cNvSpPr>
            <a:spLocks noChangeArrowheads="1"/>
          </p:cNvSpPr>
          <p:nvPr/>
        </p:nvSpPr>
        <p:spPr bwMode="auto">
          <a:xfrm>
            <a:off x="16830358" y="2861156"/>
            <a:ext cx="4999759" cy="16055362"/>
          </a:xfrm>
          <a:prstGeom prst="rect">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5408" tIns="47704" rIns="95408" bIns="47704"/>
          <a:lstStyle/>
          <a:p>
            <a:pPr defTabSz="952500"/>
            <a:endParaRPr lang="en-US" sz="2500"/>
          </a:p>
        </p:txBody>
      </p:sp>
      <p:sp>
        <p:nvSpPr>
          <p:cNvPr id="2062" name="TextBox 142"/>
          <p:cNvSpPr txBox="1">
            <a:spLocks noChangeArrowheads="1"/>
          </p:cNvSpPr>
          <p:nvPr/>
        </p:nvSpPr>
        <p:spPr bwMode="auto">
          <a:xfrm>
            <a:off x="16892661" y="2959197"/>
            <a:ext cx="4568825" cy="465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408" tIns="47704" rIns="95408" bIns="47704">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dirty="0">
                <a:solidFill>
                  <a:srgbClr val="FF0000"/>
                </a:solidFill>
                <a:latin typeface="Arial Black" pitchFamily="34" charset="0"/>
              </a:rPr>
              <a:t>Results Data</a:t>
            </a:r>
          </a:p>
        </p:txBody>
      </p:sp>
      <p:sp>
        <p:nvSpPr>
          <p:cNvPr id="2063" name="Text Box 9"/>
          <p:cNvSpPr txBox="1">
            <a:spLocks noChangeArrowheads="1"/>
          </p:cNvSpPr>
          <p:nvPr/>
        </p:nvSpPr>
        <p:spPr bwMode="auto">
          <a:xfrm>
            <a:off x="11785762" y="8251204"/>
            <a:ext cx="5052201" cy="92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dirty="0">
                <a:solidFill>
                  <a:srgbClr val="FF0000"/>
                </a:solidFill>
                <a:latin typeface="Arial Black" pitchFamily="34" charset="0"/>
              </a:rPr>
              <a:t>New Process: </a:t>
            </a:r>
          </a:p>
          <a:p>
            <a:r>
              <a:rPr lang="en-US" sz="1800" dirty="0">
                <a:latin typeface="Arial" panose="020B0604020202020204" pitchFamily="34" charset="0"/>
                <a:cs typeface="Arial" panose="020B0604020202020204" pitchFamily="34" charset="0"/>
              </a:rPr>
              <a:t>During May 1 - July 31, 2023, the SD/ND initiative was rolled out to the eight service lines in a pilot.</a:t>
            </a:r>
          </a:p>
          <a:p>
            <a:endParaRPr lang="en-US" sz="18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800" dirty="0">
                <a:latin typeface="Arial" panose="020B0604020202020204" pitchFamily="34" charset="0"/>
                <a:cs typeface="Arial" panose="020B0604020202020204" pitchFamily="34" charset="0"/>
              </a:rPr>
              <a:t>Patient Access Representatives (PARs) scheduled new patients that met specific criteria within 9 business hours for same-day appointments and between 9 to 18</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business hours for next-day appointments. </a:t>
            </a:r>
          </a:p>
          <a:p>
            <a:endParaRPr lang="en-US" sz="18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800" dirty="0">
                <a:latin typeface="Arial" panose="020B0604020202020204" pitchFamily="34" charset="0"/>
                <a:cs typeface="Arial" panose="020B0604020202020204" pitchFamily="34" charset="0"/>
              </a:rPr>
              <a:t>New patient appointment criteria was based on patient location, insurance plan color (green and lime green), treated or untreated and if they were physician referral. </a:t>
            </a:r>
          </a:p>
          <a:p>
            <a:pPr marL="342900" indent="-342900">
              <a:buFont typeface="Arial" panose="020B0604020202020204" pitchFamily="34" charset="0"/>
              <a:buChar char="•"/>
            </a:pPr>
            <a:endParaRPr lang="en-US" sz="18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800" dirty="0">
                <a:latin typeface="Arial" panose="020B0604020202020204" pitchFamily="34" charset="0"/>
                <a:cs typeface="Arial" panose="020B0604020202020204" pitchFamily="34" charset="0"/>
              </a:rPr>
              <a:t>Contact patient on first and second day and at least three times in seven business days via phone call, MyChart or email. </a:t>
            </a:r>
          </a:p>
          <a:p>
            <a:pPr marL="342900" indent="-342900">
              <a:buFont typeface="Arial" panose="020B0604020202020204" pitchFamily="34" charset="0"/>
              <a:buChar char="•"/>
            </a:pPr>
            <a:endParaRPr lang="en-US" sz="1800" dirty="0">
              <a:highlight>
                <a:srgbClr val="FFFF00"/>
              </a:highlight>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800" dirty="0">
                <a:latin typeface="Arial" panose="020B0604020202020204" pitchFamily="34" charset="0"/>
                <a:cs typeface="Arial" panose="020B0604020202020204" pitchFamily="34" charset="0"/>
              </a:rPr>
              <a:t>Leadership focus on reviewing prospective new referrals daily to support achieving SD/ND scheduling. </a:t>
            </a:r>
          </a:p>
          <a:p>
            <a:pPr marL="342900" indent="-342900">
              <a:buFont typeface="Arial" panose="020B0604020202020204" pitchFamily="34" charset="0"/>
              <a:buChar char="•"/>
            </a:pPr>
            <a:endParaRPr lang="en-US" sz="1800"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Lessons Learned:</a:t>
            </a:r>
            <a:endParaRPr lang="en-US" sz="1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1800" dirty="0">
                <a:latin typeface="Arial" panose="020B0604020202020204" pitchFamily="34" charset="0"/>
                <a:cs typeface="Arial" panose="020B0604020202020204" pitchFamily="34" charset="0"/>
              </a:rPr>
              <a:t>Provider template integrity is vital to the SD/ND initiative; templates need to be optimized to meet demand.</a:t>
            </a:r>
            <a:endParaRPr lang="en-US" sz="20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endParaRPr lang="en-US" sz="2000" dirty="0">
              <a:latin typeface="Arial" panose="020B0604020202020204" pitchFamily="34" charset="0"/>
              <a:ea typeface="Calibri" panose="020F0502020204030204" pitchFamily="34" charset="0"/>
              <a:cs typeface="Arial" panose="020B0604020202020204" pitchFamily="34" charset="0"/>
            </a:endParaRPr>
          </a:p>
          <a:p>
            <a:pPr marL="457200" indent="-457200">
              <a:buFont typeface="Arial" panose="020B0604020202020204" pitchFamily="34" charset="0"/>
              <a:buChar char="•"/>
            </a:pPr>
            <a:r>
              <a:rPr lang="en-US" sz="1800" dirty="0">
                <a:latin typeface="Arial" panose="020B0604020202020204" pitchFamily="34" charset="0"/>
                <a:cs typeface="Arial" panose="020B0604020202020204" pitchFamily="34" charset="0"/>
              </a:rPr>
              <a:t>Our success is contingent on  communication and collaboration between </a:t>
            </a:r>
            <a:r>
              <a:rPr lang="en-US" sz="1800" dirty="0">
                <a:latin typeface="Arial" panose="020B0604020202020204" pitchFamily="34" charset="0"/>
                <a:ea typeface="Calibri" panose="020F0502020204030204" pitchFamily="34" charset="0"/>
                <a:cs typeface="Arial" panose="020B0604020202020204" pitchFamily="34" charset="0"/>
              </a:rPr>
              <a:t>Access Leadership, Center Leadership, Business Services, &amp; Physician Leadership. </a:t>
            </a:r>
            <a:endParaRPr lang="en-US" sz="3500" dirty="0">
              <a:latin typeface="Arial" pitchFamily="34" charset="0"/>
            </a:endParaRPr>
          </a:p>
        </p:txBody>
      </p:sp>
      <p:sp>
        <p:nvSpPr>
          <p:cNvPr id="2064" name="Text Box 11"/>
          <p:cNvSpPr txBox="1">
            <a:spLocks noChangeArrowheads="1"/>
          </p:cNvSpPr>
          <p:nvPr/>
        </p:nvSpPr>
        <p:spPr bwMode="auto">
          <a:xfrm>
            <a:off x="16882854" y="19275300"/>
            <a:ext cx="472579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a:ea typeface="MS PGothic" pitchFamily="34" charset="-128"/>
              </a:defRPr>
            </a:lvl1pPr>
            <a:lvl2pPr marL="742950" indent="-285750">
              <a:defRPr sz="2400">
                <a:solidFill>
                  <a:schemeClr val="tx1"/>
                </a:solidFill>
                <a:latin typeface="Times"/>
                <a:ea typeface="MS PGothic" pitchFamily="34" charset="-128"/>
              </a:defRPr>
            </a:lvl2pPr>
            <a:lvl3pPr marL="1143000" indent="-228600">
              <a:defRPr sz="2400">
                <a:solidFill>
                  <a:schemeClr val="tx1"/>
                </a:solidFill>
                <a:latin typeface="Times"/>
                <a:ea typeface="MS PGothic" pitchFamily="34" charset="-128"/>
              </a:defRPr>
            </a:lvl3pPr>
            <a:lvl4pPr marL="1600200" indent="-228600">
              <a:defRPr sz="2400">
                <a:solidFill>
                  <a:schemeClr val="tx1"/>
                </a:solidFill>
                <a:latin typeface="Times"/>
                <a:ea typeface="MS PGothic" pitchFamily="34" charset="-128"/>
              </a:defRPr>
            </a:lvl4pPr>
            <a:lvl5pPr marL="2057400" indent="-228600">
              <a:defRPr sz="2400">
                <a:solidFill>
                  <a:schemeClr val="tx1"/>
                </a:solidFill>
                <a:latin typeface="Times"/>
                <a:ea typeface="MS PGothic" pitchFamily="34" charset="-128"/>
              </a:defRPr>
            </a:lvl5pPr>
            <a:lvl6pPr marL="2514600" indent="-228600" eaLnBrk="0" fontAlgn="base" hangingPunct="0">
              <a:spcBef>
                <a:spcPct val="0"/>
              </a:spcBef>
              <a:spcAft>
                <a:spcPct val="0"/>
              </a:spcAft>
              <a:defRPr sz="2400">
                <a:solidFill>
                  <a:schemeClr val="tx1"/>
                </a:solidFill>
                <a:latin typeface="Times"/>
                <a:ea typeface="MS PGothic" pitchFamily="34" charset="-128"/>
              </a:defRPr>
            </a:lvl6pPr>
            <a:lvl7pPr marL="2971800" indent="-228600" eaLnBrk="0" fontAlgn="base" hangingPunct="0">
              <a:spcBef>
                <a:spcPct val="0"/>
              </a:spcBef>
              <a:spcAft>
                <a:spcPct val="0"/>
              </a:spcAft>
              <a:defRPr sz="2400">
                <a:solidFill>
                  <a:schemeClr val="tx1"/>
                </a:solidFill>
                <a:latin typeface="Times"/>
                <a:ea typeface="MS PGothic" pitchFamily="34" charset="-128"/>
              </a:defRPr>
            </a:lvl7pPr>
            <a:lvl8pPr marL="3429000" indent="-228600" eaLnBrk="0" fontAlgn="base" hangingPunct="0">
              <a:spcBef>
                <a:spcPct val="0"/>
              </a:spcBef>
              <a:spcAft>
                <a:spcPct val="0"/>
              </a:spcAft>
              <a:defRPr sz="2400">
                <a:solidFill>
                  <a:schemeClr val="tx1"/>
                </a:solidFill>
                <a:latin typeface="Times"/>
                <a:ea typeface="MS PGothic" pitchFamily="34" charset="-128"/>
              </a:defRPr>
            </a:lvl8pPr>
            <a:lvl9pPr marL="3886200" indent="-228600" eaLnBrk="0" fontAlgn="base" hangingPunct="0">
              <a:spcBef>
                <a:spcPct val="0"/>
              </a:spcBef>
              <a:spcAft>
                <a:spcPct val="0"/>
              </a:spcAft>
              <a:defRPr sz="2400">
                <a:solidFill>
                  <a:schemeClr val="tx1"/>
                </a:solidFill>
                <a:latin typeface="Times"/>
                <a:ea typeface="MS PGothic" pitchFamily="34" charset="-128"/>
              </a:defRPr>
            </a:lvl9pPr>
          </a:lstStyle>
          <a:p>
            <a:r>
              <a:rPr lang="en-US" dirty="0">
                <a:solidFill>
                  <a:srgbClr val="FF0000"/>
                </a:solidFill>
                <a:latin typeface="Arial Black" panose="020B0A04020102020204" pitchFamily="34" charset="0"/>
              </a:rPr>
              <a:t>STUDY the results</a:t>
            </a:r>
          </a:p>
          <a:p>
            <a:r>
              <a:rPr lang="en-US" sz="1800" dirty="0">
                <a:latin typeface="Arial" pitchFamily="34" charset="0"/>
              </a:rPr>
              <a:t>We were able to increase our in-scope population by a total of 26% and our service line total by 21%.</a:t>
            </a:r>
          </a:p>
          <a:p>
            <a:endParaRPr lang="en-US" sz="1800" dirty="0">
              <a:latin typeface="Arial" pitchFamily="34" charset="0"/>
            </a:endParaRPr>
          </a:p>
          <a:p>
            <a:r>
              <a:rPr lang="en-US" sz="1800" dirty="0">
                <a:latin typeface="Arial" pitchFamily="34" charset="0"/>
              </a:rPr>
              <a:t> Also, we observed a higher percentage of patients that were scheduled SD/ND were seen within 7-10 days. </a:t>
            </a:r>
          </a:p>
        </p:txBody>
      </p:sp>
      <p:pic>
        <p:nvPicPr>
          <p:cNvPr id="2066" name="Picture 119" descr="photo.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819400"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58614CCA-4630-43CC-A8C4-5DE5008E3049}"/>
              </a:ext>
            </a:extLst>
          </p:cNvPr>
          <p:cNvSpPr/>
          <p:nvPr/>
        </p:nvSpPr>
        <p:spPr>
          <a:xfrm>
            <a:off x="16952950" y="3170711"/>
            <a:ext cx="3682314" cy="1477328"/>
          </a:xfrm>
          <a:prstGeom prst="rect">
            <a:avLst/>
          </a:prstGeom>
        </p:spPr>
        <p:txBody>
          <a:bodyPr wrap="square">
            <a:spAutoFit/>
          </a:bodyPr>
          <a:lstStyle/>
          <a:p>
            <a:pPr>
              <a:buClr>
                <a:srgbClr val="97103B"/>
              </a:buClr>
            </a:pPr>
            <a:endParaRPr lang="en-US" sz="1800" dirty="0">
              <a:latin typeface="Arial" panose="020B0604020202020204" pitchFamily="34" charset="0"/>
              <a:cs typeface="Arial" panose="020B0604020202020204" pitchFamily="34" charset="0"/>
            </a:endParaRPr>
          </a:p>
          <a:p>
            <a:pPr>
              <a:buClr>
                <a:srgbClr val="97103B"/>
              </a:buClr>
            </a:pPr>
            <a:r>
              <a:rPr lang="en-US" sz="1800" dirty="0">
                <a:latin typeface="Arial" panose="020B0604020202020204" pitchFamily="34" charset="0"/>
                <a:cs typeface="Arial" panose="020B0604020202020204" pitchFamily="34" charset="0"/>
              </a:rPr>
              <a:t>A new SD/ND percentage high was reached for the month of October for both our in-scope (78%) and service line total (62%). </a:t>
            </a:r>
          </a:p>
        </p:txBody>
      </p:sp>
      <p:sp>
        <p:nvSpPr>
          <p:cNvPr id="4" name="Rectangle 3">
            <a:extLst>
              <a:ext uri="{FF2B5EF4-FFF2-40B4-BE49-F238E27FC236}">
                <a16:creationId xmlns:a16="http://schemas.microsoft.com/office/drawing/2014/main" id="{855A353E-A08B-4270-896E-735286CB7C44}"/>
              </a:ext>
            </a:extLst>
          </p:cNvPr>
          <p:cNvSpPr/>
          <p:nvPr/>
        </p:nvSpPr>
        <p:spPr>
          <a:xfrm>
            <a:off x="17365833" y="12802131"/>
            <a:ext cx="4349579" cy="470000"/>
          </a:xfrm>
          <a:prstGeom prst="rect">
            <a:avLst/>
          </a:prstGeom>
        </p:spPr>
        <p:txBody>
          <a:bodyPr wrap="square">
            <a:spAutoFit/>
          </a:bodyPr>
          <a:lstStyle/>
          <a:p>
            <a:pPr marL="0" marR="0">
              <a:lnSpc>
                <a:spcPct val="107000"/>
              </a:lnSpc>
              <a:spcBef>
                <a:spcPts val="0"/>
              </a:spcBef>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 </a:t>
            </a:r>
          </a:p>
        </p:txBody>
      </p:sp>
      <p:pic>
        <p:nvPicPr>
          <p:cNvPr id="8" name="Picture 7">
            <a:extLst>
              <a:ext uri="{FF2B5EF4-FFF2-40B4-BE49-F238E27FC236}">
                <a16:creationId xmlns:a16="http://schemas.microsoft.com/office/drawing/2014/main" id="{A5B32E17-9DB6-93E6-1688-F311D1ED5B30}"/>
              </a:ext>
            </a:extLst>
          </p:cNvPr>
          <p:cNvPicPr>
            <a:picLocks noChangeAspect="1"/>
          </p:cNvPicPr>
          <p:nvPr/>
        </p:nvPicPr>
        <p:blipFill>
          <a:blip r:embed="rId7"/>
          <a:stretch>
            <a:fillRect/>
          </a:stretch>
        </p:blipFill>
        <p:spPr>
          <a:xfrm>
            <a:off x="336952" y="19091027"/>
            <a:ext cx="4964895" cy="2427673"/>
          </a:xfrm>
          <a:prstGeom prst="rect">
            <a:avLst/>
          </a:prstGeom>
        </p:spPr>
      </p:pic>
      <p:pic>
        <p:nvPicPr>
          <p:cNvPr id="10" name="Picture 9">
            <a:extLst>
              <a:ext uri="{FF2B5EF4-FFF2-40B4-BE49-F238E27FC236}">
                <a16:creationId xmlns:a16="http://schemas.microsoft.com/office/drawing/2014/main" id="{9A5AC0B5-B1C4-3DEC-0A13-381FCFCEBF9A}"/>
              </a:ext>
            </a:extLst>
          </p:cNvPr>
          <p:cNvPicPr>
            <a:picLocks noChangeAspect="1"/>
          </p:cNvPicPr>
          <p:nvPr/>
        </p:nvPicPr>
        <p:blipFill>
          <a:blip r:embed="rId8"/>
          <a:stretch>
            <a:fillRect/>
          </a:stretch>
        </p:blipFill>
        <p:spPr>
          <a:xfrm>
            <a:off x="457403" y="16191528"/>
            <a:ext cx="4953819" cy="2661365"/>
          </a:xfrm>
          <a:prstGeom prst="rect">
            <a:avLst/>
          </a:prstGeom>
        </p:spPr>
      </p:pic>
      <p:pic>
        <p:nvPicPr>
          <p:cNvPr id="25" name="Picture 24">
            <a:extLst>
              <a:ext uri="{FF2B5EF4-FFF2-40B4-BE49-F238E27FC236}">
                <a16:creationId xmlns:a16="http://schemas.microsoft.com/office/drawing/2014/main" id="{51068F61-7B61-CDAE-9789-18FDE795381B}"/>
              </a:ext>
            </a:extLst>
          </p:cNvPr>
          <p:cNvPicPr>
            <a:picLocks noChangeAspect="1"/>
          </p:cNvPicPr>
          <p:nvPr/>
        </p:nvPicPr>
        <p:blipFill>
          <a:blip r:embed="rId9"/>
          <a:stretch>
            <a:fillRect/>
          </a:stretch>
        </p:blipFill>
        <p:spPr>
          <a:xfrm>
            <a:off x="5999528" y="17681911"/>
            <a:ext cx="5314657" cy="823060"/>
          </a:xfrm>
          <a:prstGeom prst="rect">
            <a:avLst/>
          </a:prstGeom>
        </p:spPr>
      </p:pic>
      <p:sp>
        <p:nvSpPr>
          <p:cNvPr id="26" name="TextBox 25">
            <a:extLst>
              <a:ext uri="{FF2B5EF4-FFF2-40B4-BE49-F238E27FC236}">
                <a16:creationId xmlns:a16="http://schemas.microsoft.com/office/drawing/2014/main" id="{E1D18B28-001D-0F8E-6D85-702D12CAEA46}"/>
              </a:ext>
            </a:extLst>
          </p:cNvPr>
          <p:cNvSpPr txBox="1"/>
          <p:nvPr/>
        </p:nvSpPr>
        <p:spPr>
          <a:xfrm>
            <a:off x="5937249" y="16685816"/>
            <a:ext cx="5639236" cy="1200329"/>
          </a:xfrm>
          <a:prstGeom prst="rect">
            <a:avLst/>
          </a:prstGeom>
          <a:noFill/>
        </p:spPr>
        <p:txBody>
          <a:bodyPr wrap="none" rtlCol="0">
            <a:spAutoFit/>
          </a:bodyPr>
          <a:lstStyle/>
          <a:p>
            <a:r>
              <a:rPr lang="en-US" sz="1200" dirty="0"/>
              <a:t>Example 1</a:t>
            </a:r>
          </a:p>
          <a:p>
            <a:endParaRPr lang="en-US" sz="1200" dirty="0"/>
          </a:p>
          <a:p>
            <a:r>
              <a:rPr lang="en-US" sz="1200" dirty="0"/>
              <a:t>New patient/consult appointment is for an hour. One of the blocks is mismatched with a</a:t>
            </a:r>
          </a:p>
          <a:p>
            <a:r>
              <a:rPr lang="en-US" sz="1200" dirty="0"/>
              <a:t> follow up which will block this new patient/consult to be scheduled.</a:t>
            </a:r>
          </a:p>
          <a:p>
            <a:endParaRPr lang="en-US" dirty="0"/>
          </a:p>
        </p:txBody>
      </p:sp>
      <p:pic>
        <p:nvPicPr>
          <p:cNvPr id="28" name="Picture 27">
            <a:extLst>
              <a:ext uri="{FF2B5EF4-FFF2-40B4-BE49-F238E27FC236}">
                <a16:creationId xmlns:a16="http://schemas.microsoft.com/office/drawing/2014/main" id="{F159D29A-8431-E5E1-E2E2-1E0D1254D180}"/>
              </a:ext>
            </a:extLst>
          </p:cNvPr>
          <p:cNvPicPr>
            <a:picLocks noChangeAspect="1"/>
          </p:cNvPicPr>
          <p:nvPr/>
        </p:nvPicPr>
        <p:blipFill>
          <a:blip r:embed="rId10"/>
          <a:stretch>
            <a:fillRect/>
          </a:stretch>
        </p:blipFill>
        <p:spPr>
          <a:xfrm>
            <a:off x="6040130" y="19205888"/>
            <a:ext cx="5384847" cy="1836655"/>
          </a:xfrm>
          <a:prstGeom prst="rect">
            <a:avLst/>
          </a:prstGeom>
        </p:spPr>
      </p:pic>
      <p:sp>
        <p:nvSpPr>
          <p:cNvPr id="30" name="TextBox 29">
            <a:extLst>
              <a:ext uri="{FF2B5EF4-FFF2-40B4-BE49-F238E27FC236}">
                <a16:creationId xmlns:a16="http://schemas.microsoft.com/office/drawing/2014/main" id="{0C79737C-E89C-9DA4-5641-161E6986785D}"/>
              </a:ext>
            </a:extLst>
          </p:cNvPr>
          <p:cNvSpPr txBox="1"/>
          <p:nvPr/>
        </p:nvSpPr>
        <p:spPr>
          <a:xfrm>
            <a:off x="5972266" y="18821550"/>
            <a:ext cx="849913" cy="276999"/>
          </a:xfrm>
          <a:prstGeom prst="rect">
            <a:avLst/>
          </a:prstGeom>
          <a:noFill/>
        </p:spPr>
        <p:txBody>
          <a:bodyPr wrap="none" rtlCol="0">
            <a:spAutoFit/>
          </a:bodyPr>
          <a:lstStyle/>
          <a:p>
            <a:r>
              <a:rPr lang="en-US" sz="1200" dirty="0"/>
              <a:t>Example 2</a:t>
            </a:r>
          </a:p>
        </p:txBody>
      </p:sp>
      <p:sp>
        <p:nvSpPr>
          <p:cNvPr id="34" name="TextBox 33">
            <a:extLst>
              <a:ext uri="{FF2B5EF4-FFF2-40B4-BE49-F238E27FC236}">
                <a16:creationId xmlns:a16="http://schemas.microsoft.com/office/drawing/2014/main" id="{F00BC380-DB84-16D7-1272-269FE0663496}"/>
              </a:ext>
            </a:extLst>
          </p:cNvPr>
          <p:cNvSpPr txBox="1"/>
          <p:nvPr/>
        </p:nvSpPr>
        <p:spPr>
          <a:xfrm>
            <a:off x="16952950" y="7641392"/>
            <a:ext cx="4608734" cy="2031325"/>
          </a:xfrm>
          <a:prstGeom prst="rect">
            <a:avLst/>
          </a:prstGeom>
          <a:noFill/>
        </p:spPr>
        <p:txBody>
          <a:bodyPr wrap="square" rtlCol="0">
            <a:spAutoFit/>
          </a:bodyPr>
          <a:lstStyle/>
          <a:p>
            <a:r>
              <a:rPr lang="en-US" sz="1800" dirty="0">
                <a:latin typeface="Arial" panose="020B0604020202020204" pitchFamily="34" charset="0"/>
                <a:cs typeface="Arial" panose="020B0604020202020204" pitchFamily="34" charset="0"/>
              </a:rPr>
              <a:t>Since implementing our SD/ND initiative in May 2023, there has been an increase in our in-scope population. The graph below highlights just a few of the service lines (Breast, GI/Colorectal, Head and Neck and Leukemia) that had significant improvements . </a:t>
            </a:r>
          </a:p>
        </p:txBody>
      </p:sp>
      <p:pic>
        <p:nvPicPr>
          <p:cNvPr id="38" name="Picture 37">
            <a:extLst>
              <a:ext uri="{FF2B5EF4-FFF2-40B4-BE49-F238E27FC236}">
                <a16:creationId xmlns:a16="http://schemas.microsoft.com/office/drawing/2014/main" id="{60A09311-A3E3-ADDC-AC12-EEF080F03FB0}"/>
              </a:ext>
            </a:extLst>
          </p:cNvPr>
          <p:cNvPicPr>
            <a:picLocks noChangeAspect="1"/>
          </p:cNvPicPr>
          <p:nvPr/>
        </p:nvPicPr>
        <p:blipFill>
          <a:blip r:embed="rId11"/>
          <a:stretch>
            <a:fillRect/>
          </a:stretch>
        </p:blipFill>
        <p:spPr>
          <a:xfrm>
            <a:off x="17174586" y="13518581"/>
            <a:ext cx="4282418" cy="1823854"/>
          </a:xfrm>
          <a:prstGeom prst="rect">
            <a:avLst/>
          </a:prstGeom>
        </p:spPr>
      </p:pic>
      <p:sp>
        <p:nvSpPr>
          <p:cNvPr id="40" name="TextBox 39">
            <a:extLst>
              <a:ext uri="{FF2B5EF4-FFF2-40B4-BE49-F238E27FC236}">
                <a16:creationId xmlns:a16="http://schemas.microsoft.com/office/drawing/2014/main" id="{EFF532B3-A6A7-7A9D-2683-C8168C5211C7}"/>
              </a:ext>
            </a:extLst>
          </p:cNvPr>
          <p:cNvSpPr txBox="1"/>
          <p:nvPr/>
        </p:nvSpPr>
        <p:spPr>
          <a:xfrm>
            <a:off x="11828261" y="17614994"/>
            <a:ext cx="4854115" cy="4062651"/>
          </a:xfrm>
          <a:prstGeom prst="rect">
            <a:avLst/>
          </a:prstGeom>
          <a:noFill/>
        </p:spPr>
        <p:txBody>
          <a:bodyPr wrap="square">
            <a:spAutoFit/>
          </a:bodyPr>
          <a:lstStyle/>
          <a:p>
            <a:r>
              <a:rPr lang="en-US" dirty="0">
                <a:solidFill>
                  <a:srgbClr val="FF0000"/>
                </a:solidFill>
                <a:latin typeface="Arial Black" pitchFamily="34" charset="0"/>
              </a:rPr>
              <a:t>ACT: </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Continue contacting the patient on the first and second days.</a:t>
            </a:r>
            <a:endParaRPr lang="en-US" sz="1800" dirty="0">
              <a:latin typeface="Arial" pitchFamily="34" charset="0"/>
            </a:endParaRPr>
          </a:p>
          <a:p>
            <a:pPr marL="342900" indent="-342900">
              <a:buFont typeface="Arial" panose="020B0604020202020204" pitchFamily="34" charset="0"/>
              <a:buChar char="•"/>
            </a:pPr>
            <a:endParaRPr lang="en-US" sz="18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800" dirty="0">
                <a:latin typeface="Arial" panose="020B0604020202020204" pitchFamily="34" charset="0"/>
                <a:cs typeface="Arial" panose="020B0604020202020204" pitchFamily="34" charset="0"/>
              </a:rPr>
              <a:t>Utilize pre-intake navigation team in gathering information from patients to allow us to proceed.</a:t>
            </a:r>
          </a:p>
          <a:p>
            <a:pPr marL="342900" indent="-342900">
              <a:buFont typeface="Arial" panose="020B0604020202020204" pitchFamily="34" charset="0"/>
              <a:buChar char="•"/>
            </a:pPr>
            <a:endParaRPr lang="en-US" sz="18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800" dirty="0">
                <a:latin typeface="Arial" panose="020B0604020202020204" pitchFamily="34" charset="0"/>
                <a:cs typeface="Arial" panose="020B0604020202020204" pitchFamily="34" charset="0"/>
              </a:rPr>
              <a:t>Follow algorithms and schedule patient appointments on the first call.</a:t>
            </a:r>
          </a:p>
          <a:p>
            <a:pPr marL="342900" indent="-342900">
              <a:buFont typeface="Arial" panose="020B0604020202020204" pitchFamily="34" charset="0"/>
              <a:buChar char="•"/>
            </a:pPr>
            <a:endParaRPr lang="en-US" sz="18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800" dirty="0">
                <a:latin typeface="Arial" panose="020B0604020202020204" pitchFamily="34" charset="0"/>
                <a:cs typeface="Arial" panose="020B0604020202020204" pitchFamily="34" charset="0"/>
              </a:rPr>
              <a:t>Continue routine SD/ND huddles which permits Access leaders an opportunity to discuss barriers and identify solutions. </a:t>
            </a:r>
          </a:p>
        </p:txBody>
      </p:sp>
      <p:sp>
        <p:nvSpPr>
          <p:cNvPr id="41" name="TextBox 40">
            <a:extLst>
              <a:ext uri="{FF2B5EF4-FFF2-40B4-BE49-F238E27FC236}">
                <a16:creationId xmlns:a16="http://schemas.microsoft.com/office/drawing/2014/main" id="{70FBD298-8121-CAA5-4874-5ADFA5C10ADE}"/>
              </a:ext>
            </a:extLst>
          </p:cNvPr>
          <p:cNvSpPr txBox="1"/>
          <p:nvPr/>
        </p:nvSpPr>
        <p:spPr>
          <a:xfrm>
            <a:off x="17104917" y="12120500"/>
            <a:ext cx="4097045" cy="1200329"/>
          </a:xfrm>
          <a:prstGeom prst="rect">
            <a:avLst/>
          </a:prstGeom>
          <a:noFill/>
        </p:spPr>
        <p:txBody>
          <a:bodyPr wrap="square" rtlCol="0">
            <a:spAutoFit/>
          </a:bodyPr>
          <a:lstStyle/>
          <a:p>
            <a:r>
              <a:rPr lang="en-US" sz="1800" dirty="0">
                <a:latin typeface="Arial" panose="020B0604020202020204" pitchFamily="34" charset="0"/>
                <a:cs typeface="Arial" panose="020B0604020202020204" pitchFamily="34" charset="0"/>
              </a:rPr>
              <a:t>Referral creation to appointment made was 5 days in January 2023. We are now scheduling appointments in 2 days.</a:t>
            </a:r>
          </a:p>
        </p:txBody>
      </p:sp>
      <p:pic>
        <p:nvPicPr>
          <p:cNvPr id="1026" name="Picture 2">
            <a:extLst>
              <a:ext uri="{FF2B5EF4-FFF2-40B4-BE49-F238E27FC236}">
                <a16:creationId xmlns:a16="http://schemas.microsoft.com/office/drawing/2014/main" id="{F498EF25-31C7-4A30-8B3F-8865654B2FD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0857" y="9545431"/>
            <a:ext cx="4717590" cy="254512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B5F7A34C-BC33-C73A-5682-F11BC28313A2}"/>
              </a:ext>
            </a:extLst>
          </p:cNvPr>
          <p:cNvPicPr>
            <a:picLocks noChangeAspect="1"/>
          </p:cNvPicPr>
          <p:nvPr/>
        </p:nvPicPr>
        <p:blipFill>
          <a:blip r:embed="rId13"/>
          <a:stretch>
            <a:fillRect/>
          </a:stretch>
        </p:blipFill>
        <p:spPr>
          <a:xfrm>
            <a:off x="16940643" y="9827471"/>
            <a:ext cx="4633348" cy="2149115"/>
          </a:xfrm>
          <a:prstGeom prst="rect">
            <a:avLst/>
          </a:prstGeom>
        </p:spPr>
      </p:pic>
      <p:pic>
        <p:nvPicPr>
          <p:cNvPr id="15" name="Picture 14">
            <a:extLst>
              <a:ext uri="{FF2B5EF4-FFF2-40B4-BE49-F238E27FC236}">
                <a16:creationId xmlns:a16="http://schemas.microsoft.com/office/drawing/2014/main" id="{1359A70A-FFA6-317B-1A50-188B31BC2C55}"/>
              </a:ext>
            </a:extLst>
          </p:cNvPr>
          <p:cNvPicPr>
            <a:picLocks noChangeAspect="1"/>
          </p:cNvPicPr>
          <p:nvPr/>
        </p:nvPicPr>
        <p:blipFill>
          <a:blip r:embed="rId14"/>
          <a:stretch>
            <a:fillRect/>
          </a:stretch>
        </p:blipFill>
        <p:spPr>
          <a:xfrm>
            <a:off x="17010077" y="4898979"/>
            <a:ext cx="4417130" cy="2533650"/>
          </a:xfrm>
          <a:prstGeom prst="rect">
            <a:avLst/>
          </a:prstGeom>
        </p:spPr>
      </p:pic>
      <p:sp>
        <p:nvSpPr>
          <p:cNvPr id="6" name="TextBox 5">
            <a:extLst>
              <a:ext uri="{FF2B5EF4-FFF2-40B4-BE49-F238E27FC236}">
                <a16:creationId xmlns:a16="http://schemas.microsoft.com/office/drawing/2014/main" id="{B2C9AA94-16F7-C142-74D4-4634AF5219D8}"/>
              </a:ext>
            </a:extLst>
          </p:cNvPr>
          <p:cNvSpPr txBox="1"/>
          <p:nvPr/>
        </p:nvSpPr>
        <p:spPr>
          <a:xfrm>
            <a:off x="16985246" y="15557017"/>
            <a:ext cx="4844871" cy="646331"/>
          </a:xfrm>
          <a:prstGeom prst="rect">
            <a:avLst/>
          </a:prstGeom>
          <a:noFill/>
        </p:spPr>
        <p:txBody>
          <a:bodyPr wrap="square" rtlCol="0">
            <a:spAutoFit/>
          </a:bodyPr>
          <a:lstStyle/>
          <a:p>
            <a:r>
              <a:rPr lang="en-US" sz="1800" dirty="0">
                <a:latin typeface="Arial" panose="020B0604020202020204" pitchFamily="34" charset="0"/>
                <a:cs typeface="Arial" panose="020B0604020202020204" pitchFamily="34" charset="0"/>
              </a:rPr>
              <a:t>The chart below show 56% of our referrals are being created within 18 business hours.</a:t>
            </a:r>
          </a:p>
        </p:txBody>
      </p:sp>
      <p:pic>
        <p:nvPicPr>
          <p:cNvPr id="9" name="Picture 2">
            <a:extLst>
              <a:ext uri="{FF2B5EF4-FFF2-40B4-BE49-F238E27FC236}">
                <a16:creationId xmlns:a16="http://schemas.microsoft.com/office/drawing/2014/main" id="{364F25D0-BD2E-28AC-BE68-01304436D49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7010077" y="16350467"/>
            <a:ext cx="4705335" cy="2529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3">
            <a:extLst>
              <a:ext uri="{FF2B5EF4-FFF2-40B4-BE49-F238E27FC236}">
                <a16:creationId xmlns:a16="http://schemas.microsoft.com/office/drawing/2014/main" id="{224D17FD-E9BB-BF41-F72D-26B9B3FCF4C9}"/>
              </a:ext>
            </a:extLst>
          </p:cNvPr>
          <p:cNvPicPr>
            <a:picLocks noChangeAspect="1"/>
          </p:cNvPicPr>
          <p:nvPr/>
        </p:nvPicPr>
        <p:blipFill>
          <a:blip r:embed="rId16"/>
          <a:stretch>
            <a:fillRect/>
          </a:stretch>
        </p:blipFill>
        <p:spPr>
          <a:xfrm>
            <a:off x="8332545" y="9672717"/>
            <a:ext cx="3429230" cy="5405579"/>
          </a:xfrm>
          <a:prstGeom prst="rect">
            <a:avLst/>
          </a:prstGeom>
        </p:spPr>
      </p:pic>
      <p:pic>
        <p:nvPicPr>
          <p:cNvPr id="29" name="Picture 28">
            <a:extLst>
              <a:ext uri="{FF2B5EF4-FFF2-40B4-BE49-F238E27FC236}">
                <a16:creationId xmlns:a16="http://schemas.microsoft.com/office/drawing/2014/main" id="{BD60286E-9495-1087-BF26-B02BCB9317D4}"/>
              </a:ext>
            </a:extLst>
          </p:cNvPr>
          <p:cNvPicPr>
            <a:picLocks noChangeAspect="1"/>
          </p:cNvPicPr>
          <p:nvPr/>
        </p:nvPicPr>
        <p:blipFill>
          <a:blip r:embed="rId17"/>
          <a:stretch>
            <a:fillRect/>
          </a:stretch>
        </p:blipFill>
        <p:spPr>
          <a:xfrm>
            <a:off x="5261815" y="9539503"/>
            <a:ext cx="2968050" cy="5596427"/>
          </a:xfrm>
          <a:prstGeom prst="rect">
            <a:avLst/>
          </a:prstGeom>
        </p:spPr>
      </p:pic>
      <p:sp>
        <p:nvSpPr>
          <p:cNvPr id="2" name="TextBox 1">
            <a:extLst>
              <a:ext uri="{FF2B5EF4-FFF2-40B4-BE49-F238E27FC236}">
                <a16:creationId xmlns:a16="http://schemas.microsoft.com/office/drawing/2014/main" id="{A7248C46-3997-0726-2A46-8B99DCA8946B}"/>
              </a:ext>
            </a:extLst>
          </p:cNvPr>
          <p:cNvSpPr txBox="1"/>
          <p:nvPr/>
        </p:nvSpPr>
        <p:spPr>
          <a:xfrm>
            <a:off x="7420918" y="9545431"/>
            <a:ext cx="592295" cy="307777"/>
          </a:xfrm>
          <a:prstGeom prst="rect">
            <a:avLst/>
          </a:prstGeom>
          <a:solidFill>
            <a:schemeClr val="bg1"/>
          </a:solidFill>
        </p:spPr>
        <p:txBody>
          <a:bodyPr wrap="square" rtlCol="0">
            <a:spAutoFit/>
          </a:bodyPr>
          <a:lstStyle/>
          <a:p>
            <a:r>
              <a:rPr lang="en-US" sz="1400" dirty="0">
                <a:latin typeface="Arial" panose="020B0604020202020204" pitchFamily="34" charset="0"/>
                <a:cs typeface="Arial" panose="020B0604020202020204" pitchFamily="34" charset="0"/>
              </a:rPr>
              <a:t>Input</a:t>
            </a:r>
          </a:p>
        </p:txBody>
      </p:sp>
      <p:sp>
        <p:nvSpPr>
          <p:cNvPr id="11" name="TextBox 10">
            <a:extLst>
              <a:ext uri="{FF2B5EF4-FFF2-40B4-BE49-F238E27FC236}">
                <a16:creationId xmlns:a16="http://schemas.microsoft.com/office/drawing/2014/main" id="{DBD48E06-3D73-17D0-C011-BE0B71922570}"/>
              </a:ext>
            </a:extLst>
          </p:cNvPr>
          <p:cNvSpPr txBox="1"/>
          <p:nvPr/>
        </p:nvSpPr>
        <p:spPr>
          <a:xfrm>
            <a:off x="6086428" y="11812723"/>
            <a:ext cx="784393" cy="307777"/>
          </a:xfrm>
          <a:prstGeom prst="rect">
            <a:avLst/>
          </a:prstGeom>
          <a:solidFill>
            <a:schemeClr val="bg1"/>
          </a:solidFill>
        </p:spPr>
        <p:txBody>
          <a:bodyPr wrap="square" rtlCol="0">
            <a:spAutoFit/>
          </a:bodyPr>
          <a:lstStyle/>
          <a:p>
            <a:r>
              <a:rPr lang="en-US" sz="1400" dirty="0">
                <a:latin typeface="Arial" panose="020B0604020202020204" pitchFamily="34" charset="0"/>
                <a:cs typeface="Arial" panose="020B0604020202020204" pitchFamily="34" charset="0"/>
              </a:rPr>
              <a:t>Output</a:t>
            </a:r>
          </a:p>
        </p:txBody>
      </p:sp>
      <p:sp>
        <p:nvSpPr>
          <p:cNvPr id="12" name="TextBox 11">
            <a:extLst>
              <a:ext uri="{FF2B5EF4-FFF2-40B4-BE49-F238E27FC236}">
                <a16:creationId xmlns:a16="http://schemas.microsoft.com/office/drawing/2014/main" id="{88E9FC4F-F0E3-CAD6-4187-22818689FFBA}"/>
              </a:ext>
            </a:extLst>
          </p:cNvPr>
          <p:cNvSpPr txBox="1"/>
          <p:nvPr/>
        </p:nvSpPr>
        <p:spPr>
          <a:xfrm>
            <a:off x="11042898" y="9569584"/>
            <a:ext cx="795459" cy="307777"/>
          </a:xfrm>
          <a:prstGeom prst="rect">
            <a:avLst/>
          </a:prstGeom>
          <a:solidFill>
            <a:schemeClr val="bg1"/>
          </a:solidFill>
        </p:spPr>
        <p:txBody>
          <a:bodyPr wrap="square" rtlCol="0">
            <a:spAutoFit/>
          </a:bodyPr>
          <a:lstStyle/>
          <a:p>
            <a:r>
              <a:rPr lang="en-US" sz="1400" dirty="0">
                <a:latin typeface="Arial" panose="020B0604020202020204" pitchFamily="34" charset="0"/>
                <a:cs typeface="Arial" panose="020B0604020202020204" pitchFamily="34" charset="0"/>
              </a:rPr>
              <a:t>Input</a:t>
            </a:r>
          </a:p>
        </p:txBody>
      </p:sp>
      <p:sp>
        <p:nvSpPr>
          <p:cNvPr id="13" name="TextBox 12">
            <a:extLst>
              <a:ext uri="{FF2B5EF4-FFF2-40B4-BE49-F238E27FC236}">
                <a16:creationId xmlns:a16="http://schemas.microsoft.com/office/drawing/2014/main" id="{45CF58E9-95BF-FDF3-BB92-78463454813C}"/>
              </a:ext>
            </a:extLst>
          </p:cNvPr>
          <p:cNvSpPr txBox="1"/>
          <p:nvPr/>
        </p:nvSpPr>
        <p:spPr>
          <a:xfrm>
            <a:off x="9066790" y="12729354"/>
            <a:ext cx="784393" cy="307777"/>
          </a:xfrm>
          <a:prstGeom prst="rect">
            <a:avLst/>
          </a:prstGeom>
          <a:solidFill>
            <a:schemeClr val="bg1"/>
          </a:solidFill>
        </p:spPr>
        <p:txBody>
          <a:bodyPr wrap="square" rtlCol="0">
            <a:spAutoFit/>
          </a:bodyPr>
          <a:lstStyle/>
          <a:p>
            <a:r>
              <a:rPr lang="en-US" sz="1400" dirty="0">
                <a:latin typeface="Arial" panose="020B0604020202020204" pitchFamily="34" charset="0"/>
                <a:cs typeface="Arial" panose="020B0604020202020204" pitchFamily="34" charset="0"/>
              </a:rPr>
              <a:t>Output</a:t>
            </a:r>
          </a:p>
        </p:txBody>
      </p:sp>
      <p:sp>
        <p:nvSpPr>
          <p:cNvPr id="14" name="TextBox 13">
            <a:extLst>
              <a:ext uri="{FF2B5EF4-FFF2-40B4-BE49-F238E27FC236}">
                <a16:creationId xmlns:a16="http://schemas.microsoft.com/office/drawing/2014/main" id="{B78E6108-750D-7233-C744-939FE0CEF4B4}"/>
              </a:ext>
            </a:extLst>
          </p:cNvPr>
          <p:cNvSpPr txBox="1"/>
          <p:nvPr/>
        </p:nvSpPr>
        <p:spPr>
          <a:xfrm>
            <a:off x="5937249" y="9344188"/>
            <a:ext cx="981153" cy="307777"/>
          </a:xfrm>
          <a:prstGeom prst="rect">
            <a:avLst/>
          </a:prstGeom>
          <a:solidFill>
            <a:schemeClr val="bg1"/>
          </a:solidFill>
        </p:spPr>
        <p:txBody>
          <a:bodyPr wrap="square" rtlCol="0">
            <a:spAutoFit/>
          </a:bodyPr>
          <a:lstStyle/>
          <a:p>
            <a:r>
              <a:rPr lang="en-US" sz="1400" b="1" dirty="0">
                <a:latin typeface="Arial" panose="020B0604020202020204" pitchFamily="34" charset="0"/>
                <a:cs typeface="Arial" panose="020B0604020202020204" pitchFamily="34" charset="0"/>
              </a:rPr>
              <a:t>Before</a:t>
            </a:r>
          </a:p>
        </p:txBody>
      </p:sp>
      <p:sp>
        <p:nvSpPr>
          <p:cNvPr id="16" name="TextBox 15">
            <a:extLst>
              <a:ext uri="{FF2B5EF4-FFF2-40B4-BE49-F238E27FC236}">
                <a16:creationId xmlns:a16="http://schemas.microsoft.com/office/drawing/2014/main" id="{F60FCB84-1646-804B-257C-6B1719E03744}"/>
              </a:ext>
            </a:extLst>
          </p:cNvPr>
          <p:cNvSpPr txBox="1"/>
          <p:nvPr/>
        </p:nvSpPr>
        <p:spPr>
          <a:xfrm>
            <a:off x="9292275" y="9351057"/>
            <a:ext cx="981153" cy="307777"/>
          </a:xfrm>
          <a:prstGeom prst="rect">
            <a:avLst/>
          </a:prstGeom>
          <a:solidFill>
            <a:schemeClr val="bg1"/>
          </a:solidFill>
        </p:spPr>
        <p:txBody>
          <a:bodyPr wrap="square" rtlCol="0">
            <a:spAutoFit/>
          </a:bodyPr>
          <a:lstStyle/>
          <a:p>
            <a:r>
              <a:rPr lang="en-US" sz="1400" b="1" dirty="0">
                <a:latin typeface="Arial" panose="020B0604020202020204" pitchFamily="34" charset="0"/>
                <a:cs typeface="Arial" panose="020B0604020202020204" pitchFamily="34" charset="0"/>
              </a:rPr>
              <a:t>After</a:t>
            </a:r>
          </a:p>
        </p:txBody>
      </p:sp>
      <p:sp>
        <p:nvSpPr>
          <p:cNvPr id="17" name="Arrow: Right 16">
            <a:extLst>
              <a:ext uri="{FF2B5EF4-FFF2-40B4-BE49-F238E27FC236}">
                <a16:creationId xmlns:a16="http://schemas.microsoft.com/office/drawing/2014/main" id="{8F3F76EB-36BE-360F-F404-D3C181A5C90A}"/>
              </a:ext>
            </a:extLst>
          </p:cNvPr>
          <p:cNvSpPr/>
          <p:nvPr/>
        </p:nvSpPr>
        <p:spPr bwMode="auto">
          <a:xfrm>
            <a:off x="7570808" y="12158859"/>
            <a:ext cx="704121" cy="239065"/>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pitchFamily="-112" charset="0"/>
            </a:endParaRPr>
          </a:p>
        </p:txBody>
      </p:sp>
      <p:pic>
        <p:nvPicPr>
          <p:cNvPr id="2079" name="Audio 2078">
            <a:hlinkClick r:id="" action="ppaction://media"/>
            <a:extLst>
              <a:ext uri="{FF2B5EF4-FFF2-40B4-BE49-F238E27FC236}">
                <a16:creationId xmlns:a16="http://schemas.microsoft.com/office/drawing/2014/main" id="{21637638-B548-FC29-BDC4-D6C193044A57}"/>
              </a:ext>
            </a:extLst>
          </p:cNvPr>
          <p:cNvPicPr>
            <a:picLocks noChangeAspect="1"/>
          </p:cNvPicPr>
          <p:nvPr>
            <a:audioFile r:link="rId2"/>
            <p:extLst>
              <p:ext uri="{DAA4B4D4-6D71-4841-9C94-3DE7FCFB9230}">
                <p14:media xmlns:p14="http://schemas.microsoft.com/office/powerpoint/2010/main" r:embed="rId1"/>
              </p:ext>
            </p:extLst>
          </p:nvPr>
        </p:nvPicPr>
        <p:blipFill>
          <a:blip r:embed="rId18"/>
          <a:srcRect l="-490000" t="-490000" r="-490000" b="-490000"/>
          <a:stretch>
            <a:fillRect/>
          </a:stretch>
        </p:blipFill>
        <p:spPr>
          <a:xfrm>
            <a:off x="15098573" y="15098573"/>
            <a:ext cx="6583680" cy="658368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170927"/>
    </mc:Choice>
    <mc:Fallback xmlns="">
      <p:transition spd="slow" advTm="1709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7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79"/>
                </p:tgtEl>
              </p:cMediaNode>
            </p:audio>
          </p:childTnLst>
        </p:cTn>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2"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A3F2ACFF9ACA4681708F43F20E3DEC" ma:contentTypeVersion="15" ma:contentTypeDescription="Create a new document." ma:contentTypeScope="" ma:versionID="17c17c3d9db9cf02c08c6268188b1ee5">
  <xsd:schema xmlns:xsd="http://www.w3.org/2001/XMLSchema" xmlns:xs="http://www.w3.org/2001/XMLSchema" xmlns:p="http://schemas.microsoft.com/office/2006/metadata/properties" xmlns:ns3="e1f14c64-cd7d-41bf-81ef-12c7c86b5ced" xmlns:ns4="d0b81a5c-f52d-4699-850f-57b2d32433d0" targetNamespace="http://schemas.microsoft.com/office/2006/metadata/properties" ma:root="true" ma:fieldsID="bf65eb3290d2630a232214ccbd63d25a" ns3:_="" ns4:_="">
    <xsd:import namespace="e1f14c64-cd7d-41bf-81ef-12c7c86b5ced"/>
    <xsd:import namespace="d0b81a5c-f52d-4699-850f-57b2d32433d0"/>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3:MediaServiceDateTaken" minOccurs="0"/>
                <xsd:element ref="ns3:MediaLengthInSeconds" minOccurs="0"/>
                <xsd:element ref="ns3:_activity"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f14c64-cd7d-41bf-81ef-12c7c86b5ce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activity" ma:index="21" nillable="true" ma:displayName="_activity" ma:hidden="true" ma:internalName="_activity">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0b81a5c-f52d-4699-850f-57b2d32433d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e1f14c64-cd7d-41bf-81ef-12c7c86b5ced" xsi:nil="true"/>
  </documentManagement>
</p:properti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9E53877F-FB69-4872-9601-D34942951D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1f14c64-cd7d-41bf-81ef-12c7c86b5ced"/>
    <ds:schemaRef ds:uri="d0b81a5c-f52d-4699-850f-57b2d32433d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9657B61-9A18-483F-9DCC-5FC4E187A24D}">
  <ds:schemaRefs>
    <ds:schemaRef ds:uri="http://schemas.microsoft.com/sharepoint/v3/contenttype/forms"/>
  </ds:schemaRefs>
</ds:datastoreItem>
</file>

<file path=customXml/itemProps3.xml><?xml version="1.0" encoding="utf-8"?>
<ds:datastoreItem xmlns:ds="http://schemas.openxmlformats.org/officeDocument/2006/customXml" ds:itemID="{DD50EFC2-DD62-41A5-8A30-B2530731A21F}">
  <ds:schemaRefs>
    <ds:schemaRef ds:uri="http://www.w3.org/XML/1998/namespace"/>
    <ds:schemaRef ds:uri="http://schemas.microsoft.com/office/2006/documentManagement/types"/>
    <ds:schemaRef ds:uri="http://purl.org/dc/elements/1.1/"/>
    <ds:schemaRef ds:uri="http://schemas.microsoft.com/office/2006/metadata/properties"/>
    <ds:schemaRef ds:uri="http://schemas.microsoft.com/office/infopath/2007/PartnerControls"/>
    <ds:schemaRef ds:uri="d0b81a5c-f52d-4699-850f-57b2d32433d0"/>
    <ds:schemaRef ds:uri="http://purl.org/dc/dcmitype/"/>
    <ds:schemaRef ds:uri="e1f14c64-cd7d-41bf-81ef-12c7c86b5ced"/>
    <ds:schemaRef ds:uri="http://schemas.openxmlformats.org/package/2006/metadata/core-properties"/>
    <ds:schemaRef ds:uri="http://purl.org/dc/terms/"/>
  </ds:schemaRefs>
</ds:datastoreItem>
</file>

<file path=customXml/itemProps4.xml><?xml version="1.0" encoding="utf-8"?>
<ds:datastoreItem xmlns:ds="http://schemas.openxmlformats.org/officeDocument/2006/customXml" ds:itemID="{A4FCE4C5-9F9B-42AE-BFC0-D1E6DD85B4B0}">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otalTime>41155</TotalTime>
  <Words>1405</Words>
  <Application>Microsoft Office PowerPoint</Application>
  <PresentationFormat>Custom</PresentationFormat>
  <Paragraphs>115</Paragraphs>
  <Slides>1</Slides>
  <Notes>1</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Arial Black</vt:lpstr>
      <vt:lpstr>Arial Narrow</vt:lpstr>
      <vt:lpstr>Calibri</vt:lpstr>
      <vt:lpstr>Times</vt:lpstr>
      <vt:lpstr>Blank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MDACC</dc:creator>
  <cp:lastModifiedBy>Jones III,John R</cp:lastModifiedBy>
  <cp:revision>93</cp:revision>
  <dcterms:created xsi:type="dcterms:W3CDTF">2010-05-10T19:56:36Z</dcterms:created>
  <dcterms:modified xsi:type="dcterms:W3CDTF">2024-01-02T20:23:23Z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ContentTypeId">
    <vt:lpwstr>0x010100B9A3F2ACFF9ACA4681708F43F20E3DEC</vt:lpwstr>
  </property>
</Properties>
</file>