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sldIdLst>
    <p:sldId id="256" r:id="rId6"/>
  </p:sldIdLst>
  <p:sldSz cx="21945600" cy="21945600"/>
  <p:notesSz cx="9124950" cy="14782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orient="horz" pos="13392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orient="horz" pos="240">
          <p15:clr>
            <a:srgbClr val="A4A3A4"/>
          </p15:clr>
        </p15:guide>
        <p15:guide id="5" pos="432">
          <p15:clr>
            <a:srgbClr val="A4A3A4"/>
          </p15:clr>
        </p15:guide>
        <p15:guide id="6" pos="13823">
          <p15:clr>
            <a:srgbClr val="A4A3A4"/>
          </p15:clr>
        </p15:guide>
        <p15:guide id="7" pos="13392">
          <p15:clr>
            <a:srgbClr val="A4A3A4"/>
          </p15:clr>
        </p15:guide>
        <p15:guide id="8" pos="2688">
          <p15:clr>
            <a:srgbClr val="A4A3A4"/>
          </p15:clr>
        </p15:guide>
        <p15:guide id="9" pos="3120">
          <p15:clr>
            <a:srgbClr val="A4A3A4"/>
          </p15:clr>
        </p15:guide>
        <p15:guide id="10" pos="5376">
          <p15:clr>
            <a:srgbClr val="A4A3A4"/>
          </p15:clr>
        </p15:guide>
        <p15:guide id="11" pos="5808">
          <p15:clr>
            <a:srgbClr val="A4A3A4"/>
          </p15:clr>
        </p15:guide>
        <p15:guide id="12" pos="80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nigan,Colleen" initials="J" lastIdx="6" clrIdx="0">
    <p:extLst>
      <p:ext uri="{19B8F6BF-5375-455C-9EA6-DF929625EA0E}">
        <p15:presenceInfo xmlns:p15="http://schemas.microsoft.com/office/powerpoint/2012/main" userId="S::cjerniga@mdanderson.org::d22738d2-55f0-45f0-b4cf-9db72ae8d2b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B38C"/>
    <a:srgbClr val="856334"/>
    <a:srgbClr val="4D721F"/>
    <a:srgbClr val="1E5194"/>
    <a:srgbClr val="635D99"/>
    <a:srgbClr val="D77825"/>
    <a:srgbClr val="D9D3CC"/>
    <a:srgbClr val="E3D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3012" y="132"/>
      </p:cViewPr>
      <p:guideLst>
        <p:guide orient="horz" pos="1680"/>
        <p:guide orient="horz" pos="13392"/>
        <p:guide orient="horz" pos="2112"/>
        <p:guide orient="horz" pos="240"/>
        <p:guide pos="432"/>
        <p:guide pos="13823"/>
        <p:guide pos="13392"/>
        <p:guide pos="2688"/>
        <p:guide pos="3120"/>
        <p:guide pos="5376"/>
        <p:guide pos="5808"/>
        <p:guide pos="80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38" y="6816725"/>
            <a:ext cx="18653125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2475" y="12436475"/>
            <a:ext cx="15360650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CE34-2D1E-4AC4-A749-EFB7035E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2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A51B-2A6A-45E7-BF5D-7C4C17DF1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636875" y="1951038"/>
            <a:ext cx="4662488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951038"/>
            <a:ext cx="13838237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D851-9A68-4446-84FA-511C3EC6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A563-3BED-4230-B268-27629BF0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14101763"/>
            <a:ext cx="18653125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9301163"/>
            <a:ext cx="1865312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B227-040A-4C78-9C0E-85E69A08E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6340475"/>
            <a:ext cx="9250362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0" y="6340475"/>
            <a:ext cx="9250363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1AF9-8D4A-4EC6-9B60-8FCB166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9475"/>
            <a:ext cx="1975167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63" y="4911725"/>
            <a:ext cx="969645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3" y="6959600"/>
            <a:ext cx="969645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7425" y="4911725"/>
            <a:ext cx="9701213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7425" y="6959600"/>
            <a:ext cx="9701213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A2DD-245B-4A97-B31A-7B7E2B37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87B7-6C59-4BD2-B6CD-8B07653B6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A8DC-7443-40D0-82B3-7DCA850B9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3125"/>
            <a:ext cx="721995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38" y="873125"/>
            <a:ext cx="122682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63" y="4592638"/>
            <a:ext cx="721995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B88-9155-4719-8869-89180AAD0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25" y="15362238"/>
            <a:ext cx="131667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2125" y="1960563"/>
            <a:ext cx="13166725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25" y="17175163"/>
            <a:ext cx="13166725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ABE4-A73B-43A8-A5AB-C39D2BFD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951038"/>
            <a:ext cx="186531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6340475"/>
            <a:ext cx="18653125" cy="131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19994563"/>
            <a:ext cx="6950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ctr"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r">
              <a:defRPr sz="3800">
                <a:ea typeface="ＭＳ Ｐゴシック" charset="-128"/>
              </a:defRPr>
            </a:lvl1pPr>
          </a:lstStyle>
          <a:p>
            <a:pPr>
              <a:defRPr/>
            </a:pPr>
            <a:fld id="{BDDF6281-F73B-4104-B81A-915EEB5DE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2pPr>
      <a:lvl3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3pPr>
      <a:lvl4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4pPr>
      <a:lvl5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5pPr>
      <a:lvl6pPr marL="4572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6pPr>
      <a:lvl7pPr marL="9144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7pPr>
      <a:lvl8pPr marL="13716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8pPr>
      <a:lvl9pPr marL="18288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9pPr>
    </p:titleStyle>
    <p:bodyStyle>
      <a:lvl1pPr marL="939800" indent="-939800" algn="l" defTabSz="2508250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2038350" indent="-784225" algn="l" defTabSz="2508250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  <a:ea typeface="MS PGothic" pitchFamily="34" charset="-128"/>
        </a:defRPr>
      </a:lvl2pPr>
      <a:lvl3pPr marL="3135313" indent="-627063" algn="l" defTabSz="2508250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3pPr>
      <a:lvl4pPr marL="4389438" indent="-627063" algn="l" defTabSz="2508250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4pPr>
      <a:lvl5pPr marL="5643563" indent="-627063" algn="l" defTabSz="2508250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5pPr>
      <a:lvl6pPr marL="61007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6pPr>
      <a:lvl7pPr marL="65579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7pPr>
      <a:lvl8pPr marL="70151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8pPr>
      <a:lvl9pPr marL="74723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0"/>
            <a:ext cx="21945600" cy="2930525"/>
            <a:chOff x="0" y="0"/>
            <a:chExt cx="21945600" cy="2799829"/>
          </a:xfrm>
        </p:grpSpPr>
        <p:sp>
          <p:nvSpPr>
            <p:cNvPr id="2067" name="Rectangle 340"/>
            <p:cNvSpPr>
              <a:spLocks noChangeArrowheads="1"/>
            </p:cNvSpPr>
            <p:nvPr/>
          </p:nvSpPr>
          <p:spPr bwMode="auto">
            <a:xfrm>
              <a:off x="0" y="0"/>
              <a:ext cx="21945600" cy="266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068" name="Straight Connector 133"/>
            <p:cNvCxnSpPr>
              <a:cxnSpLocks noChangeShapeType="1"/>
            </p:cNvCxnSpPr>
            <p:nvPr/>
          </p:nvCxnSpPr>
          <p:spPr bwMode="auto">
            <a:xfrm>
              <a:off x="0" y="2667000"/>
              <a:ext cx="21945600" cy="1588"/>
            </a:xfrm>
            <a:prstGeom prst="line">
              <a:avLst/>
            </a:prstGeom>
            <a:noFill/>
            <a:ln w="1238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9" name="Text Box 16"/>
            <p:cNvSpPr txBox="1">
              <a:spLocks noChangeArrowheads="1"/>
            </p:cNvSpPr>
            <p:nvPr/>
          </p:nvSpPr>
          <p:spPr bwMode="auto">
            <a:xfrm>
              <a:off x="3505200" y="555625"/>
              <a:ext cx="10588625" cy="2244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9pPr>
            </a:lstStyle>
            <a:p>
              <a:pPr>
                <a:lnSpc>
                  <a:spcPts val="3500"/>
                </a:lnSpc>
              </a:pPr>
              <a:r>
                <a:rPr lang="en-US" sz="3800" b="1" dirty="0">
                  <a:solidFill>
                    <a:schemeClr val="bg1"/>
                  </a:solidFill>
                  <a:latin typeface="Arial" pitchFamily="34" charset="0"/>
                </a:rPr>
                <a:t>Kinesthetic Teaching Devices to Decrease Anxiety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Dorothy E Elrod-Joplin MBA-HC, BSN, RN, CEN, TNCC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Forlisa N. Nauling RN, CCRP</a:t>
              </a:r>
            </a:p>
            <a:p>
              <a:pPr>
                <a:lnSpc>
                  <a:spcPts val="35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" pitchFamily="34" charset="0"/>
                </a:rPr>
                <a:t>Tenna K. Vogel BSN, RN, CPON</a:t>
              </a:r>
              <a:endParaRPr lang="en-US" sz="1900" b="1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2070" name="Picture 181" descr="White_logo.ai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9600" y="473437"/>
              <a:ext cx="4165600" cy="148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731838" y="2967038"/>
            <a:ext cx="4572000" cy="60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What did we try to accomplish? </a:t>
            </a:r>
            <a:endParaRPr lang="en-US" sz="28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It appears that a lack of knowledge of the radiation process and procedures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leads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to increased anxiety in patients.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We think using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 kinesthetic teaching device, in this instance a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doll,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larity mask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and oral stent,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will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reinforce teaching and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decrease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anxiety.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en-US" sz="3500" dirty="0">
                <a:latin typeface="Arial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 rot="10800000" flipV="1">
            <a:off x="6478589" y="9728705"/>
            <a:ext cx="3565524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How did we know improvement was made? </a:t>
            </a:r>
            <a:endParaRPr lang="en-US" sz="2800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sz="2800" dirty="0">
                <a:latin typeface="Arial" pitchFamily="34" charset="0"/>
              </a:rPr>
              <a:t>The data was analyzed using a simple comparison of the means. Decreased anxiety levels demonstrated an improvement.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736735" y="8168883"/>
            <a:ext cx="5473698" cy="947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What changes can we make?</a:t>
            </a: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</a:rPr>
              <a:t>The </a:t>
            </a:r>
            <a:r>
              <a:rPr lang="en-US" sz="2800" dirty="0" smtClean="0">
                <a:latin typeface="Arial" panose="020B0604020202020204" pitchFamily="34" charset="0"/>
              </a:rPr>
              <a:t>primary role </a:t>
            </a:r>
            <a:r>
              <a:rPr lang="en-US" sz="2800" dirty="0">
                <a:latin typeface="Arial" panose="020B0604020202020204" pitchFamily="34" charset="0"/>
              </a:rPr>
              <a:t>of a Registered Nurse is to be a patient advocate, the first part of patient advocacy is to keep the patient safe. This includes safety in emotional health. By decreasing anxiety in patients receiving </a:t>
            </a:r>
            <a:r>
              <a:rPr lang="en-US" sz="2800" dirty="0" smtClean="0">
                <a:latin typeface="Arial" panose="020B0604020202020204" pitchFamily="34" charset="0"/>
              </a:rPr>
              <a:t>radiation </a:t>
            </a:r>
            <a:r>
              <a:rPr lang="en-US" sz="2800" dirty="0">
                <a:latin typeface="Arial" panose="020B0604020202020204" pitchFamily="34" charset="0"/>
              </a:rPr>
              <a:t>t</a:t>
            </a:r>
            <a:r>
              <a:rPr lang="en-US" sz="2800" dirty="0" smtClean="0">
                <a:latin typeface="Arial" panose="020B0604020202020204" pitchFamily="34" charset="0"/>
              </a:rPr>
              <a:t>herapy </a:t>
            </a:r>
            <a:r>
              <a:rPr lang="en-US" sz="2800" dirty="0">
                <a:latin typeface="Arial" panose="020B0604020202020204" pitchFamily="34" charset="0"/>
              </a:rPr>
              <a:t>we are advocating for our patients mental health and safety</a:t>
            </a:r>
            <a:r>
              <a:rPr lang="en-US" sz="2800" dirty="0" smtClean="0">
                <a:latin typeface="Arial" panose="020B0604020202020204" pitchFamily="34" charset="0"/>
              </a:rPr>
              <a:t>.</a:t>
            </a:r>
          </a:p>
          <a:p>
            <a:r>
              <a:rPr lang="en-US" sz="2800" dirty="0" smtClean="0">
                <a:latin typeface="Arial" panose="020B0604020202020204" pitchFamily="34" charset="0"/>
              </a:rPr>
              <a:t>Allowing the patients to touch and feel the devices, see where and how they are utilized,</a:t>
            </a:r>
            <a:r>
              <a:rPr lang="en-US" sz="2800" dirty="0" smtClean="0">
                <a:latin typeface="Arial" panose="020B0604020202020204" pitchFamily="34" charset="0"/>
              </a:rPr>
              <a:t> before the first treatment ensures </a:t>
            </a:r>
            <a:r>
              <a:rPr lang="en-US" sz="2800" dirty="0" smtClean="0">
                <a:latin typeface="Arial" panose="020B0604020202020204" pitchFamily="34" charset="0"/>
              </a:rPr>
              <a:t>the </a:t>
            </a:r>
            <a:r>
              <a:rPr lang="en-US" sz="2800" dirty="0">
                <a:latin typeface="Arial" panose="020B0604020202020204" pitchFamily="34" charset="0"/>
              </a:rPr>
              <a:t>patient has a full understanding </a:t>
            </a:r>
            <a:r>
              <a:rPr lang="en-US" sz="2800" dirty="0" smtClean="0">
                <a:latin typeface="Arial" panose="020B0604020202020204" pitchFamily="34" charset="0"/>
              </a:rPr>
              <a:t>and appropriate</a:t>
            </a:r>
            <a:r>
              <a:rPr lang="en-US" sz="2800" dirty="0" smtClean="0">
                <a:latin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</a:rPr>
              <a:t>expectations </a:t>
            </a:r>
            <a:r>
              <a:rPr lang="en-US" sz="2800" dirty="0" smtClean="0">
                <a:latin typeface="Arial" panose="020B0604020202020204" pitchFamily="34" charset="0"/>
              </a:rPr>
              <a:t>of</a:t>
            </a:r>
            <a:r>
              <a:rPr lang="en-US" sz="2800" dirty="0" smtClean="0">
                <a:latin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</a:rPr>
              <a:t>radiation treatment. </a:t>
            </a:r>
            <a:r>
              <a:rPr lang="en-US" sz="2800" smtClean="0">
                <a:latin typeface="Arial" panose="020B0604020202020204" pitchFamily="34" charset="0"/>
              </a:rPr>
              <a:t>Incorporating </a:t>
            </a:r>
            <a:r>
              <a:rPr lang="en-US" sz="2800" smtClean="0">
                <a:latin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</a:rPr>
              <a:t>Kinesthetic devices in all of our patient education is the most important change we can make. </a:t>
            </a:r>
            <a:r>
              <a:rPr lang="en-US" sz="2800" dirty="0" smtClean="0">
                <a:latin typeface="Arial" panose="020B0604020202020204" pitchFamily="34" charset="0"/>
              </a:rPr>
              <a:t>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56" name="Rectangle 14"/>
          <p:cNvSpPr>
            <a:spLocks noChangeArrowheads="1"/>
          </p:cNvSpPr>
          <p:nvPr/>
        </p:nvSpPr>
        <p:spPr bwMode="auto">
          <a:xfrm>
            <a:off x="567152" y="18082247"/>
            <a:ext cx="5178148" cy="29267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5408" tIns="47704" rIns="95408" bIns="47704" anchor="ctr"/>
          <a:lstStyle/>
          <a:p>
            <a:endParaRPr lang="en-US"/>
          </a:p>
        </p:txBody>
      </p:sp>
      <p:sp>
        <p:nvSpPr>
          <p:cNvPr id="2057" name="TextBox 134"/>
          <p:cNvSpPr txBox="1">
            <a:spLocks noChangeArrowheads="1"/>
          </p:cNvSpPr>
          <p:nvPr/>
        </p:nvSpPr>
        <p:spPr bwMode="auto">
          <a:xfrm>
            <a:off x="6035675" y="2954338"/>
            <a:ext cx="4611688" cy="83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Hospital Anxiety and Depression Scale (HADS) </a:t>
            </a:r>
          </a:p>
        </p:txBody>
      </p:sp>
      <p:sp>
        <p:nvSpPr>
          <p:cNvPr id="2058" name="Rectangle 14"/>
          <p:cNvSpPr>
            <a:spLocks noChangeArrowheads="1"/>
          </p:cNvSpPr>
          <p:nvPr/>
        </p:nvSpPr>
        <p:spPr bwMode="auto">
          <a:xfrm>
            <a:off x="6230796" y="14424886"/>
            <a:ext cx="4572000" cy="5943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95408" tIns="47704" rIns="95408" bIns="47704" anchor="ctr"/>
          <a:lstStyle/>
          <a:p>
            <a:endParaRPr lang="en-US"/>
          </a:p>
        </p:txBody>
      </p:sp>
      <p:sp>
        <p:nvSpPr>
          <p:cNvPr id="2060" name="Text Box 10"/>
          <p:cNvSpPr txBox="1">
            <a:spLocks noChangeArrowheads="1"/>
          </p:cNvSpPr>
          <p:nvPr/>
        </p:nvSpPr>
        <p:spPr bwMode="auto">
          <a:xfrm>
            <a:off x="11337925" y="2935289"/>
            <a:ext cx="4571999" cy="721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PLAN the improvement</a:t>
            </a:r>
          </a:p>
          <a:p>
            <a:r>
              <a:rPr lang="en-US" sz="2800" dirty="0">
                <a:latin typeface="Arial" pitchFamily="34" charset="0"/>
              </a:rPr>
              <a:t>By</a:t>
            </a:r>
            <a:r>
              <a:rPr lang="en-US" sz="3500" dirty="0">
                <a:latin typeface="Arial" pitchFamily="34" charset="0"/>
              </a:rPr>
              <a:t> </a:t>
            </a:r>
            <a:r>
              <a:rPr lang="en-US" sz="2800" dirty="0">
                <a:latin typeface="Arial" pitchFamily="34" charset="0"/>
              </a:rPr>
              <a:t>utilizing a modified version of the hospital approved anxiety and depression </a:t>
            </a:r>
            <a:r>
              <a:rPr lang="en-US" sz="2800" dirty="0" smtClean="0">
                <a:latin typeface="Arial" pitchFamily="34" charset="0"/>
              </a:rPr>
              <a:t>scale, focusing </a:t>
            </a:r>
            <a:r>
              <a:rPr lang="en-US" sz="2800" dirty="0">
                <a:latin typeface="Arial" pitchFamily="34" charset="0"/>
              </a:rPr>
              <a:t>on the anxiety </a:t>
            </a:r>
            <a:r>
              <a:rPr lang="en-US" sz="2800" dirty="0" smtClean="0">
                <a:latin typeface="Arial" pitchFamily="34" charset="0"/>
              </a:rPr>
              <a:t>scale alone </a:t>
            </a:r>
            <a:r>
              <a:rPr lang="en-US" sz="2800" dirty="0">
                <a:latin typeface="Arial" pitchFamily="34" charset="0"/>
              </a:rPr>
              <a:t>we measured patient anxiety utilizing two groups. Group one was pre and post teaching without utilizing a kinesthetic teaching device</a:t>
            </a:r>
            <a:r>
              <a:rPr lang="en-US" sz="2800" dirty="0" smtClean="0">
                <a:latin typeface="Arial" pitchFamily="34" charset="0"/>
              </a:rPr>
              <a:t>, </a:t>
            </a:r>
            <a:r>
              <a:rPr lang="en-US" sz="2800" dirty="0">
                <a:latin typeface="Arial" pitchFamily="34" charset="0"/>
              </a:rPr>
              <a:t>g</a:t>
            </a:r>
            <a:r>
              <a:rPr lang="en-US" sz="2800" dirty="0" smtClean="0">
                <a:latin typeface="Arial" pitchFamily="34" charset="0"/>
              </a:rPr>
              <a:t>roup </a:t>
            </a:r>
            <a:r>
              <a:rPr lang="en-US" sz="2800" dirty="0">
                <a:latin typeface="Arial" pitchFamily="34" charset="0"/>
              </a:rPr>
              <a:t>two was pre and post teaching with a kinesthetic teaching device. We then analyzed the results</a:t>
            </a:r>
            <a:r>
              <a:rPr lang="en-US" sz="3500" dirty="0">
                <a:latin typeface="Arial" pitchFamily="34" charset="0"/>
              </a:rPr>
              <a:t>.</a:t>
            </a:r>
          </a:p>
          <a:p>
            <a:endParaRPr lang="en-US" sz="3500" dirty="0">
              <a:latin typeface="Arial" pitchFamily="34" charset="0"/>
            </a:endParaRPr>
          </a:p>
        </p:txBody>
      </p:sp>
      <p:sp>
        <p:nvSpPr>
          <p:cNvPr id="2061" name="Rectangle 141"/>
          <p:cNvSpPr>
            <a:spLocks noChangeArrowheads="1"/>
          </p:cNvSpPr>
          <p:nvPr/>
        </p:nvSpPr>
        <p:spPr bwMode="auto">
          <a:xfrm>
            <a:off x="16641763" y="9121775"/>
            <a:ext cx="4572000" cy="11887200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408" tIns="47704" rIns="95408" bIns="47704"/>
          <a:lstStyle/>
          <a:p>
            <a:pPr defTabSz="952500"/>
            <a:endParaRPr lang="en-US" sz="2500"/>
          </a:p>
        </p:txBody>
      </p:sp>
      <p:sp>
        <p:nvSpPr>
          <p:cNvPr id="2062" name="TextBox 142"/>
          <p:cNvSpPr txBox="1">
            <a:spLocks noChangeArrowheads="1"/>
          </p:cNvSpPr>
          <p:nvPr/>
        </p:nvSpPr>
        <p:spPr bwMode="auto">
          <a:xfrm>
            <a:off x="16691396" y="9120113"/>
            <a:ext cx="4692229" cy="95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Results Data</a:t>
            </a:r>
          </a:p>
          <a:p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63" name="Text Box 9"/>
          <p:cNvSpPr txBox="1">
            <a:spLocks noChangeArrowheads="1"/>
          </p:cNvSpPr>
          <p:nvPr/>
        </p:nvSpPr>
        <p:spPr bwMode="auto">
          <a:xfrm>
            <a:off x="11288292" y="9526588"/>
            <a:ext cx="4571999" cy="883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DO the implementation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sz="2800" dirty="0">
                <a:latin typeface="Arial" pitchFamily="34" charset="0"/>
              </a:rPr>
              <a:t>Patients were randomly chosen for radiation therapy education that included only visual and aural teaching and others for education that included </a:t>
            </a:r>
            <a:r>
              <a:rPr lang="en-US" sz="2800" dirty="0" smtClean="0">
                <a:latin typeface="Arial" pitchFamily="34" charset="0"/>
              </a:rPr>
              <a:t>the appropriate </a:t>
            </a:r>
            <a:r>
              <a:rPr lang="en-US" sz="2800" dirty="0">
                <a:latin typeface="Arial" pitchFamily="34" charset="0"/>
              </a:rPr>
              <a:t>kinesthetic teaching devices, </a:t>
            </a:r>
            <a:r>
              <a:rPr lang="en-US" sz="2800" dirty="0" smtClean="0">
                <a:latin typeface="Arial" pitchFamily="34" charset="0"/>
              </a:rPr>
              <a:t>with visual </a:t>
            </a:r>
            <a:r>
              <a:rPr lang="en-US" sz="2800" dirty="0">
                <a:latin typeface="Arial" pitchFamily="34" charset="0"/>
              </a:rPr>
              <a:t>and aural teaching. </a:t>
            </a:r>
            <a:r>
              <a:rPr lang="en-US" sz="2800" dirty="0" smtClean="0">
                <a:latin typeface="Arial" pitchFamily="34" charset="0"/>
              </a:rPr>
              <a:t>Post </a:t>
            </a:r>
            <a:r>
              <a:rPr lang="en-US" sz="2800" dirty="0">
                <a:latin typeface="Arial" pitchFamily="34" charset="0"/>
              </a:rPr>
              <a:t>radiation </a:t>
            </a:r>
            <a:r>
              <a:rPr lang="en-US" sz="2800" dirty="0" smtClean="0">
                <a:latin typeface="Arial" pitchFamily="34" charset="0"/>
              </a:rPr>
              <a:t>education both </a:t>
            </a:r>
            <a:r>
              <a:rPr lang="en-US" sz="2800" dirty="0">
                <a:latin typeface="Arial" pitchFamily="34" charset="0"/>
              </a:rPr>
              <a:t>groups were given the modified version of the hospital approved anxiety and depression </a:t>
            </a:r>
            <a:r>
              <a:rPr lang="en-US" sz="2800" dirty="0" smtClean="0">
                <a:latin typeface="Arial" pitchFamily="34" charset="0"/>
              </a:rPr>
              <a:t>scale, completing only </a:t>
            </a:r>
            <a:r>
              <a:rPr lang="en-US" sz="2800" dirty="0">
                <a:latin typeface="Arial" pitchFamily="34" charset="0"/>
              </a:rPr>
              <a:t>the anxiety </a:t>
            </a:r>
            <a:r>
              <a:rPr lang="en-US" sz="2800" dirty="0" smtClean="0">
                <a:latin typeface="Arial" pitchFamily="34" charset="0"/>
              </a:rPr>
              <a:t>portion. This rated </a:t>
            </a:r>
            <a:r>
              <a:rPr lang="en-US" sz="2800" dirty="0">
                <a:latin typeface="Arial" pitchFamily="34" charset="0"/>
              </a:rPr>
              <a:t>the level of </a:t>
            </a:r>
            <a:r>
              <a:rPr lang="en-US" sz="2800" dirty="0" smtClean="0">
                <a:latin typeface="Arial" pitchFamily="34" charset="0"/>
              </a:rPr>
              <a:t>anxiety </a:t>
            </a:r>
            <a:r>
              <a:rPr lang="en-US" sz="2800" dirty="0">
                <a:latin typeface="Arial" pitchFamily="34" charset="0"/>
              </a:rPr>
              <a:t>regarding the treatment process.</a:t>
            </a:r>
          </a:p>
          <a:p>
            <a:r>
              <a:rPr lang="en-US" sz="3500" dirty="0">
                <a:latin typeface="Arial" pitchFamily="34" charset="0"/>
              </a:rPr>
              <a:t> </a:t>
            </a:r>
          </a:p>
          <a:p>
            <a:r>
              <a:rPr lang="en-US" sz="3500" dirty="0">
                <a:latin typeface="Arial" pitchFamily="34" charset="0"/>
              </a:rPr>
              <a:t> </a:t>
            </a:r>
          </a:p>
        </p:txBody>
      </p:sp>
      <p:sp>
        <p:nvSpPr>
          <p:cNvPr id="2064" name="Text Box 11"/>
          <p:cNvSpPr txBox="1">
            <a:spLocks noChangeArrowheads="1"/>
          </p:cNvSpPr>
          <p:nvPr/>
        </p:nvSpPr>
        <p:spPr bwMode="auto">
          <a:xfrm>
            <a:off x="11307948" y="17380332"/>
            <a:ext cx="4571999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STUDY the results</a:t>
            </a:r>
            <a:endParaRPr lang="en-US" sz="2800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</a:rPr>
              <a:t>Study results indicated a 20.9% decrease in anxiety among participants in group 2 </a:t>
            </a:r>
            <a:r>
              <a:rPr lang="en-US" sz="2800" dirty="0">
                <a:latin typeface="Arial" pitchFamily="34" charset="0"/>
              </a:rPr>
              <a:t>when the patient is allowed to touch, feel and actually place the devices on a doll. </a:t>
            </a:r>
          </a:p>
        </p:txBody>
      </p:sp>
      <p:sp>
        <p:nvSpPr>
          <p:cNvPr id="2065" name="Text Box 12"/>
          <p:cNvSpPr txBox="1">
            <a:spLocks noChangeArrowheads="1"/>
          </p:cNvSpPr>
          <p:nvPr/>
        </p:nvSpPr>
        <p:spPr bwMode="auto">
          <a:xfrm>
            <a:off x="16808450" y="3025817"/>
            <a:ext cx="4572000" cy="614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Arial Black" pitchFamily="34" charset="0"/>
              </a:rPr>
              <a:t>ACT: maintain/rollout improvement </a:t>
            </a:r>
            <a:r>
              <a:rPr lang="en-US" sz="3000" dirty="0">
                <a:latin typeface="Arial" pitchFamily="34" charset="0"/>
              </a:rPr>
              <a:t/>
            </a:r>
            <a:br>
              <a:rPr lang="en-US" sz="3000" dirty="0">
                <a:latin typeface="Arial" pitchFamily="34" charset="0"/>
              </a:rPr>
            </a:br>
            <a:r>
              <a:rPr lang="en-US" sz="2800" dirty="0">
                <a:latin typeface="Arial" pitchFamily="34" charset="0"/>
              </a:rPr>
              <a:t>Due to the Covid-19 pandemic the roll-out of this project </a:t>
            </a:r>
            <a:r>
              <a:rPr lang="en-US" sz="2800" dirty="0" smtClean="0">
                <a:latin typeface="Arial" pitchFamily="34" charset="0"/>
              </a:rPr>
              <a:t>is </a:t>
            </a:r>
            <a:r>
              <a:rPr lang="en-US" sz="2800" dirty="0">
                <a:latin typeface="Arial" pitchFamily="34" charset="0"/>
              </a:rPr>
              <a:t>delayed. This will be presented to the Nursing Team during </a:t>
            </a:r>
            <a:r>
              <a:rPr lang="en-US" sz="2800" dirty="0" smtClean="0">
                <a:latin typeface="Arial" pitchFamily="34" charset="0"/>
              </a:rPr>
              <a:t>a upcoming </a:t>
            </a:r>
            <a:r>
              <a:rPr lang="en-US" sz="2800" dirty="0">
                <a:latin typeface="Arial" pitchFamily="34" charset="0"/>
              </a:rPr>
              <a:t>staff meeting. We will continue to monitor the anxiety levels of our patients and will re-evaluate the efficacy of the education methodology quarterly. </a:t>
            </a:r>
          </a:p>
          <a:p>
            <a:endParaRPr lang="en-US" sz="3500" dirty="0">
              <a:latin typeface="Arial" pitchFamily="34" charset="0"/>
            </a:endParaRPr>
          </a:p>
        </p:txBody>
      </p:sp>
      <p:pic>
        <p:nvPicPr>
          <p:cNvPr id="2066" name="Picture 119" descr="phot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5095" y="3808127"/>
            <a:ext cx="4005355" cy="47235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518" y="14424886"/>
            <a:ext cx="4531934" cy="61306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7152" y="18082247"/>
            <a:ext cx="5191137" cy="29267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737766" y="9756905"/>
            <a:ext cx="4474852" cy="28836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91396" y="15401119"/>
            <a:ext cx="4480948" cy="2889754"/>
          </a:xfrm>
          <a:prstGeom prst="rect">
            <a:avLst/>
          </a:prstGeom>
        </p:spPr>
      </p:pic>
      <p:pic>
        <p:nvPicPr>
          <p:cNvPr id="16" name="Audio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1183600" y="211836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192"/>
    </mc:Choice>
    <mc:Fallback xmlns="">
      <p:transition spd="slow" advTm="164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5C7AA4FFD304D94D9BFB334C7C896" ma:contentTypeVersion="2" ma:contentTypeDescription="Create a new document." ma:contentTypeScope="" ma:versionID="29ddffff8aae1de9528edaa34ccb3672">
  <xsd:schema xmlns:xsd="http://www.w3.org/2001/XMLSchema" xmlns:xs="http://www.w3.org/2001/XMLSchema" xmlns:p="http://schemas.microsoft.com/office/2006/metadata/properties" xmlns:ns2="57a0ad08-1a34-47dc-a541-33461e22a38f" targetNamespace="http://schemas.microsoft.com/office/2006/metadata/properties" ma:root="true" ma:fieldsID="3faec424b838358d8ade250682f975bf" ns2:_="">
    <xsd:import namespace="57a0ad08-1a34-47dc-a541-33461e22a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0ad08-1a34-47dc-a541-33461e22a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FCE4C5-9F9B-42AE-BFC0-D1E6DD85B4B0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DD50EFC2-DD62-41A5-8A30-B2530731A21F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7a0ad08-1a34-47dc-a541-33461e22a38f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321C447-EB57-4F05-A015-CD990F371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0ad08-1a34-47dc-a541-33461e22a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9657B61-9A18-483F-9DCC-5FC4E187A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466</Words>
  <Application>Microsoft Office PowerPoint</Application>
  <PresentationFormat>Custom</PresentationFormat>
  <Paragraphs>23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Arial Black</vt:lpstr>
      <vt:lpstr>Geneva</vt:lpstr>
      <vt:lpstr>Times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Elrod-Joplin,Dorothy Elizabeth</cp:lastModifiedBy>
  <cp:revision>76</cp:revision>
  <dcterms:created xsi:type="dcterms:W3CDTF">2010-05-10T19:56:36Z</dcterms:created>
  <dcterms:modified xsi:type="dcterms:W3CDTF">2022-12-13T21:29:55Z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0x010100A8B5C7AA4FFD304D94D9BFB334C7C896</vt:lpwstr>
  </property>
</Properties>
</file>