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Times"/>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Times"/>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Times"/>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Times"/>
        <a:ea typeface="ＭＳ Ｐゴシック" charset="-128"/>
        <a:cs typeface="+mn-cs"/>
      </a:defRPr>
    </a:lvl5pPr>
    <a:lvl6pPr marL="2286000" algn="l" defTabSz="914400" rtl="0" eaLnBrk="1" latinLnBrk="0" hangingPunct="1">
      <a:defRPr sz="2400" kern="1200">
        <a:solidFill>
          <a:schemeClr val="tx1"/>
        </a:solidFill>
        <a:latin typeface="Times"/>
        <a:ea typeface="ＭＳ Ｐゴシック" charset="-128"/>
        <a:cs typeface="+mn-cs"/>
      </a:defRPr>
    </a:lvl6pPr>
    <a:lvl7pPr marL="2743200" algn="l" defTabSz="914400" rtl="0" eaLnBrk="1" latinLnBrk="0" hangingPunct="1">
      <a:defRPr sz="2400" kern="1200">
        <a:solidFill>
          <a:schemeClr val="tx1"/>
        </a:solidFill>
        <a:latin typeface="Times"/>
        <a:ea typeface="ＭＳ Ｐゴシック" charset="-128"/>
        <a:cs typeface="+mn-cs"/>
      </a:defRPr>
    </a:lvl7pPr>
    <a:lvl8pPr marL="3200400" algn="l" defTabSz="914400" rtl="0" eaLnBrk="1" latinLnBrk="0" hangingPunct="1">
      <a:defRPr sz="2400" kern="1200">
        <a:solidFill>
          <a:schemeClr val="tx1"/>
        </a:solidFill>
        <a:latin typeface="Times"/>
        <a:ea typeface="ＭＳ Ｐゴシック" charset="-128"/>
        <a:cs typeface="+mn-cs"/>
      </a:defRPr>
    </a:lvl8pPr>
    <a:lvl9pPr marL="3657600" algn="l" defTabSz="914400" rtl="0" eaLnBrk="1" latinLnBrk="0" hangingPunct="1">
      <a:defRPr sz="2400" kern="1200">
        <a:solidFill>
          <a:schemeClr val="tx1"/>
        </a:solidFill>
        <a:latin typeface="Times"/>
        <a:ea typeface="ＭＳ Ｐゴシック"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21" d="100"/>
          <a:sy n="21" d="100"/>
        </p:scale>
        <p:origin x="1740" y="-168"/>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AD3ED8-E696-4C01-974D-510FA09161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A42BF5-36FE-414E-816B-F35EA60553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401667E-A5F1-4DA7-858C-648CFF82794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97DFE5-F6F2-4B06-8011-3A02A20BF7E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E97C83-406C-48E9-9CF5-1AAC02034B5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3C37BAD-27D2-4CA9-BBD0-D9AEEA9453C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E2BB620-2F0F-4557-9A41-8BC715244BD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1F3781B-C727-4D95-B791-55C5A4CDA5F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DC22322-14EC-41FB-A6FD-F9117E3AB3E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85E0D83-D2DB-4122-AF69-C15FA238F11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78E1E6-770C-40B1-8B0E-9D8186DC2A9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w="9525">
            <a:noFill/>
            <a:miter lim="800000"/>
            <a:headEnd/>
            <a:tailEnd/>
          </a:ln>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w="9525">
            <a:noFill/>
            <a:miter lim="800000"/>
            <a:headEnd/>
            <a:tailEnd/>
          </a:ln>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lvl1pPr>
          </a:lstStyle>
          <a:p>
            <a:pPr>
              <a:defRPr/>
            </a:pPr>
            <a:fld id="{B82EF8E8-CA57-4462-9B92-B2F957324C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ＭＳ Ｐゴシック"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ＭＳ Ｐゴシック"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ＭＳ Ｐゴシック"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ＭＳ Ｐゴシック"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ＭＳ Ｐゴシック"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ＭＳ Ｐゴシック" charset="-128"/>
          <a:cs typeface="ＭＳ Ｐゴシック"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ＭＳ Ｐゴシック" pitchFamily="-112"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ＭＳ Ｐゴシック"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ＭＳ Ｐゴシック"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ＭＳ Ｐゴシック"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6203" y="-14509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w="9525">
              <a:noFill/>
              <a:miter lim="800000"/>
              <a:headEnd/>
              <a:tailEnd/>
            </a:ln>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p:spPr>
        </p:cxnSp>
        <p:sp>
          <p:nvSpPr>
            <p:cNvPr id="2069" name="Text Box 16"/>
            <p:cNvSpPr txBox="1">
              <a:spLocks noChangeArrowheads="1"/>
            </p:cNvSpPr>
            <p:nvPr/>
          </p:nvSpPr>
          <p:spPr bwMode="auto">
            <a:xfrm>
              <a:off x="3751750" y="221815"/>
              <a:ext cx="11141094" cy="2190408"/>
            </a:xfrm>
            <a:prstGeom prst="rect">
              <a:avLst/>
            </a:prstGeom>
            <a:noFill/>
            <a:ln w="9525">
              <a:noFill/>
              <a:miter lim="800000"/>
              <a:headEnd/>
              <a:tailEnd/>
            </a:ln>
          </p:spPr>
          <p:txBody>
            <a:bodyPr wrap="square" lIns="0" tIns="0" rIns="0" bIns="0">
              <a:spAutoFit/>
            </a:bodyPr>
            <a:lstStyle/>
            <a:p>
              <a:pPr>
                <a:lnSpc>
                  <a:spcPts val="3500"/>
                </a:lnSpc>
              </a:pPr>
              <a:r>
                <a:rPr lang="en-US" sz="3800" b="1" dirty="0">
                  <a:solidFill>
                    <a:schemeClr val="bg1"/>
                  </a:solidFill>
                  <a:latin typeface="Arial" pitchFamily="34" charset="0"/>
                </a:rPr>
                <a:t>Improving MDASI Survey Response Rates for In-Person Appointments</a:t>
              </a:r>
            </a:p>
            <a:p>
              <a:pPr>
                <a:lnSpc>
                  <a:spcPts val="3500"/>
                </a:lnSpc>
              </a:pPr>
              <a:r>
                <a:rPr lang="en-US" sz="2000" b="1" dirty="0">
                  <a:solidFill>
                    <a:schemeClr val="bg1"/>
                  </a:solidFill>
                  <a:latin typeface="Arial" pitchFamily="34" charset="0"/>
                </a:rPr>
                <a:t>Whittney Thoman M.S., Katherine Gilmore, MPH, Patricia Chapman, Kiera Hart, MBA, Karen Y. Whitmore-Radford, MSN, RN, OCN, M. Alma Rodriguez, MD, MACP</a:t>
              </a:r>
            </a:p>
            <a:p>
              <a:pPr>
                <a:lnSpc>
                  <a:spcPts val="3500"/>
                </a:lnSpc>
              </a:pPr>
              <a:endParaRPr lang="en-US" sz="2000" b="1" dirty="0">
                <a:solidFill>
                  <a:srgbClr val="FFFFFF"/>
                </a:solidFill>
                <a:latin typeface="Arial" pitchFamily="34" charset="0"/>
              </a:endParaRPr>
            </a:p>
          </p:txBody>
        </p:sp>
        <p:pic>
          <p:nvPicPr>
            <p:cNvPr id="2070" name="Picture 181" descr="White_logo.ai"/>
            <p:cNvPicPr>
              <a:picLocks noChangeAspect="1"/>
            </p:cNvPicPr>
            <p:nvPr/>
          </p:nvPicPr>
          <p:blipFill>
            <a:blip r:embed="rId4"/>
            <a:srcRect/>
            <a:stretch>
              <a:fillRect/>
            </a:stretch>
          </p:blipFill>
          <p:spPr bwMode="auto">
            <a:xfrm>
              <a:off x="17119600" y="473437"/>
              <a:ext cx="4165600" cy="1485202"/>
            </a:xfrm>
            <a:prstGeom prst="rect">
              <a:avLst/>
            </a:prstGeom>
            <a:noFill/>
            <a:ln w="9525">
              <a:noFill/>
              <a:miter lim="800000"/>
              <a:headEnd/>
              <a:tailEnd/>
            </a:ln>
          </p:spPr>
        </p:pic>
      </p:grpSp>
      <p:sp>
        <p:nvSpPr>
          <p:cNvPr id="2051" name="Text Box 7"/>
          <p:cNvSpPr txBox="1">
            <a:spLocks noChangeArrowheads="1"/>
          </p:cNvSpPr>
          <p:nvPr/>
        </p:nvSpPr>
        <p:spPr bwMode="auto">
          <a:xfrm>
            <a:off x="290404" y="2754736"/>
            <a:ext cx="4544108" cy="4632037"/>
          </a:xfrm>
          <a:prstGeom prst="rect">
            <a:avLst/>
          </a:prstGeom>
          <a:noFill/>
          <a:ln w="9525">
            <a:noFill/>
            <a:miter lim="800000"/>
            <a:headEnd/>
            <a:tailEnd/>
          </a:ln>
        </p:spPr>
        <p:txBody>
          <a:bodyPr wrap="square" lIns="0" tIns="0" rIns="0" bIns="0">
            <a:spAutoFit/>
          </a:bodyPr>
          <a:lstStyle/>
          <a:p>
            <a:endParaRPr lang="en-US" sz="2800" dirty="0">
              <a:solidFill>
                <a:srgbClr val="FF0000"/>
              </a:solidFill>
              <a:latin typeface="Arial Black" pitchFamily="34" charset="0"/>
              <a:cs typeface="Arial" pitchFamily="34" charset="0"/>
            </a:endParaRPr>
          </a:p>
          <a:p>
            <a:r>
              <a:rPr lang="en-US" sz="2600" dirty="0">
                <a:latin typeface="Arial" pitchFamily="34" charset="0"/>
                <a:cs typeface="Arial" pitchFamily="34" charset="0"/>
              </a:rPr>
              <a:t>To improve the response rate to the MD Anderson Symptom Inventory (MDASI) survey linked to in-person survivorship appointments.</a:t>
            </a:r>
            <a:endParaRPr lang="en-US" sz="2600" u="sng" dirty="0">
              <a:latin typeface="Arial" pitchFamily="34" charset="0"/>
              <a:cs typeface="Arial" pitchFamily="34" charset="0"/>
            </a:endParaRPr>
          </a:p>
          <a:p>
            <a:endParaRPr lang="en-US" sz="2800" dirty="0">
              <a:latin typeface="Arial" pitchFamily="34" charset="0"/>
              <a:cs typeface="Arial" pitchFamily="34" charset="0"/>
            </a:endParaRPr>
          </a:p>
          <a:p>
            <a:endParaRPr lang="en-US" sz="2800" dirty="0">
              <a:latin typeface="Arial" pitchFamily="34" charset="0"/>
              <a:cs typeface="Arial" pitchFamily="34" charset="0"/>
            </a:endParaRPr>
          </a:p>
          <a:p>
            <a:r>
              <a:rPr lang="en-US" sz="2800" dirty="0">
                <a:latin typeface="Arial" pitchFamily="34" charset="0"/>
                <a:cs typeface="Arial" pitchFamily="34" charset="0"/>
              </a:rPr>
              <a:t> </a:t>
            </a:r>
            <a:endParaRPr lang="en-US" sz="2800" dirty="0">
              <a:latin typeface="Arial" pitchFamily="34" charset="0"/>
            </a:endParaRPr>
          </a:p>
          <a:p>
            <a:r>
              <a:rPr lang="en-US" sz="3500" dirty="0">
                <a:latin typeface="Arial" pitchFamily="34" charset="0"/>
              </a:rPr>
              <a:t> </a:t>
            </a:r>
          </a:p>
          <a:p>
            <a:endParaRPr lang="en-US" dirty="0"/>
          </a:p>
        </p:txBody>
      </p:sp>
      <p:sp>
        <p:nvSpPr>
          <p:cNvPr id="2052" name="Text Box 8"/>
          <p:cNvSpPr txBox="1">
            <a:spLocks noChangeArrowheads="1"/>
          </p:cNvSpPr>
          <p:nvPr/>
        </p:nvSpPr>
        <p:spPr bwMode="auto">
          <a:xfrm>
            <a:off x="205056" y="5613249"/>
            <a:ext cx="4714804" cy="18281928"/>
          </a:xfrm>
          <a:prstGeom prst="rect">
            <a:avLst/>
          </a:prstGeom>
          <a:noFill/>
          <a:ln w="9525">
            <a:noFill/>
            <a:miter lim="800000"/>
            <a:headEnd/>
            <a:tailEnd/>
          </a:ln>
        </p:spPr>
        <p:txBody>
          <a:bodyPr wrap="square" lIns="0" tIns="0" rIns="0" bIns="0">
            <a:spAutoFit/>
          </a:bodyPr>
          <a:lstStyle/>
          <a:p>
            <a:r>
              <a:rPr lang="en-US" sz="2800" b="1" dirty="0">
                <a:solidFill>
                  <a:srgbClr val="FF0000"/>
                </a:solidFill>
                <a:latin typeface="Arial Black" pitchFamily="34" charset="0"/>
                <a:cs typeface="Arial" pitchFamily="34" charset="0"/>
              </a:rPr>
              <a:t> </a:t>
            </a:r>
          </a:p>
          <a:p>
            <a:r>
              <a:rPr lang="en-US" sz="2600" dirty="0">
                <a:latin typeface="Arial" pitchFamily="34" charset="0"/>
                <a:cs typeface="Arial" pitchFamily="34" charset="0"/>
              </a:rPr>
              <a:t>Using data pulled from Epic Universes, we can measure the success of this pilot by evaluating the monthly volumes of completed MDASI surveys for in person survivorship appointments both pre and post intervention. </a:t>
            </a:r>
          </a:p>
          <a:p>
            <a:endParaRPr lang="en-US" sz="2600" dirty="0">
              <a:latin typeface="Arial" pitchFamily="34" charset="0"/>
              <a:cs typeface="Arial" pitchFamily="34" charset="0"/>
            </a:endParaRPr>
          </a:p>
          <a:p>
            <a:r>
              <a:rPr lang="en-US" sz="2600" dirty="0">
                <a:latin typeface="Arial" pitchFamily="34" charset="0"/>
                <a:cs typeface="Arial" pitchFamily="34" charset="0"/>
              </a:rPr>
              <a:t>We are also able to compare the monthly volumes of completed MDASI surveys for in person survivorship appointments to the volumes of completed MDASI surveys for virtual survivorship appointments. Survivorship clinics housed within the Cancer Prevention Center were chosen for this pilot. </a:t>
            </a:r>
          </a:p>
          <a:p>
            <a:endParaRPr lang="en-US" sz="2600" dirty="0">
              <a:latin typeface="Arial" pitchFamily="34" charset="0"/>
              <a:cs typeface="Arial" pitchFamily="34" charset="0"/>
            </a:endParaRPr>
          </a:p>
          <a:p>
            <a:r>
              <a:rPr lang="en-US" sz="2600" dirty="0">
                <a:latin typeface="Arial" pitchFamily="34" charset="0"/>
                <a:cs typeface="Arial" pitchFamily="34" charset="0"/>
              </a:rPr>
              <a:t>Specific Targets for Change: </a:t>
            </a:r>
          </a:p>
          <a:p>
            <a:r>
              <a:rPr lang="en-US" sz="2600" dirty="0">
                <a:latin typeface="Arial" pitchFamily="34" charset="0"/>
                <a:cs typeface="Arial" pitchFamily="34" charset="0"/>
              </a:rPr>
              <a:t>We identified three main barriers to patients completing the MDASI survey that needed improvement:    </a:t>
            </a:r>
          </a:p>
          <a:p>
            <a:endParaRPr lang="en-US" sz="2600" dirty="0">
              <a:latin typeface="Arial" pitchFamily="34" charset="0"/>
              <a:cs typeface="Arial" pitchFamily="34" charset="0"/>
            </a:endParaRPr>
          </a:p>
          <a:p>
            <a:r>
              <a:rPr lang="en-US" sz="2600" dirty="0">
                <a:latin typeface="Arial" pitchFamily="34" charset="0"/>
                <a:cs typeface="Arial" pitchFamily="34" charset="0"/>
              </a:rPr>
              <a:t>1. Education from the survivorship team to the Patient Services Coordinator (PSC) Team of the importance of the MDASI survey.</a:t>
            </a:r>
          </a:p>
          <a:p>
            <a:endParaRPr lang="en-US" sz="2600" dirty="0">
              <a:latin typeface="Arial" pitchFamily="34" charset="0"/>
              <a:cs typeface="Arial" pitchFamily="34" charset="0"/>
            </a:endParaRPr>
          </a:p>
          <a:p>
            <a:r>
              <a:rPr lang="en-US" sz="2600" dirty="0">
                <a:latin typeface="Arial" pitchFamily="34" charset="0"/>
                <a:cs typeface="Arial" pitchFamily="34" charset="0"/>
              </a:rPr>
              <a:t>2. Communication between the PSC team and the patient was needed to optimize patient response rate the day of the appointment.</a:t>
            </a:r>
          </a:p>
          <a:p>
            <a:r>
              <a:rPr lang="en-US" sz="2600" dirty="0">
                <a:latin typeface="Arial" pitchFamily="34" charset="0"/>
                <a:cs typeface="Arial" pitchFamily="34" charset="0"/>
              </a:rPr>
              <a:t> </a:t>
            </a:r>
          </a:p>
          <a:p>
            <a:endParaRPr lang="en-US" dirty="0">
              <a:latin typeface="Arial" pitchFamily="34" charset="0"/>
              <a:cs typeface="Arial" pitchFamily="34" charset="0"/>
            </a:endParaRPr>
          </a:p>
          <a:p>
            <a:endParaRPr lang="en-US" dirty="0">
              <a:latin typeface="Arial" pitchFamily="34" charset="0"/>
              <a:cs typeface="Arial" pitchFamily="34" charset="0"/>
            </a:endParaRPr>
          </a:p>
          <a:p>
            <a:endParaRPr lang="en-US" dirty="0">
              <a:latin typeface="Arial" pitchFamily="34" charset="0"/>
              <a:cs typeface="Arial" pitchFamily="34" charset="0"/>
            </a:endParaRPr>
          </a:p>
          <a:p>
            <a:endParaRPr lang="en-US" dirty="0">
              <a:latin typeface="Arial" pitchFamily="34" charset="0"/>
              <a:cs typeface="Arial" pitchFamily="34" charset="0"/>
            </a:endParaRPr>
          </a:p>
          <a:p>
            <a:endParaRPr lang="en-US" dirty="0">
              <a:latin typeface="Arial" pitchFamily="34" charset="0"/>
              <a:cs typeface="Arial" pitchFamily="34" charset="0"/>
            </a:endParaRPr>
          </a:p>
        </p:txBody>
      </p:sp>
      <p:sp>
        <p:nvSpPr>
          <p:cNvPr id="2062" name="TextBox 142"/>
          <p:cNvSpPr txBox="1">
            <a:spLocks noChangeArrowheads="1"/>
          </p:cNvSpPr>
          <p:nvPr/>
        </p:nvSpPr>
        <p:spPr bwMode="auto">
          <a:xfrm>
            <a:off x="16171790" y="2676474"/>
            <a:ext cx="4568825" cy="527050"/>
          </a:xfrm>
          <a:prstGeom prst="rect">
            <a:avLst/>
          </a:prstGeom>
          <a:noFill/>
          <a:ln w="9525">
            <a:noFill/>
            <a:miter lim="800000"/>
            <a:headEnd/>
            <a:tailEnd/>
          </a:ln>
        </p:spPr>
        <p:txBody>
          <a:bodyPr lIns="95408" tIns="47704" rIns="95408" bIns="47704">
            <a:spAutoFit/>
          </a:bodyPr>
          <a:lstStyle/>
          <a:p>
            <a:r>
              <a:rPr lang="en-US" sz="2800" dirty="0">
                <a:solidFill>
                  <a:srgbClr val="FF0000"/>
                </a:solidFill>
                <a:latin typeface="Arial Black" pitchFamily="34" charset="0"/>
              </a:rPr>
              <a:t>Results:</a:t>
            </a:r>
          </a:p>
        </p:txBody>
      </p:sp>
      <p:sp>
        <p:nvSpPr>
          <p:cNvPr id="2065" name="Text Box 12"/>
          <p:cNvSpPr txBox="1">
            <a:spLocks noChangeArrowheads="1"/>
          </p:cNvSpPr>
          <p:nvPr/>
        </p:nvSpPr>
        <p:spPr bwMode="auto">
          <a:xfrm>
            <a:off x="15838065" y="13695461"/>
            <a:ext cx="5120985" cy="2831544"/>
          </a:xfrm>
          <a:prstGeom prst="rect">
            <a:avLst/>
          </a:prstGeom>
          <a:noFill/>
          <a:ln w="9525">
            <a:noFill/>
            <a:miter lim="800000"/>
            <a:headEnd/>
            <a:tailEnd/>
          </a:ln>
        </p:spPr>
        <p:txBody>
          <a:bodyPr wrap="square" lIns="0" tIns="0" rIns="0" bIns="0">
            <a:spAutoFit/>
          </a:bodyPr>
          <a:lstStyle/>
          <a:p>
            <a:r>
              <a:rPr lang="en-US" sz="2800" dirty="0">
                <a:solidFill>
                  <a:srgbClr val="FF0000"/>
                </a:solidFill>
                <a:latin typeface="Arial Black" pitchFamily="34" charset="0"/>
              </a:rPr>
              <a:t>ACT: maintain/improve</a:t>
            </a:r>
            <a:br>
              <a:rPr lang="en-US" sz="3000" dirty="0">
                <a:latin typeface="Arial" pitchFamily="34" charset="0"/>
              </a:rPr>
            </a:br>
            <a:r>
              <a:rPr lang="en-US" sz="2600" dirty="0">
                <a:latin typeface="Arial" pitchFamily="34" charset="0"/>
              </a:rPr>
              <a:t>This new process has been implemented successfully. Next steps include implementing additional reminders for the PSC team to help maintain and improve the process. </a:t>
            </a:r>
          </a:p>
        </p:txBody>
      </p:sp>
      <p:pic>
        <p:nvPicPr>
          <p:cNvPr id="2066" name="Picture 119" descr="photo.jpg"/>
          <p:cNvPicPr>
            <a:picLocks noChangeAspect="1"/>
          </p:cNvPicPr>
          <p:nvPr/>
        </p:nvPicPr>
        <p:blipFill>
          <a:blip r:embed="rId5"/>
          <a:srcRect/>
          <a:stretch>
            <a:fillRect/>
          </a:stretch>
        </p:blipFill>
        <p:spPr bwMode="auto">
          <a:xfrm>
            <a:off x="56547" y="-121277"/>
            <a:ext cx="2819400" cy="2619375"/>
          </a:xfrm>
          <a:prstGeom prst="rect">
            <a:avLst/>
          </a:prstGeom>
          <a:noFill/>
          <a:ln w="9525">
            <a:noFill/>
            <a:miter lim="800000"/>
            <a:headEnd/>
            <a:tailEnd/>
          </a:ln>
        </p:spPr>
      </p:pic>
      <p:sp>
        <p:nvSpPr>
          <p:cNvPr id="2" name="TextBox 1"/>
          <p:cNvSpPr txBox="1"/>
          <p:nvPr/>
        </p:nvSpPr>
        <p:spPr>
          <a:xfrm>
            <a:off x="4957486" y="5814064"/>
            <a:ext cx="5611474" cy="7263527"/>
          </a:xfrm>
          <a:prstGeom prst="rect">
            <a:avLst/>
          </a:prstGeom>
          <a:noFill/>
        </p:spPr>
        <p:txBody>
          <a:bodyPr wrap="square" rtlCol="0">
            <a:spAutoFit/>
          </a:bodyPr>
          <a:lstStyle/>
          <a:p>
            <a:r>
              <a:rPr lang="en-US" sz="2600" dirty="0">
                <a:latin typeface="Arial" pitchFamily="34" charset="0"/>
                <a:cs typeface="Arial" pitchFamily="34" charset="0"/>
              </a:rPr>
              <a:t>Through our process review and analysis, it became evident a process was needed to identify the patients that had not completed the MDASI survey at time of check in. We also realized there was a lack of communication between our PSCs and patients regarding the importance of completing the MDASI before the appointment. Therefore, we believed a key element of our improvement plan should include a mechanism that notified the PSCs which patients had not completed the MDASI at time of check-in and a script to use when speaking with the patients. </a:t>
            </a:r>
          </a:p>
          <a:p>
            <a:endParaRPr lang="en-US" dirty="0">
              <a:latin typeface="Arial" pitchFamily="34" charset="0"/>
              <a:cs typeface="Arial" pitchFamily="34" charset="0"/>
            </a:endParaRPr>
          </a:p>
        </p:txBody>
      </p:sp>
      <p:sp>
        <p:nvSpPr>
          <p:cNvPr id="30" name="TextBox 140"/>
          <p:cNvSpPr txBox="1">
            <a:spLocks noChangeArrowheads="1"/>
          </p:cNvSpPr>
          <p:nvPr/>
        </p:nvSpPr>
        <p:spPr bwMode="auto">
          <a:xfrm>
            <a:off x="10477611" y="2345586"/>
            <a:ext cx="4987021" cy="4928432"/>
          </a:xfrm>
          <a:prstGeom prst="rect">
            <a:avLst/>
          </a:prstGeom>
          <a:noFill/>
          <a:ln w="9525">
            <a:noFill/>
            <a:miter lim="800000"/>
            <a:headEnd/>
            <a:tailEnd/>
          </a:ln>
        </p:spPr>
        <p:txBody>
          <a:bodyPr wrap="square" lIns="95408" tIns="47704" rIns="95408" bIns="47704">
            <a:spAutoFit/>
          </a:bodyPr>
          <a:lstStyle/>
          <a:p>
            <a:endParaRPr lang="en-US" sz="2600" dirty="0">
              <a:latin typeface="Arial" pitchFamily="34" charset="0"/>
              <a:cs typeface="Arial" pitchFamily="34" charset="0"/>
            </a:endParaRPr>
          </a:p>
          <a:p>
            <a:endParaRPr lang="en-US" sz="2600" dirty="0">
              <a:latin typeface="Arial" pitchFamily="34" charset="0"/>
              <a:cs typeface="Arial" pitchFamily="34" charset="0"/>
            </a:endParaRPr>
          </a:p>
          <a:p>
            <a:r>
              <a:rPr lang="en-US" sz="2600" b="1" dirty="0">
                <a:latin typeface="Arial" pitchFamily="34" charset="0"/>
                <a:cs typeface="Arial" pitchFamily="34" charset="0"/>
              </a:rPr>
              <a:t>2. Improve communication:</a:t>
            </a:r>
          </a:p>
          <a:p>
            <a:r>
              <a:rPr lang="en-US" sz="2600" dirty="0">
                <a:latin typeface="Arial" pitchFamily="34" charset="0"/>
                <a:cs typeface="Arial" pitchFamily="34" charset="0"/>
              </a:rPr>
              <a:t>We created a brief script for the PSC team to use to improve communication about the MDASI survey with the patient. This script asks that the patient complete the MDASI survey in MyChart while waiting to be called back for the appointment.</a:t>
            </a:r>
          </a:p>
          <a:p>
            <a:pPr algn="ctr"/>
            <a:endParaRPr lang="en-US" sz="2800" dirty="0">
              <a:solidFill>
                <a:srgbClr val="FF0000"/>
              </a:solidFill>
              <a:latin typeface="Arial Black" pitchFamily="34" charset="0"/>
            </a:endParaRPr>
          </a:p>
        </p:txBody>
      </p:sp>
      <p:sp>
        <p:nvSpPr>
          <p:cNvPr id="29" name="Text Box 8"/>
          <p:cNvSpPr txBox="1">
            <a:spLocks noChangeArrowheads="1"/>
          </p:cNvSpPr>
          <p:nvPr/>
        </p:nvSpPr>
        <p:spPr bwMode="auto">
          <a:xfrm>
            <a:off x="4976778" y="4767243"/>
            <a:ext cx="4930992" cy="861774"/>
          </a:xfrm>
          <a:prstGeom prst="rect">
            <a:avLst/>
          </a:prstGeom>
          <a:noFill/>
          <a:ln w="9525">
            <a:noFill/>
            <a:miter lim="800000"/>
            <a:headEnd/>
            <a:tailEnd/>
          </a:ln>
        </p:spPr>
        <p:txBody>
          <a:bodyPr wrap="square" lIns="0" tIns="0" rIns="0" bIns="0">
            <a:spAutoFit/>
          </a:bodyPr>
          <a:lstStyle/>
          <a:p>
            <a:r>
              <a:rPr lang="en-US" sz="2800" b="1" dirty="0">
                <a:solidFill>
                  <a:srgbClr val="FF0000"/>
                </a:solidFill>
                <a:latin typeface="Arial Black" pitchFamily="34" charset="0"/>
              </a:rPr>
              <a:t>Process Analysis: What Changes can we make? </a:t>
            </a:r>
          </a:p>
        </p:txBody>
      </p:sp>
      <p:sp>
        <p:nvSpPr>
          <p:cNvPr id="26" name="Text Box 9"/>
          <p:cNvSpPr txBox="1">
            <a:spLocks noChangeArrowheads="1"/>
          </p:cNvSpPr>
          <p:nvPr/>
        </p:nvSpPr>
        <p:spPr bwMode="auto">
          <a:xfrm>
            <a:off x="16732536" y="4341921"/>
            <a:ext cx="5008570" cy="1446550"/>
          </a:xfrm>
          <a:prstGeom prst="rect">
            <a:avLst/>
          </a:prstGeom>
          <a:noFill/>
          <a:ln w="9525">
            <a:noFill/>
            <a:miter lim="800000"/>
            <a:headEnd/>
            <a:tailEnd/>
          </a:ln>
        </p:spPr>
        <p:txBody>
          <a:bodyPr wrap="square" lIns="0" tIns="0" rIns="0" bIns="0">
            <a:spAutoFit/>
          </a:bodyPr>
          <a:lstStyle/>
          <a:p>
            <a:endParaRPr lang="en-US" dirty="0">
              <a:latin typeface="Arial" pitchFamily="34" charset="0"/>
            </a:endParaRPr>
          </a:p>
          <a:p>
            <a:r>
              <a:rPr lang="en-US" sz="3500" dirty="0">
                <a:latin typeface="Arial" pitchFamily="34" charset="0"/>
              </a:rPr>
              <a:t> </a:t>
            </a:r>
          </a:p>
          <a:p>
            <a:endParaRPr lang="en-US" sz="3500" b="1" dirty="0">
              <a:latin typeface="Arial" pitchFamily="34" charset="0"/>
            </a:endParaRPr>
          </a:p>
        </p:txBody>
      </p:sp>
      <p:sp>
        <p:nvSpPr>
          <p:cNvPr id="27" name="Text Box 9"/>
          <p:cNvSpPr txBox="1">
            <a:spLocks noChangeArrowheads="1"/>
          </p:cNvSpPr>
          <p:nvPr/>
        </p:nvSpPr>
        <p:spPr bwMode="auto">
          <a:xfrm>
            <a:off x="15838065" y="7527423"/>
            <a:ext cx="4917568" cy="5539978"/>
          </a:xfrm>
          <a:prstGeom prst="rect">
            <a:avLst/>
          </a:prstGeom>
          <a:noFill/>
          <a:ln w="9525">
            <a:noFill/>
            <a:miter lim="800000"/>
            <a:headEnd/>
            <a:tailEnd/>
          </a:ln>
        </p:spPr>
        <p:txBody>
          <a:bodyPr wrap="square" lIns="0" tIns="0" rIns="0" bIns="0">
            <a:spAutoFit/>
          </a:bodyPr>
          <a:lstStyle/>
          <a:p>
            <a:endParaRPr lang="en-US" dirty="0">
              <a:latin typeface="Arial" pitchFamily="34" charset="0"/>
            </a:endParaRPr>
          </a:p>
          <a:p>
            <a:endParaRPr lang="en-US" dirty="0">
              <a:latin typeface="Arial" pitchFamily="34" charset="0"/>
              <a:cs typeface="Arial" pitchFamily="34" charset="0"/>
            </a:endParaRPr>
          </a:p>
          <a:p>
            <a:r>
              <a:rPr lang="en-US" sz="2600" dirty="0">
                <a:latin typeface="Arial" pitchFamily="34" charset="0"/>
                <a:cs typeface="Arial" pitchFamily="34" charset="0"/>
              </a:rPr>
              <a:t>We were able to accomplish our goal of creating a new streamlined process. Likewise, by creating a strategy to alert the PSCs of the survey completion, we were able to improve our survey response rate by focusing on improving communication. We improved response rates in the Head &amp; Neck, Thyroid, GU, and Breast survivorship clinics in August, September, and October. </a:t>
            </a:r>
            <a:endParaRPr lang="en-US" sz="2600" dirty="0">
              <a:solidFill>
                <a:srgbClr val="FF0000"/>
              </a:solidFill>
              <a:latin typeface="Arial" pitchFamily="34" charset="0"/>
              <a:cs typeface="Arial" pitchFamily="34" charset="0"/>
            </a:endParaRPr>
          </a:p>
        </p:txBody>
      </p:sp>
      <p:sp>
        <p:nvSpPr>
          <p:cNvPr id="32" name="Text Box 9"/>
          <p:cNvSpPr txBox="1">
            <a:spLocks noChangeArrowheads="1"/>
          </p:cNvSpPr>
          <p:nvPr/>
        </p:nvSpPr>
        <p:spPr bwMode="auto">
          <a:xfrm>
            <a:off x="10568960" y="7071960"/>
            <a:ext cx="4811148" cy="2800767"/>
          </a:xfrm>
          <a:prstGeom prst="rect">
            <a:avLst/>
          </a:prstGeom>
          <a:noFill/>
          <a:ln w="9525">
            <a:noFill/>
            <a:miter lim="800000"/>
            <a:headEnd/>
            <a:tailEnd/>
          </a:ln>
        </p:spPr>
        <p:txBody>
          <a:bodyPr wrap="square" lIns="0" tIns="0" rIns="0" bIns="0">
            <a:spAutoFit/>
          </a:bodyPr>
          <a:lstStyle/>
          <a:p>
            <a:r>
              <a:rPr lang="en-US" sz="2600" b="1" dirty="0">
                <a:latin typeface="Arial" pitchFamily="34" charset="0"/>
                <a:cs typeface="Arial" pitchFamily="34" charset="0"/>
              </a:rPr>
              <a:t>3. Patient Education: </a:t>
            </a:r>
          </a:p>
          <a:p>
            <a:r>
              <a:rPr lang="en-US" sz="2600" dirty="0">
                <a:latin typeface="Arial" pitchFamily="34" charset="0"/>
                <a:cs typeface="Arial" pitchFamily="34" charset="0"/>
              </a:rPr>
              <a:t>We updated an already existing Patient Education document to assist patients with troubleshooting MyChart issues in order to complete the MDASI Survey. </a:t>
            </a:r>
            <a:endParaRPr lang="en-US" sz="2600" b="1" dirty="0">
              <a:latin typeface="Arial" pitchFamily="34" charset="0"/>
            </a:endParaRPr>
          </a:p>
        </p:txBody>
      </p:sp>
      <p:pic>
        <p:nvPicPr>
          <p:cNvPr id="7" name="Picture 6"/>
          <p:cNvPicPr>
            <a:picLocks noChangeAspect="1"/>
          </p:cNvPicPr>
          <p:nvPr/>
        </p:nvPicPr>
        <p:blipFill>
          <a:blip r:embed="rId6"/>
          <a:srcRect/>
          <a:stretch/>
        </p:blipFill>
        <p:spPr>
          <a:xfrm>
            <a:off x="10852857" y="16505892"/>
            <a:ext cx="10473627" cy="6102834"/>
          </a:xfrm>
          <a:prstGeom prst="rect">
            <a:avLst/>
          </a:prstGeom>
        </p:spPr>
      </p:pic>
      <p:sp>
        <p:nvSpPr>
          <p:cNvPr id="35" name="Text Box 8"/>
          <p:cNvSpPr txBox="1">
            <a:spLocks noChangeArrowheads="1"/>
          </p:cNvSpPr>
          <p:nvPr/>
        </p:nvSpPr>
        <p:spPr bwMode="auto">
          <a:xfrm>
            <a:off x="11833259" y="16830478"/>
            <a:ext cx="4930992" cy="430887"/>
          </a:xfrm>
          <a:prstGeom prst="rect">
            <a:avLst/>
          </a:prstGeom>
          <a:noFill/>
          <a:ln w="9525">
            <a:noFill/>
            <a:miter lim="800000"/>
            <a:headEnd/>
            <a:tailEnd/>
          </a:ln>
        </p:spPr>
        <p:txBody>
          <a:bodyPr wrap="square" lIns="0" tIns="0" rIns="0" bIns="0">
            <a:spAutoFit/>
          </a:bodyPr>
          <a:lstStyle/>
          <a:p>
            <a:r>
              <a:rPr lang="en-US" sz="2800" b="1" dirty="0">
                <a:solidFill>
                  <a:srgbClr val="FF0000"/>
                </a:solidFill>
                <a:latin typeface="Arial Black" pitchFamily="34" charset="0"/>
              </a:rPr>
              <a:t>New Process Map </a:t>
            </a:r>
          </a:p>
        </p:txBody>
      </p:sp>
      <p:pic>
        <p:nvPicPr>
          <p:cNvPr id="10" name="Picture 9"/>
          <p:cNvPicPr>
            <a:picLocks noChangeAspect="1"/>
          </p:cNvPicPr>
          <p:nvPr/>
        </p:nvPicPr>
        <p:blipFill>
          <a:blip r:embed="rId7"/>
          <a:srcRect/>
          <a:stretch/>
        </p:blipFill>
        <p:spPr>
          <a:xfrm>
            <a:off x="5130501" y="13750320"/>
            <a:ext cx="4743390" cy="2764032"/>
          </a:xfrm>
          <a:prstGeom prst="rect">
            <a:avLst/>
          </a:prstGeom>
          <a:ln>
            <a:solidFill>
              <a:schemeClr val="tx1"/>
            </a:solidFill>
          </a:ln>
        </p:spPr>
      </p:pic>
      <p:pic>
        <p:nvPicPr>
          <p:cNvPr id="11" name="Picture 10"/>
          <p:cNvPicPr>
            <a:picLocks noChangeAspect="1"/>
          </p:cNvPicPr>
          <p:nvPr/>
        </p:nvPicPr>
        <p:blipFill>
          <a:blip r:embed="rId8"/>
          <a:srcRect/>
          <a:stretch/>
        </p:blipFill>
        <p:spPr>
          <a:xfrm>
            <a:off x="15698613" y="3415034"/>
            <a:ext cx="5978526" cy="4569016"/>
          </a:xfrm>
          <a:prstGeom prst="rect">
            <a:avLst/>
          </a:prstGeom>
          <a:ln>
            <a:solidFill>
              <a:schemeClr val="tx1"/>
            </a:solidFill>
          </a:ln>
        </p:spPr>
      </p:pic>
      <p:sp>
        <p:nvSpPr>
          <p:cNvPr id="36" name="TextBox 142"/>
          <p:cNvSpPr txBox="1">
            <a:spLocks noChangeArrowheads="1"/>
          </p:cNvSpPr>
          <p:nvPr/>
        </p:nvSpPr>
        <p:spPr bwMode="auto">
          <a:xfrm>
            <a:off x="290404" y="2665859"/>
            <a:ext cx="4568825" cy="527050"/>
          </a:xfrm>
          <a:prstGeom prst="rect">
            <a:avLst/>
          </a:prstGeom>
          <a:noFill/>
          <a:ln w="9525">
            <a:noFill/>
            <a:miter lim="800000"/>
            <a:headEnd/>
            <a:tailEnd/>
          </a:ln>
        </p:spPr>
        <p:txBody>
          <a:bodyPr lIns="95408" tIns="47704" rIns="95408" bIns="47704">
            <a:spAutoFit/>
          </a:bodyPr>
          <a:lstStyle/>
          <a:p>
            <a:r>
              <a:rPr lang="en-US" sz="2800" dirty="0">
                <a:solidFill>
                  <a:srgbClr val="FF0000"/>
                </a:solidFill>
                <a:latin typeface="Arial Black" pitchFamily="34" charset="0"/>
              </a:rPr>
              <a:t>Aim Statement: </a:t>
            </a:r>
          </a:p>
        </p:txBody>
      </p:sp>
      <p:sp>
        <p:nvSpPr>
          <p:cNvPr id="37" name="TextBox 142"/>
          <p:cNvSpPr txBox="1">
            <a:spLocks noChangeArrowheads="1"/>
          </p:cNvSpPr>
          <p:nvPr/>
        </p:nvSpPr>
        <p:spPr bwMode="auto">
          <a:xfrm>
            <a:off x="51008" y="5491090"/>
            <a:ext cx="4568825" cy="527050"/>
          </a:xfrm>
          <a:prstGeom prst="rect">
            <a:avLst/>
          </a:prstGeom>
          <a:noFill/>
          <a:ln w="9525">
            <a:noFill/>
            <a:miter lim="800000"/>
            <a:headEnd/>
            <a:tailEnd/>
          </a:ln>
        </p:spPr>
        <p:txBody>
          <a:bodyPr lIns="95408" tIns="47704" rIns="95408" bIns="47704">
            <a:spAutoFit/>
          </a:bodyPr>
          <a:lstStyle/>
          <a:p>
            <a:r>
              <a:rPr lang="en-US" sz="2800" dirty="0">
                <a:solidFill>
                  <a:srgbClr val="FF0000"/>
                </a:solidFill>
                <a:latin typeface="Arial Black" pitchFamily="34" charset="0"/>
              </a:rPr>
              <a:t>Measure of Success: </a:t>
            </a:r>
          </a:p>
        </p:txBody>
      </p:sp>
      <p:sp>
        <p:nvSpPr>
          <p:cNvPr id="38" name="TextBox 142"/>
          <p:cNvSpPr txBox="1">
            <a:spLocks noChangeArrowheads="1"/>
          </p:cNvSpPr>
          <p:nvPr/>
        </p:nvSpPr>
        <p:spPr bwMode="auto">
          <a:xfrm>
            <a:off x="4271491" y="12850049"/>
            <a:ext cx="4568825" cy="527050"/>
          </a:xfrm>
          <a:prstGeom prst="rect">
            <a:avLst/>
          </a:prstGeom>
          <a:noFill/>
          <a:ln w="9525">
            <a:noFill/>
            <a:miter lim="800000"/>
            <a:headEnd/>
            <a:tailEnd/>
          </a:ln>
        </p:spPr>
        <p:txBody>
          <a:bodyPr lIns="95408" tIns="47704" rIns="95408" bIns="47704">
            <a:spAutoFit/>
          </a:bodyPr>
          <a:lstStyle/>
          <a:p>
            <a:pPr algn="ctr"/>
            <a:r>
              <a:rPr lang="en-US" sz="2800" dirty="0">
                <a:solidFill>
                  <a:srgbClr val="FF0000"/>
                </a:solidFill>
                <a:latin typeface="Arial Black" pitchFamily="34" charset="0"/>
              </a:rPr>
              <a:t>Baseline Data</a:t>
            </a:r>
          </a:p>
        </p:txBody>
      </p:sp>
      <p:sp>
        <p:nvSpPr>
          <p:cNvPr id="39" name="TextBox 142"/>
          <p:cNvSpPr txBox="1">
            <a:spLocks noChangeArrowheads="1"/>
          </p:cNvSpPr>
          <p:nvPr/>
        </p:nvSpPr>
        <p:spPr bwMode="auto">
          <a:xfrm>
            <a:off x="4280539" y="17187082"/>
            <a:ext cx="4568825" cy="527050"/>
          </a:xfrm>
          <a:prstGeom prst="rect">
            <a:avLst/>
          </a:prstGeom>
          <a:noFill/>
          <a:ln w="9525">
            <a:noFill/>
            <a:miter lim="800000"/>
            <a:headEnd/>
            <a:tailEnd/>
          </a:ln>
        </p:spPr>
        <p:txBody>
          <a:bodyPr lIns="95408" tIns="47704" rIns="95408" bIns="47704">
            <a:spAutoFit/>
          </a:bodyPr>
          <a:lstStyle/>
          <a:p>
            <a:pPr algn="ctr"/>
            <a:r>
              <a:rPr lang="en-US" sz="2800" dirty="0">
                <a:solidFill>
                  <a:srgbClr val="FF0000"/>
                </a:solidFill>
                <a:latin typeface="Arial Black" pitchFamily="34" charset="0"/>
              </a:rPr>
              <a:t>Interventions:</a:t>
            </a:r>
          </a:p>
        </p:txBody>
      </p:sp>
      <p:sp>
        <p:nvSpPr>
          <p:cNvPr id="40" name="Text Box 9">
            <a:extLst>
              <a:ext uri="{FF2B5EF4-FFF2-40B4-BE49-F238E27FC236}">
                <a16:creationId xmlns:a16="http://schemas.microsoft.com/office/drawing/2014/main" id="{D4B044B7-0390-489B-80E8-A95096A0DB2F}"/>
              </a:ext>
            </a:extLst>
          </p:cNvPr>
          <p:cNvSpPr txBox="1">
            <a:spLocks noChangeArrowheads="1"/>
          </p:cNvSpPr>
          <p:nvPr/>
        </p:nvSpPr>
        <p:spPr bwMode="auto">
          <a:xfrm>
            <a:off x="5096622" y="3240142"/>
            <a:ext cx="4811148" cy="1569660"/>
          </a:xfrm>
          <a:prstGeom prst="rect">
            <a:avLst/>
          </a:prstGeom>
          <a:noFill/>
          <a:ln w="9525">
            <a:noFill/>
            <a:miter lim="800000"/>
            <a:headEnd/>
            <a:tailEnd/>
          </a:ln>
        </p:spPr>
        <p:txBody>
          <a:bodyPr wrap="square" lIns="0" tIns="0" rIns="0" bIns="0">
            <a:spAutoFit/>
          </a:bodyPr>
          <a:lstStyle/>
          <a:p>
            <a:r>
              <a:rPr lang="en-US" sz="2600" dirty="0">
                <a:latin typeface="Arial" pitchFamily="34" charset="0"/>
                <a:cs typeface="Arial" pitchFamily="34" charset="0"/>
              </a:rPr>
              <a:t>3.</a:t>
            </a:r>
            <a:r>
              <a:rPr lang="en-US" sz="2600" b="1" dirty="0">
                <a:latin typeface="Arial" pitchFamily="34" charset="0"/>
                <a:cs typeface="Arial" pitchFamily="34" charset="0"/>
              </a:rPr>
              <a:t> </a:t>
            </a:r>
            <a:r>
              <a:rPr lang="en-US" sz="2600" dirty="0">
                <a:latin typeface="Arial" pitchFamily="34" charset="0"/>
                <a:cs typeface="Arial" pitchFamily="34" charset="0"/>
              </a:rPr>
              <a:t>Providing Patient resources for troubleshooting completion of the MDASI survey in MyChart. </a:t>
            </a:r>
          </a:p>
          <a:p>
            <a:endParaRPr lang="en-US" b="1" dirty="0">
              <a:latin typeface="Arial" pitchFamily="34" charset="0"/>
              <a:cs typeface="Arial" pitchFamily="34" charset="0"/>
            </a:endParaRPr>
          </a:p>
        </p:txBody>
      </p:sp>
      <p:sp>
        <p:nvSpPr>
          <p:cNvPr id="41" name="Text Box 9">
            <a:extLst>
              <a:ext uri="{FF2B5EF4-FFF2-40B4-BE49-F238E27FC236}">
                <a16:creationId xmlns:a16="http://schemas.microsoft.com/office/drawing/2014/main" id="{F3EBD472-CB45-44D2-AFFE-655191C60934}"/>
              </a:ext>
            </a:extLst>
          </p:cNvPr>
          <p:cNvSpPr txBox="1">
            <a:spLocks noChangeArrowheads="1"/>
          </p:cNvSpPr>
          <p:nvPr/>
        </p:nvSpPr>
        <p:spPr bwMode="auto">
          <a:xfrm>
            <a:off x="5181349" y="17944932"/>
            <a:ext cx="4811148" cy="3600986"/>
          </a:xfrm>
          <a:prstGeom prst="rect">
            <a:avLst/>
          </a:prstGeom>
          <a:noFill/>
          <a:ln w="9525">
            <a:noFill/>
            <a:miter lim="800000"/>
            <a:headEnd/>
            <a:tailEnd/>
          </a:ln>
        </p:spPr>
        <p:txBody>
          <a:bodyPr wrap="square" lIns="0" tIns="0" rIns="0" bIns="0">
            <a:spAutoFit/>
          </a:bodyPr>
          <a:lstStyle/>
          <a:p>
            <a:pPr marL="457200" indent="-457200">
              <a:buAutoNum type="arabicPeriod"/>
            </a:pPr>
            <a:r>
              <a:rPr lang="en-US" sz="2600" b="1" dirty="0">
                <a:latin typeface="Arial" pitchFamily="34" charset="0"/>
                <a:cs typeface="Arial" pitchFamily="34" charset="0"/>
              </a:rPr>
              <a:t>PSC Notification:</a:t>
            </a:r>
          </a:p>
          <a:p>
            <a:r>
              <a:rPr lang="en-US" sz="2600" dirty="0">
                <a:latin typeface="Arial" pitchFamily="34" charset="0"/>
                <a:cs typeface="Arial" pitchFamily="34" charset="0"/>
              </a:rPr>
              <a:t>Each PSC was shown how to add the MDASI survey column to their personalized DAR. This column notifies the PSC if the patient has completed the MDASI survey prior to the check in process. </a:t>
            </a:r>
          </a:p>
          <a:p>
            <a:endParaRPr lang="en-US" sz="2600" b="1" dirty="0">
              <a:latin typeface="Arial" pitchFamily="34" charset="0"/>
            </a:endParaRPr>
          </a:p>
        </p:txBody>
      </p:sp>
      <p:pic>
        <p:nvPicPr>
          <p:cNvPr id="8" name="Picture 7">
            <a:extLst>
              <a:ext uri="{FF2B5EF4-FFF2-40B4-BE49-F238E27FC236}">
                <a16:creationId xmlns:a16="http://schemas.microsoft.com/office/drawing/2014/main" id="{1717B887-6D97-4CD5-8214-B75BE20CC5C8}"/>
              </a:ext>
            </a:extLst>
          </p:cNvPr>
          <p:cNvPicPr>
            <a:picLocks noChangeAspect="1"/>
          </p:cNvPicPr>
          <p:nvPr/>
        </p:nvPicPr>
        <p:blipFill>
          <a:blip r:embed="rId9"/>
          <a:stretch>
            <a:fillRect/>
          </a:stretch>
        </p:blipFill>
        <p:spPr>
          <a:xfrm>
            <a:off x="10908133" y="10072501"/>
            <a:ext cx="4380399" cy="6106011"/>
          </a:xfrm>
          <a:prstGeom prst="rect">
            <a:avLst/>
          </a:prstGeom>
        </p:spPr>
      </p:pic>
      <p:pic>
        <p:nvPicPr>
          <p:cNvPr id="3" name="MDSAI">
            <a:hlinkClick r:id="" action="ppaction://media"/>
            <a:extLst>
              <a:ext uri="{FF2B5EF4-FFF2-40B4-BE49-F238E27FC236}">
                <a16:creationId xmlns:a16="http://schemas.microsoft.com/office/drawing/2014/main" id="{FC0D2525-40A0-4B69-8118-A1380FFDC5F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9791680" y="20523200"/>
            <a:ext cx="406400" cy="40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7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documentManagement>
    <_activity xmlns="3fd6950c-56ce-4830-8d34-bb5bdbd15ae6"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2806F7D0D1CE2B4A8BF9FD4AD582AFD6" ma:contentTypeVersion="14" ma:contentTypeDescription="Create a new document." ma:contentTypeScope="" ma:versionID="ed465111867dd842f9872a126c9ad315">
  <xsd:schema xmlns:xsd="http://www.w3.org/2001/XMLSchema" xmlns:xs="http://www.w3.org/2001/XMLSchema" xmlns:p="http://schemas.microsoft.com/office/2006/metadata/properties" xmlns:ns3="3fd6950c-56ce-4830-8d34-bb5bdbd15ae6" xmlns:ns4="64baa12b-d08a-46de-96a1-3296e73a1ce4" targetNamespace="http://schemas.microsoft.com/office/2006/metadata/properties" ma:root="true" ma:fieldsID="91182aff45cbb705ee391a1bca318cb6" ns3:_="" ns4:_="">
    <xsd:import namespace="3fd6950c-56ce-4830-8d34-bb5bdbd15ae6"/>
    <xsd:import namespace="64baa12b-d08a-46de-96a1-3296e73a1ce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d6950c-56ce-4830-8d34-bb5bdbd15a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4baa12b-d08a-46de-96a1-3296e73a1ce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2.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3.xml><?xml version="1.0" encoding="utf-8"?>
<ds:datastoreItem xmlns:ds="http://schemas.openxmlformats.org/officeDocument/2006/customXml" ds:itemID="{96CA9DF1-B1B2-487D-8A95-E9FF6F3311DE}">
  <ds:schemaRefs>
    <ds:schemaRef ds:uri="64baa12b-d08a-46de-96a1-3296e73a1ce4"/>
    <ds:schemaRef ds:uri="http://schemas.microsoft.com/office/2006/documentManagement/types"/>
    <ds:schemaRef ds:uri="http://purl.org/dc/elements/1.1/"/>
    <ds:schemaRef ds:uri="http://schemas.microsoft.com/office/infopath/2007/PartnerControls"/>
    <ds:schemaRef ds:uri="http://purl.org/dc/terms/"/>
    <ds:schemaRef ds:uri="http://purl.org/dc/dcmitype/"/>
    <ds:schemaRef ds:uri="http://schemas.openxmlformats.org/package/2006/metadata/core-properties"/>
    <ds:schemaRef ds:uri="3fd6950c-56ce-4830-8d34-bb5bdbd15ae6"/>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5203BAD4-0DA7-4712-BC0D-FE07E73E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d6950c-56ce-4830-8d34-bb5bdbd15ae6"/>
    <ds:schemaRef ds:uri="64baa12b-d08a-46de-96a1-3296e73a1c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21049</TotalTime>
  <Words>546</Words>
  <Application>Microsoft Office PowerPoint</Application>
  <PresentationFormat>Custom</PresentationFormat>
  <Paragraphs>46</Paragraphs>
  <Slides>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Black</vt:lpstr>
      <vt:lpstr>Times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Leyton,Saryah</cp:lastModifiedBy>
  <cp:revision>217</cp:revision>
  <dcterms:created xsi:type="dcterms:W3CDTF">2010-05-10T19:56:36Z</dcterms:created>
  <dcterms:modified xsi:type="dcterms:W3CDTF">2022-12-16T21:59:35Z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0x0101002806F7D0D1CE2B4A8BF9FD4AD582AFD6</vt:lpwstr>
  </property>
</Properties>
</file>