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3"/>
  </p:sldMasterIdLst>
  <p:sldIdLst>
    <p:sldId id="257" r:id="rId4"/>
  </p:sldIdLst>
  <p:sldSz cx="21945600" cy="21945600"/>
  <p:notesSz cx="7004050" cy="929005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7CC5"/>
    <a:srgbClr val="138ADB"/>
    <a:srgbClr val="2B9EED"/>
    <a:srgbClr val="7CD3FA"/>
    <a:srgbClr val="C5B38C"/>
    <a:srgbClr val="856334"/>
    <a:srgbClr val="4D721F"/>
    <a:srgbClr val="1E5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varScale="1">
        <p:scale>
          <a:sx n="38" d="100"/>
          <a:sy n="38" d="100"/>
        </p:scale>
        <p:origin x="2844" y="30"/>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oleObject" Target="file:///\\mdanderson.edu\MDAHomes\users25\AParikh1\Work\IR%20Sup\DI%20Poster\SpaceOAR\Book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mdanderson.edu\MDAHomes\users25\AParikh1\Work\IR%20Sup\DI%20Poster\SpaceOAR\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SpaceOAR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5808705950454309E-2"/>
          <c:y val="8.648863167447661E-2"/>
          <c:w val="0.93931898843857453"/>
          <c:h val="0.86499461797932653"/>
        </c:manualLayout>
      </c:layout>
      <c:barChart>
        <c:barDir val="col"/>
        <c:grouping val="clustered"/>
        <c:varyColors val="0"/>
        <c:dLbls>
          <c:showLegendKey val="0"/>
          <c:showVal val="0"/>
          <c:showCatName val="0"/>
          <c:showSerName val="0"/>
          <c:showPercent val="0"/>
          <c:showBubbleSize val="0"/>
        </c:dLbls>
        <c:gapWidth val="219"/>
        <c:overlap val="-27"/>
        <c:axId val="1503840256"/>
        <c:axId val="1389136512"/>
      </c:barChart>
      <c:catAx>
        <c:axId val="1503840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9136512"/>
        <c:crosses val="autoZero"/>
        <c:auto val="1"/>
        <c:lblAlgn val="ctr"/>
        <c:lblOffset val="100"/>
        <c:noMultiLvlLbl val="0"/>
      </c:catAx>
      <c:valAx>
        <c:axId val="13891365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38402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400" b="1" i="0" dirty="0">
                <a:solidFill>
                  <a:srgbClr val="FF0000"/>
                </a:solidFill>
                <a:latin typeface="Times New Roman" panose="02020603050405020304" pitchFamily="18" charset="0"/>
                <a:cs typeface="Times New Roman" panose="02020603050405020304" pitchFamily="18" charset="0"/>
              </a:rPr>
              <a:t>Hydrogel</a:t>
            </a:r>
            <a:r>
              <a:rPr lang="en-US" sz="2400" b="1" i="0" baseline="0" dirty="0">
                <a:solidFill>
                  <a:srgbClr val="FF0000"/>
                </a:solidFill>
                <a:latin typeface="Times New Roman" panose="02020603050405020304" pitchFamily="18" charset="0"/>
                <a:cs typeface="Times New Roman" panose="02020603050405020304" pitchFamily="18" charset="0"/>
              </a:rPr>
              <a:t> </a:t>
            </a:r>
            <a:r>
              <a:rPr lang="en-US" sz="2400" b="1" i="0" dirty="0">
                <a:solidFill>
                  <a:srgbClr val="FF0000"/>
                </a:solidFill>
                <a:latin typeface="Times New Roman" panose="02020603050405020304" pitchFamily="18" charset="0"/>
                <a:cs typeface="Times New Roman" panose="02020603050405020304" pitchFamily="18" charset="0"/>
              </a:rPr>
              <a:t>volume per Qtr</a:t>
            </a:r>
            <a:r>
              <a:rPr lang="en-US" b="1" i="0" dirty="0">
                <a:solidFill>
                  <a:srgbClr val="FF0000"/>
                </a:solidFill>
              </a:rPr>
              <a: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2255528459003563E-2"/>
          <c:y val="0.12332943680476825"/>
          <c:w val="0.93931897146132948"/>
          <c:h val="0.82740434413983643"/>
        </c:manualLayout>
      </c:layout>
      <c:barChart>
        <c:barDir val="col"/>
        <c:grouping val="clustered"/>
        <c:varyColors val="0"/>
        <c:dLbls>
          <c:showLegendKey val="0"/>
          <c:showVal val="0"/>
          <c:showCatName val="0"/>
          <c:showSerName val="0"/>
          <c:showPercent val="0"/>
          <c:showBubbleSize val="0"/>
        </c:dLbls>
        <c:gapWidth val="219"/>
        <c:overlap val="-27"/>
        <c:axId val="1503840256"/>
        <c:axId val="1389136512"/>
      </c:barChart>
      <c:catAx>
        <c:axId val="1503840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9136512"/>
        <c:crosses val="autoZero"/>
        <c:auto val="1"/>
        <c:lblAlgn val="ctr"/>
        <c:lblOffset val="100"/>
        <c:noMultiLvlLbl val="0"/>
      </c:catAx>
      <c:valAx>
        <c:axId val="13891365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384025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baseline="0">
                <a:solidFill>
                  <a:schemeClr val="tx1">
                    <a:lumMod val="65000"/>
                    <a:lumOff val="35000"/>
                  </a:schemeClr>
                </a:solidFill>
                <a:latin typeface="+mn-lt"/>
                <a:ea typeface="+mn-ea"/>
                <a:cs typeface="+mn-cs"/>
              </a:defRPr>
            </a:pPr>
            <a:r>
              <a:rPr lang="en-US" sz="1862" b="0" i="0" u="none" strike="noStrike" baseline="0" dirty="0">
                <a:solidFill>
                  <a:prstClr val="black">
                    <a:lumMod val="65000"/>
                    <a:lumOff val="35000"/>
                  </a:prstClr>
                </a:solidFill>
                <a:latin typeface="Calibri" panose="020F0502020204030204"/>
              </a:rPr>
              <a:t>Hydrogel volume per Qtr. </a:t>
            </a:r>
          </a:p>
        </c:rich>
      </c:tx>
      <c:overlay val="0"/>
      <c:spPr>
        <a:noFill/>
        <a:ln>
          <a:noFill/>
        </a:ln>
        <a:effectLst/>
      </c:spPr>
      <c:txPr>
        <a:bodyPr rot="0" spcFirstLastPara="1" vertOverflow="ellipsis" vert="horz" wrap="square" anchor="ctr" anchorCtr="1"/>
        <a:lstStyle/>
        <a:p>
          <a:pPr>
            <a:defRPr sz="1862" b="0" i="0" u="none" strike="noStrike"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12474217896712E-2"/>
          <c:y val="0.12802681029084229"/>
          <c:w val="0.9256224444055513"/>
          <c:h val="0.81408553410031848"/>
        </c:manualLayout>
      </c:layout>
      <c:barChart>
        <c:barDir val="col"/>
        <c:grouping val="clustered"/>
        <c:varyColors val="0"/>
        <c:ser>
          <c:idx val="0"/>
          <c:order val="0"/>
          <c:tx>
            <c:strRef>
              <c:f>Sheet1!$B$1</c:f>
              <c:strCache>
                <c:ptCount val="1"/>
                <c:pt idx="0">
                  <c:v>Series1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65000"/>
                        <a:lumOff val="3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FY22 4th </c:v>
                </c:pt>
                <c:pt idx="1">
                  <c:v>FY23 1st</c:v>
                </c:pt>
                <c:pt idx="2">
                  <c:v>FY23 2nd</c:v>
                </c:pt>
                <c:pt idx="3">
                  <c:v>FY23 3rd</c:v>
                </c:pt>
                <c:pt idx="4">
                  <c:v>FY23 4th</c:v>
                </c:pt>
                <c:pt idx="5">
                  <c:v>FY24 1st</c:v>
                </c:pt>
              </c:strCache>
            </c:strRef>
          </c:cat>
          <c:val>
            <c:numRef>
              <c:f>Sheet1!$B$2:$B$7</c:f>
              <c:numCache>
                <c:formatCode>General</c:formatCode>
                <c:ptCount val="6"/>
                <c:pt idx="0">
                  <c:v>4</c:v>
                </c:pt>
                <c:pt idx="1">
                  <c:v>18</c:v>
                </c:pt>
                <c:pt idx="2">
                  <c:v>27</c:v>
                </c:pt>
                <c:pt idx="3">
                  <c:v>30</c:v>
                </c:pt>
                <c:pt idx="4">
                  <c:v>28</c:v>
                </c:pt>
                <c:pt idx="5">
                  <c:v>29</c:v>
                </c:pt>
              </c:numCache>
            </c:numRef>
          </c:val>
          <c:extLst>
            <c:ext xmlns:c16="http://schemas.microsoft.com/office/drawing/2014/chart" uri="{C3380CC4-5D6E-409C-BE32-E72D297353CC}">
              <c16:uniqueId val="{00000000-E4D6-440D-A103-AEF1E7FB66E2}"/>
            </c:ext>
          </c:extLst>
        </c:ser>
        <c:dLbls>
          <c:showLegendKey val="0"/>
          <c:showVal val="0"/>
          <c:showCatName val="0"/>
          <c:showSerName val="0"/>
          <c:showPercent val="0"/>
          <c:showBubbleSize val="0"/>
        </c:dLbls>
        <c:gapWidth val="0"/>
        <c:axId val="1170848927"/>
        <c:axId val="1170850591"/>
      </c:barChart>
      <c:catAx>
        <c:axId val="11708489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mn-cs"/>
              </a:defRPr>
            </a:pPr>
            <a:endParaRPr lang="en-US"/>
          </a:p>
        </c:txPr>
        <c:crossAx val="1170850591"/>
        <c:crosses val="autoZero"/>
        <c:auto val="1"/>
        <c:lblAlgn val="ctr"/>
        <c:lblOffset val="100"/>
        <c:noMultiLvlLbl val="0"/>
      </c:catAx>
      <c:valAx>
        <c:axId val="11708505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mn-cs"/>
              </a:defRPr>
            </a:pPr>
            <a:endParaRPr lang="en-US"/>
          </a:p>
        </c:txPr>
        <c:crossAx val="117084892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3180E31E-B4DF-4572-8E18-67F20333CE9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9811890-98A6-47F1-B621-707D2558B3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1492B60-FF8A-4CA3-A289-68FE922A6FEA}"/>
              </a:ext>
            </a:extLst>
          </p:cNvPr>
          <p:cNvSpPr>
            <a:spLocks noGrp="1" noChangeArrowheads="1"/>
          </p:cNvSpPr>
          <p:nvPr>
            <p:ph type="sldNum" sz="quarter" idx="12"/>
          </p:nvPr>
        </p:nvSpPr>
        <p:spPr>
          <a:ln/>
        </p:spPr>
        <p:txBody>
          <a:bodyPr/>
          <a:lstStyle>
            <a:lvl1pPr>
              <a:defRPr/>
            </a:lvl1pPr>
          </a:lstStyle>
          <a:p>
            <a:fld id="{4CF7F73A-500D-4FA4-A5A0-511BBE2D0970}" type="slidenum">
              <a:rPr lang="en-US" altLang="en-US"/>
              <a:pPr/>
              <a:t>‹#›</a:t>
            </a:fld>
            <a:endParaRPr lang="en-US" altLang="en-US"/>
          </a:p>
        </p:txBody>
      </p:sp>
    </p:spTree>
    <p:extLst>
      <p:ext uri="{BB962C8B-B14F-4D97-AF65-F5344CB8AC3E}">
        <p14:creationId xmlns:p14="http://schemas.microsoft.com/office/powerpoint/2010/main" val="1118620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B2A852F-D740-445E-A335-165DA0B3A65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55C801B-F8B1-4528-A8C6-C7C19720F66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6BA60A7-85A1-4B58-9743-B690DD698272}"/>
              </a:ext>
            </a:extLst>
          </p:cNvPr>
          <p:cNvSpPr>
            <a:spLocks noGrp="1" noChangeArrowheads="1"/>
          </p:cNvSpPr>
          <p:nvPr>
            <p:ph type="sldNum" sz="quarter" idx="12"/>
          </p:nvPr>
        </p:nvSpPr>
        <p:spPr>
          <a:ln/>
        </p:spPr>
        <p:txBody>
          <a:bodyPr/>
          <a:lstStyle>
            <a:lvl1pPr>
              <a:defRPr/>
            </a:lvl1pPr>
          </a:lstStyle>
          <a:p>
            <a:fld id="{44929254-2B1F-4A72-9AD7-62E626BAEA93}" type="slidenum">
              <a:rPr lang="en-US" altLang="en-US"/>
              <a:pPr/>
              <a:t>‹#›</a:t>
            </a:fld>
            <a:endParaRPr lang="en-US" altLang="en-US"/>
          </a:p>
        </p:txBody>
      </p:sp>
    </p:spTree>
    <p:extLst>
      <p:ext uri="{BB962C8B-B14F-4D97-AF65-F5344CB8AC3E}">
        <p14:creationId xmlns:p14="http://schemas.microsoft.com/office/powerpoint/2010/main" val="4256211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8CA9DD6-4CDE-41D1-AA42-B5F8F04C5D4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572C7FC-A604-47DF-98F8-FBD208A8F08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D0FC540-F117-4E0C-88CD-6151275E2C6B}"/>
              </a:ext>
            </a:extLst>
          </p:cNvPr>
          <p:cNvSpPr>
            <a:spLocks noGrp="1" noChangeArrowheads="1"/>
          </p:cNvSpPr>
          <p:nvPr>
            <p:ph type="sldNum" sz="quarter" idx="12"/>
          </p:nvPr>
        </p:nvSpPr>
        <p:spPr>
          <a:ln/>
        </p:spPr>
        <p:txBody>
          <a:bodyPr/>
          <a:lstStyle>
            <a:lvl1pPr>
              <a:defRPr/>
            </a:lvl1pPr>
          </a:lstStyle>
          <a:p>
            <a:fld id="{F3CBB3D0-7FA1-4D01-8571-1BD1DF48A24D}" type="slidenum">
              <a:rPr lang="en-US" altLang="en-US"/>
              <a:pPr/>
              <a:t>‹#›</a:t>
            </a:fld>
            <a:endParaRPr lang="en-US" altLang="en-US"/>
          </a:p>
        </p:txBody>
      </p:sp>
    </p:spTree>
    <p:extLst>
      <p:ext uri="{BB962C8B-B14F-4D97-AF65-F5344CB8AC3E}">
        <p14:creationId xmlns:p14="http://schemas.microsoft.com/office/powerpoint/2010/main" val="794841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D8294A8-7095-46C8-A7C3-1E5712C57C7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58C79A4-4C51-497E-864F-975C057A18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F1A90DB-556F-49DB-B998-CA24A1DE0490}"/>
              </a:ext>
            </a:extLst>
          </p:cNvPr>
          <p:cNvSpPr>
            <a:spLocks noGrp="1" noChangeArrowheads="1"/>
          </p:cNvSpPr>
          <p:nvPr>
            <p:ph type="sldNum" sz="quarter" idx="12"/>
          </p:nvPr>
        </p:nvSpPr>
        <p:spPr>
          <a:ln/>
        </p:spPr>
        <p:txBody>
          <a:bodyPr/>
          <a:lstStyle>
            <a:lvl1pPr>
              <a:defRPr/>
            </a:lvl1pPr>
          </a:lstStyle>
          <a:p>
            <a:fld id="{C4D6EA9B-6665-4819-871A-17AB17EFD830}" type="slidenum">
              <a:rPr lang="en-US" altLang="en-US"/>
              <a:pPr/>
              <a:t>‹#›</a:t>
            </a:fld>
            <a:endParaRPr lang="en-US" altLang="en-US"/>
          </a:p>
        </p:txBody>
      </p:sp>
    </p:spTree>
    <p:extLst>
      <p:ext uri="{BB962C8B-B14F-4D97-AF65-F5344CB8AC3E}">
        <p14:creationId xmlns:p14="http://schemas.microsoft.com/office/powerpoint/2010/main" val="365704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8B0D0C41-A312-44FE-BF0F-ABBA8116DDD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8FE7861-6270-4673-AB40-7F4B9929049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41784CB-8F80-4D50-87B6-AABEBC3236B1}"/>
              </a:ext>
            </a:extLst>
          </p:cNvPr>
          <p:cNvSpPr>
            <a:spLocks noGrp="1" noChangeArrowheads="1"/>
          </p:cNvSpPr>
          <p:nvPr>
            <p:ph type="sldNum" sz="quarter" idx="12"/>
          </p:nvPr>
        </p:nvSpPr>
        <p:spPr>
          <a:ln/>
        </p:spPr>
        <p:txBody>
          <a:bodyPr/>
          <a:lstStyle>
            <a:lvl1pPr>
              <a:defRPr/>
            </a:lvl1pPr>
          </a:lstStyle>
          <a:p>
            <a:fld id="{11360D83-FA44-41B7-A8ED-9B3F90586145}" type="slidenum">
              <a:rPr lang="en-US" altLang="en-US"/>
              <a:pPr/>
              <a:t>‹#›</a:t>
            </a:fld>
            <a:endParaRPr lang="en-US" altLang="en-US"/>
          </a:p>
        </p:txBody>
      </p:sp>
    </p:spTree>
    <p:extLst>
      <p:ext uri="{BB962C8B-B14F-4D97-AF65-F5344CB8AC3E}">
        <p14:creationId xmlns:p14="http://schemas.microsoft.com/office/powerpoint/2010/main" val="3686840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10071BB-51CA-43AB-BD5A-E1735F5C368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2F8550D-5723-4A23-B5CB-10DF8796BC4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295C3C4-3EF1-4029-BE65-8EFFD759B800}"/>
              </a:ext>
            </a:extLst>
          </p:cNvPr>
          <p:cNvSpPr>
            <a:spLocks noGrp="1" noChangeArrowheads="1"/>
          </p:cNvSpPr>
          <p:nvPr>
            <p:ph type="sldNum" sz="quarter" idx="12"/>
          </p:nvPr>
        </p:nvSpPr>
        <p:spPr>
          <a:ln/>
        </p:spPr>
        <p:txBody>
          <a:bodyPr/>
          <a:lstStyle>
            <a:lvl1pPr>
              <a:defRPr/>
            </a:lvl1pPr>
          </a:lstStyle>
          <a:p>
            <a:fld id="{6F640121-C94F-464F-BE61-267A4160C7E5}" type="slidenum">
              <a:rPr lang="en-US" altLang="en-US"/>
              <a:pPr/>
              <a:t>‹#›</a:t>
            </a:fld>
            <a:endParaRPr lang="en-US" altLang="en-US"/>
          </a:p>
        </p:txBody>
      </p:sp>
    </p:spTree>
    <p:extLst>
      <p:ext uri="{BB962C8B-B14F-4D97-AF65-F5344CB8AC3E}">
        <p14:creationId xmlns:p14="http://schemas.microsoft.com/office/powerpoint/2010/main" val="4116744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4AF9B5E-8C84-494D-B3A3-5FEF9AFD1FFA}"/>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F3E651B2-B202-483E-BD71-B4B7ACB25D1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3A31401A-48FF-42C9-9167-7F5D5F78C37C}"/>
              </a:ext>
            </a:extLst>
          </p:cNvPr>
          <p:cNvSpPr>
            <a:spLocks noGrp="1" noChangeArrowheads="1"/>
          </p:cNvSpPr>
          <p:nvPr>
            <p:ph type="sldNum" sz="quarter" idx="12"/>
          </p:nvPr>
        </p:nvSpPr>
        <p:spPr>
          <a:ln/>
        </p:spPr>
        <p:txBody>
          <a:bodyPr/>
          <a:lstStyle>
            <a:lvl1pPr>
              <a:defRPr/>
            </a:lvl1pPr>
          </a:lstStyle>
          <a:p>
            <a:fld id="{020A1AD6-E8FD-43E1-A5EE-1E18C71AE563}" type="slidenum">
              <a:rPr lang="en-US" altLang="en-US"/>
              <a:pPr/>
              <a:t>‹#›</a:t>
            </a:fld>
            <a:endParaRPr lang="en-US" altLang="en-US"/>
          </a:p>
        </p:txBody>
      </p:sp>
    </p:spTree>
    <p:extLst>
      <p:ext uri="{BB962C8B-B14F-4D97-AF65-F5344CB8AC3E}">
        <p14:creationId xmlns:p14="http://schemas.microsoft.com/office/powerpoint/2010/main" val="1089757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AA8C6735-5891-4BF7-9B4E-9B88BA72EB0D}"/>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DFE5E252-B981-4D03-9181-C15EEF14AED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4567059B-3F32-4415-8B3C-62B8849980EA}"/>
              </a:ext>
            </a:extLst>
          </p:cNvPr>
          <p:cNvSpPr>
            <a:spLocks noGrp="1" noChangeArrowheads="1"/>
          </p:cNvSpPr>
          <p:nvPr>
            <p:ph type="sldNum" sz="quarter" idx="12"/>
          </p:nvPr>
        </p:nvSpPr>
        <p:spPr>
          <a:ln/>
        </p:spPr>
        <p:txBody>
          <a:bodyPr/>
          <a:lstStyle>
            <a:lvl1pPr>
              <a:defRPr/>
            </a:lvl1pPr>
          </a:lstStyle>
          <a:p>
            <a:fld id="{AC03DBAD-3EE2-4F7D-8DBA-065A05FEDE7E}" type="slidenum">
              <a:rPr lang="en-US" altLang="en-US"/>
              <a:pPr/>
              <a:t>‹#›</a:t>
            </a:fld>
            <a:endParaRPr lang="en-US" altLang="en-US"/>
          </a:p>
        </p:txBody>
      </p:sp>
    </p:spTree>
    <p:extLst>
      <p:ext uri="{BB962C8B-B14F-4D97-AF65-F5344CB8AC3E}">
        <p14:creationId xmlns:p14="http://schemas.microsoft.com/office/powerpoint/2010/main" val="3041226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B161530-3C1B-45E0-969A-A72A9E45EF7F}"/>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610FC1CB-AD54-46FA-9B6A-9425B3A1748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7C4E7204-0FAF-4481-9C9A-1246E8568BA6}"/>
              </a:ext>
            </a:extLst>
          </p:cNvPr>
          <p:cNvSpPr>
            <a:spLocks noGrp="1" noChangeArrowheads="1"/>
          </p:cNvSpPr>
          <p:nvPr>
            <p:ph type="sldNum" sz="quarter" idx="12"/>
          </p:nvPr>
        </p:nvSpPr>
        <p:spPr>
          <a:ln/>
        </p:spPr>
        <p:txBody>
          <a:bodyPr/>
          <a:lstStyle>
            <a:lvl1pPr>
              <a:defRPr/>
            </a:lvl1pPr>
          </a:lstStyle>
          <a:p>
            <a:fld id="{B04A9560-EC7E-4ABF-B0BE-A36CC1911981}" type="slidenum">
              <a:rPr lang="en-US" altLang="en-US"/>
              <a:pPr/>
              <a:t>‹#›</a:t>
            </a:fld>
            <a:endParaRPr lang="en-US" altLang="en-US"/>
          </a:p>
        </p:txBody>
      </p:sp>
    </p:spTree>
    <p:extLst>
      <p:ext uri="{BB962C8B-B14F-4D97-AF65-F5344CB8AC3E}">
        <p14:creationId xmlns:p14="http://schemas.microsoft.com/office/powerpoint/2010/main" val="3570276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5FA9DCC-9204-49F0-B915-6A28E9FF87B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D70C6CD-42DE-4A06-B6F0-ABE073FC6C5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9CA96A19-F70D-41C7-8C53-6A6535A744F9}"/>
              </a:ext>
            </a:extLst>
          </p:cNvPr>
          <p:cNvSpPr>
            <a:spLocks noGrp="1" noChangeArrowheads="1"/>
          </p:cNvSpPr>
          <p:nvPr>
            <p:ph type="sldNum" sz="quarter" idx="12"/>
          </p:nvPr>
        </p:nvSpPr>
        <p:spPr>
          <a:ln/>
        </p:spPr>
        <p:txBody>
          <a:bodyPr/>
          <a:lstStyle>
            <a:lvl1pPr>
              <a:defRPr/>
            </a:lvl1pPr>
          </a:lstStyle>
          <a:p>
            <a:fld id="{10E094FE-C880-4EA2-9FCC-802B1C2B4397}" type="slidenum">
              <a:rPr lang="en-US" altLang="en-US"/>
              <a:pPr/>
              <a:t>‹#›</a:t>
            </a:fld>
            <a:endParaRPr lang="en-US" altLang="en-US"/>
          </a:p>
        </p:txBody>
      </p:sp>
    </p:spTree>
    <p:extLst>
      <p:ext uri="{BB962C8B-B14F-4D97-AF65-F5344CB8AC3E}">
        <p14:creationId xmlns:p14="http://schemas.microsoft.com/office/powerpoint/2010/main" val="3870432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5AE7DC0-9BA3-4548-BE85-723D7D4527F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6C48B158-4903-47A9-951A-74B810A5CD6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D4FF890-E3D9-444B-85A6-E610A7C1A681}"/>
              </a:ext>
            </a:extLst>
          </p:cNvPr>
          <p:cNvSpPr>
            <a:spLocks noGrp="1" noChangeArrowheads="1"/>
          </p:cNvSpPr>
          <p:nvPr>
            <p:ph type="sldNum" sz="quarter" idx="12"/>
          </p:nvPr>
        </p:nvSpPr>
        <p:spPr>
          <a:ln/>
        </p:spPr>
        <p:txBody>
          <a:bodyPr/>
          <a:lstStyle>
            <a:lvl1pPr>
              <a:defRPr/>
            </a:lvl1pPr>
          </a:lstStyle>
          <a:p>
            <a:fld id="{4B7F94CA-3A35-4DA3-95FB-D1B1BF9B102D}" type="slidenum">
              <a:rPr lang="en-US" altLang="en-US"/>
              <a:pPr/>
              <a:t>‹#›</a:t>
            </a:fld>
            <a:endParaRPr lang="en-US" altLang="en-US"/>
          </a:p>
        </p:txBody>
      </p:sp>
    </p:spTree>
    <p:extLst>
      <p:ext uri="{BB962C8B-B14F-4D97-AF65-F5344CB8AC3E}">
        <p14:creationId xmlns:p14="http://schemas.microsoft.com/office/powerpoint/2010/main" val="1860550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665ECA1-669C-4E31-8EA4-60D61222C1FF}"/>
              </a:ext>
            </a:extLst>
          </p:cNvPr>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E508AE2-B90C-460E-8E1C-7D9835177EBB}"/>
              </a:ext>
            </a:extLst>
          </p:cNvPr>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3C66378E-C5D9-431D-A2A7-727EF2DCAC76}"/>
              </a:ext>
            </a:extLst>
          </p:cNvPr>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a:extLst>
              <a:ext uri="{FF2B5EF4-FFF2-40B4-BE49-F238E27FC236}">
                <a16:creationId xmlns:a16="http://schemas.microsoft.com/office/drawing/2014/main" id="{60B9A48C-6163-4F6B-867C-958F2C6719D4}"/>
              </a:ext>
            </a:extLst>
          </p:cNvPr>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a:extLst>
              <a:ext uri="{FF2B5EF4-FFF2-40B4-BE49-F238E27FC236}">
                <a16:creationId xmlns:a16="http://schemas.microsoft.com/office/drawing/2014/main" id="{31A03711-4835-4EEA-B92B-A864F20FBDC5}"/>
              </a:ext>
            </a:extLst>
          </p:cNvPr>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lvl1pPr>
          </a:lstStyle>
          <a:p>
            <a:fld id="{233BF593-319B-4DE0-BA34-84F96D8B55F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anose="020B0600070205080204"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anose="020B0600070205080204"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anose="020B0600070205080204"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anose="020B0600070205080204"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anose="020B0600070205080204"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anose="020B0600070205080204" pitchFamily="34" charset="-128"/>
          <a:cs typeface="MS PGothic" panose="020B0600070205080204"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anose="020B0600070205080204"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anose="020B0600070205080204"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anose="020B0600070205080204"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anose="020B0600070205080204"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jpeg"/><Relationship Id="rId7"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emf"/><Relationship Id="rId5" Type="http://schemas.openxmlformats.org/officeDocument/2006/relationships/chart" Target="../charts/chart2.xml"/><Relationship Id="rId4" Type="http://schemas.openxmlformats.org/officeDocument/2006/relationships/chart" Target="../charts/chart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2">
            <a:extLst>
              <a:ext uri="{FF2B5EF4-FFF2-40B4-BE49-F238E27FC236}">
                <a16:creationId xmlns:a16="http://schemas.microsoft.com/office/drawing/2014/main" id="{0DE4DBB4-BD0A-4F87-991F-D2331A0CE9E1}"/>
              </a:ext>
            </a:extLst>
          </p:cNvPr>
          <p:cNvGrpSpPr>
            <a:grpSpLocks/>
          </p:cNvGrpSpPr>
          <p:nvPr/>
        </p:nvGrpSpPr>
        <p:grpSpPr bwMode="auto">
          <a:xfrm>
            <a:off x="0" y="0"/>
            <a:ext cx="21945600" cy="2855770"/>
            <a:chOff x="0" y="0"/>
            <a:chExt cx="21945600" cy="2854840"/>
          </a:xfrm>
        </p:grpSpPr>
        <p:sp>
          <p:nvSpPr>
            <p:cNvPr id="2062" name="Rectangle 340">
              <a:extLst>
                <a:ext uri="{FF2B5EF4-FFF2-40B4-BE49-F238E27FC236}">
                  <a16:creationId xmlns:a16="http://schemas.microsoft.com/office/drawing/2014/main" id="{7D68AFF1-EDD0-40F2-A09F-F5128E2F73B4}"/>
                </a:ext>
              </a:extLst>
            </p:cNvPr>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2063" name="Straight Connector 133">
              <a:extLst>
                <a:ext uri="{FF2B5EF4-FFF2-40B4-BE49-F238E27FC236}">
                  <a16:creationId xmlns:a16="http://schemas.microsoft.com/office/drawing/2014/main" id="{A571820A-C79D-4C09-A859-AC1AD7182ED5}"/>
                </a:ext>
              </a:extLst>
            </p:cNvPr>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4" name="Text Box 16">
              <a:extLst>
                <a:ext uri="{FF2B5EF4-FFF2-40B4-BE49-F238E27FC236}">
                  <a16:creationId xmlns:a16="http://schemas.microsoft.com/office/drawing/2014/main" id="{FE307B40-1E4F-4F23-8609-A4AEF39EA950}"/>
                </a:ext>
              </a:extLst>
            </p:cNvPr>
            <p:cNvSpPr txBox="1">
              <a:spLocks noChangeArrowheads="1"/>
            </p:cNvSpPr>
            <p:nvPr/>
          </p:nvSpPr>
          <p:spPr bwMode="auto">
            <a:xfrm>
              <a:off x="3115124" y="219399"/>
              <a:ext cx="14004476" cy="2635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nSpc>
                  <a:spcPts val="3500"/>
                </a:lnSpc>
              </a:pPr>
              <a:r>
                <a:rPr lang="en-US" sz="2800" b="1" dirty="0">
                  <a:solidFill>
                    <a:schemeClr val="bg1"/>
                  </a:solidFill>
                  <a:effectLst/>
                  <a:latin typeface="Calibri" panose="020F0502020204030204" pitchFamily="34" charset="0"/>
                  <a:ea typeface="Calibri" panose="020F0502020204030204" pitchFamily="34" charset="0"/>
                </a:rPr>
                <a:t>Interventional Radiology Expansion of </a:t>
              </a:r>
              <a:r>
                <a:rPr lang="en-US" sz="2800" b="1" dirty="0" err="1">
                  <a:solidFill>
                    <a:schemeClr val="bg1"/>
                  </a:solidFill>
                  <a:effectLst/>
                  <a:latin typeface="Calibri" panose="020F0502020204030204" pitchFamily="34" charset="0"/>
                  <a:ea typeface="Calibri" panose="020F0502020204030204" pitchFamily="34" charset="0"/>
                </a:rPr>
                <a:t>Transperineal</a:t>
              </a:r>
              <a:r>
                <a:rPr lang="en-US" sz="2800" b="1" dirty="0">
                  <a:solidFill>
                    <a:schemeClr val="bg1"/>
                  </a:solidFill>
                  <a:effectLst/>
                  <a:latin typeface="Calibri" panose="020F0502020204030204" pitchFamily="34" charset="0"/>
                  <a:ea typeface="Calibri" panose="020F0502020204030204" pitchFamily="34" charset="0"/>
                </a:rPr>
                <a:t> Hydrogel Placement for patients with prostate cancer in the Woodlands</a:t>
              </a:r>
              <a:endParaRPr lang="en-US" altLang="en-US" sz="2800" b="1" dirty="0">
                <a:solidFill>
                  <a:schemeClr val="bg1"/>
                </a:solidFill>
                <a:latin typeface="Times New Roman" panose="02020603050405020304" pitchFamily="18" charset="0"/>
                <a:cs typeface="Times New Roman" panose="02020603050405020304" pitchFamily="18" charset="0"/>
              </a:endParaRPr>
            </a:p>
            <a:p>
              <a:pPr>
                <a:lnSpc>
                  <a:spcPts val="3500"/>
                </a:lnSpc>
              </a:pPr>
              <a:r>
                <a:rPr lang="en-US" altLang="en-US" dirty="0">
                  <a:solidFill>
                    <a:schemeClr val="bg1"/>
                  </a:solidFill>
                  <a:latin typeface="Times New Roman" panose="02020603050405020304" pitchFamily="18" charset="0"/>
                  <a:cs typeface="Times New Roman" panose="02020603050405020304" pitchFamily="18" charset="0"/>
                </a:rPr>
                <a:t>Lead: April McBride RT(R), Kathleen Bugarin BSN, MSN, RN, Abigail Sandoval RT(R), Michael Pomares RT (R), Keath Henderson RT(R), Selby Kuruvilla RT(R)(CT)(VI),  Sponsors: Thomas Lu MD, Stephen Lee MD, Sanjay Gupta MD, Keenan Harris MHA, RT(R), Jorge Hernandez RT (R)</a:t>
              </a:r>
              <a:br>
                <a:rPr lang="en-US" altLang="en-US" sz="3900" b="1" dirty="0">
                  <a:solidFill>
                    <a:schemeClr val="bg1"/>
                  </a:solidFill>
                  <a:latin typeface="Arial" panose="020B0604020202020204" pitchFamily="34" charset="0"/>
                </a:rPr>
              </a:br>
              <a:endParaRPr lang="en-US" altLang="en-US" sz="1900" b="1" dirty="0">
                <a:solidFill>
                  <a:srgbClr val="FFFFFF"/>
                </a:solidFill>
                <a:latin typeface="Arial" panose="020B0604020202020204" pitchFamily="34" charset="0"/>
              </a:endParaRPr>
            </a:p>
          </p:txBody>
        </p:sp>
        <p:pic>
          <p:nvPicPr>
            <p:cNvPr id="2065" name="Picture 181" descr="White_logo.ai">
              <a:extLst>
                <a:ext uri="{FF2B5EF4-FFF2-40B4-BE49-F238E27FC236}">
                  <a16:creationId xmlns:a16="http://schemas.microsoft.com/office/drawing/2014/main" id="{64FDD32D-BDFB-46E2-96F9-AF463C5281B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a:extLst>
              <a:ext uri="{FF2B5EF4-FFF2-40B4-BE49-F238E27FC236}">
                <a16:creationId xmlns:a16="http://schemas.microsoft.com/office/drawing/2014/main" id="{8A716439-3B05-4EAD-BF9C-C092F46EFEC6}"/>
              </a:ext>
            </a:extLst>
          </p:cNvPr>
          <p:cNvSpPr txBox="1">
            <a:spLocks noChangeArrowheads="1"/>
          </p:cNvSpPr>
          <p:nvPr/>
        </p:nvSpPr>
        <p:spPr bwMode="auto">
          <a:xfrm>
            <a:off x="280988" y="3013730"/>
            <a:ext cx="6633367" cy="11846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1085850" indent="-342900">
              <a:defRPr sz="2400">
                <a:solidFill>
                  <a:schemeClr val="tx1"/>
                </a:solidFill>
                <a:latin typeface="Times" panose="02020603050405020304" pitchFamily="18" charset="0"/>
                <a:ea typeface="MS PGothic" panose="020B0600070205080204" pitchFamily="34" charset="-128"/>
              </a:defRPr>
            </a:lvl2pPr>
            <a:lvl3pPr marL="1485900" indent="-3429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b="1" dirty="0">
                <a:solidFill>
                  <a:srgbClr val="FF0000"/>
                </a:solidFill>
                <a:latin typeface="Times New Roman" panose="02020603050405020304" pitchFamily="18" charset="0"/>
                <a:cs typeface="Times New Roman" panose="02020603050405020304" pitchFamily="18" charset="0"/>
              </a:rPr>
              <a:t>Aim Statement</a:t>
            </a:r>
          </a:p>
          <a:p>
            <a:pPr algn="ctr"/>
            <a:endParaRPr lang="en-US" altLang="en-US" sz="2000" dirty="0">
              <a:solidFill>
                <a:srgbClr val="FF0000"/>
              </a:solidFill>
              <a:latin typeface="Times New Roman" panose="02020603050405020304" pitchFamily="18" charset="0"/>
              <a:cs typeface="Times New Roman" panose="02020603050405020304" pitchFamily="18" charset="0"/>
            </a:endParaRPr>
          </a:p>
          <a:p>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The aim of this project is to expand from the TMC location to the Woodlands (WL) IR (Interventional Radiology) procedure area. The goal is start with procedures in the 4th quarter of FY 2022. Expansion of this procedure to the Woodlands will provide additional capacity in collaboration with Radiation Oncology to help meet patient demand. </a:t>
            </a:r>
          </a:p>
          <a:p>
            <a:pPr algn="ctr"/>
            <a:endParaRPr lang="en-US" altLang="en-US" sz="2000" dirty="0">
              <a:solidFill>
                <a:srgbClr val="FF0000"/>
              </a:solidFill>
              <a:latin typeface="Times New Roman" panose="02020603050405020304" pitchFamily="18" charset="0"/>
              <a:ea typeface="Adobe Fan Heiti Std B" pitchFamily="34" charset="-128"/>
              <a:cs typeface="Times New Roman" panose="02020603050405020304" pitchFamily="18" charset="0"/>
            </a:endParaRPr>
          </a:p>
          <a:p>
            <a:pPr algn="ctr"/>
            <a:r>
              <a:rPr lang="en-US" altLang="en-US" b="1" dirty="0">
                <a:solidFill>
                  <a:srgbClr val="FF0000"/>
                </a:solidFill>
                <a:latin typeface="Times New Roman" panose="02020603050405020304" pitchFamily="18" charset="0"/>
                <a:ea typeface="Adobe Fan Heiti Std B" pitchFamily="34" charset="-128"/>
                <a:cs typeface="Times New Roman" panose="02020603050405020304" pitchFamily="18" charset="0"/>
              </a:rPr>
              <a:t>Base Line Measure/Measures of Success</a:t>
            </a:r>
          </a:p>
          <a:p>
            <a:pPr algn="ctr"/>
            <a:endParaRPr lang="en-US" altLang="en-US" sz="2000" dirty="0">
              <a:solidFill>
                <a:srgbClr val="FF0000"/>
              </a:solidFill>
              <a:latin typeface="Times New Roman" panose="02020603050405020304" pitchFamily="18" charset="0"/>
              <a:ea typeface="Adobe Fan Heiti Std B" pitchFamily="34" charset="-128"/>
              <a:cs typeface="Times New Roman" panose="02020603050405020304" pitchFamily="18" charset="0"/>
            </a:endParaRPr>
          </a:p>
          <a:p>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Prior to 4th quarter of FY 2022 this procedure was not performed at the Woodlands MD Anderson location. The baseline volume for this procedure was zero procedures performed. Successful i</a:t>
            </a:r>
            <a:r>
              <a:rPr lang="en-US" altLang="en-US" dirty="0">
                <a:latin typeface="Times New Roman" panose="02020603050405020304" pitchFamily="18" charset="0"/>
                <a:ea typeface="Adobe Fan Heiti Std B" pitchFamily="34" charset="-128"/>
                <a:cs typeface="Times New Roman" panose="02020603050405020304" pitchFamily="18" charset="0"/>
              </a:rPr>
              <a:t>mplementation will be performance of the </a:t>
            </a:r>
            <a:r>
              <a:rPr lang="en-US" altLang="en-US" dirty="0" err="1">
                <a:latin typeface="Times New Roman" panose="02020603050405020304" pitchFamily="18" charset="0"/>
                <a:ea typeface="Adobe Fan Heiti Std B" pitchFamily="34" charset="-128"/>
                <a:cs typeface="Times New Roman" panose="02020603050405020304" pitchFamily="18" charset="0"/>
              </a:rPr>
              <a:t>transperineal</a:t>
            </a:r>
            <a:r>
              <a:rPr lang="en-US" altLang="en-US" dirty="0">
                <a:latin typeface="Times New Roman" panose="02020603050405020304" pitchFamily="18" charset="0"/>
                <a:ea typeface="Adobe Fan Heiti Std B" pitchFamily="34" charset="-128"/>
                <a:cs typeface="Times New Roman" panose="02020603050405020304" pitchFamily="18" charset="0"/>
              </a:rPr>
              <a:t> placement procedures in WLs IR.  </a:t>
            </a:r>
          </a:p>
          <a:p>
            <a:endPar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endParaRPr>
          </a:p>
          <a:p>
            <a:pPr algn="ct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a:t>
            </a:r>
            <a:r>
              <a:rPr lang="en-US" altLang="en-US" dirty="0">
                <a:latin typeface="Times New Roman" panose="02020603050405020304" pitchFamily="18" charset="0"/>
                <a:ea typeface="Adobe Fan Heiti Std B" pitchFamily="34" charset="-128"/>
                <a:cs typeface="Times New Roman" panose="02020603050405020304" pitchFamily="18" charset="0"/>
              </a:rPr>
              <a:t>  </a:t>
            </a:r>
            <a:r>
              <a:rPr lang="en-US" altLang="en-US" b="1" dirty="0">
                <a:solidFill>
                  <a:srgbClr val="FF0000"/>
                </a:solidFill>
                <a:latin typeface="Times New Roman" panose="02020603050405020304" pitchFamily="18" charset="0"/>
                <a:ea typeface="Adobe Fan Heiti Std B" pitchFamily="34" charset="-128"/>
                <a:cs typeface="Times New Roman" panose="02020603050405020304" pitchFamily="18" charset="0"/>
              </a:rPr>
              <a:t>Ishikawa Diagram</a:t>
            </a:r>
          </a:p>
          <a:p>
            <a:pPr algn="ctr"/>
            <a:endParaRPr lang="en-US" altLang="en-US" sz="2000" dirty="0">
              <a:solidFill>
                <a:srgbClr val="FF0000"/>
              </a:solidFill>
              <a:latin typeface="Times New Roman" panose="02020603050405020304" pitchFamily="18" charset="0"/>
              <a:ea typeface="Adobe Fan Heiti Std B" pitchFamily="34" charset="-128"/>
              <a:cs typeface="Times New Roman" panose="02020603050405020304" pitchFamily="18" charset="0"/>
            </a:endParaRPr>
          </a:p>
          <a:p>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An Ishikawa diagram was created to identify potential obstacles to quickly ramp up </a:t>
            </a:r>
            <a:r>
              <a:rPr lang="en-US" altLang="en-US" dirty="0" err="1">
                <a:solidFill>
                  <a:schemeClr val="tx2"/>
                </a:solidFill>
                <a:latin typeface="Times New Roman" panose="02020603050405020304" pitchFamily="18" charset="0"/>
                <a:ea typeface="Adobe Gothic Std B" pitchFamily="34" charset="-128"/>
                <a:cs typeface="Times New Roman" panose="02020603050405020304" pitchFamily="18" charset="0"/>
              </a:rPr>
              <a:t>transperineal</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placement procedure capacity in IR. From the review of the Ishikawa Diagram, the team identified specific issues that may have inhibited a rapid ramp of this procedure in the IR areas. Interventions were identified and implemented from issues identified using the Ishikawa Diagram.</a:t>
            </a:r>
          </a:p>
          <a:p>
            <a:pPr lvl="1">
              <a:buFont typeface="Arial" panose="020B0604020202020204" pitchFamily="34" charset="0"/>
              <a:buChar char="•"/>
            </a:pPr>
            <a:endParaRPr lang="en-US" altLang="en-US" sz="2000" dirty="0">
              <a:solidFill>
                <a:schemeClr val="tx2"/>
              </a:solidFill>
              <a:latin typeface="Times New Roman" panose="02020603050405020304" pitchFamily="18" charset="0"/>
              <a:ea typeface="Adobe Gothic Std B" pitchFamily="34" charset="-128"/>
              <a:cs typeface="Times New Roman" panose="02020603050405020304" pitchFamily="18" charset="0"/>
            </a:endParaRPr>
          </a:p>
          <a:p>
            <a:pPr algn="ctr"/>
            <a:r>
              <a:rPr lang="en-US" altLang="en-US" b="1" dirty="0">
                <a:solidFill>
                  <a:srgbClr val="FF0000"/>
                </a:solidFill>
                <a:latin typeface="Times New Roman" panose="02020603050405020304" pitchFamily="18" charset="0"/>
                <a:ea typeface="Adobe Gothic Std B" pitchFamily="34" charset="-128"/>
                <a:cs typeface="Times New Roman" panose="02020603050405020304" pitchFamily="18" charset="0"/>
              </a:rPr>
              <a:t>Ishikawa Diagram</a:t>
            </a:r>
          </a:p>
          <a:p>
            <a:pPr algn="ctr"/>
            <a:endParaRPr lang="en-US" altLang="en-US" sz="2000" dirty="0">
              <a:solidFill>
                <a:srgbClr val="FF0000"/>
              </a:solidFill>
              <a:latin typeface="Times New Roman" panose="02020603050405020304" pitchFamily="18" charset="0"/>
              <a:ea typeface="Adobe Fan Heiti Std B" pitchFamily="34" charset="-128"/>
              <a:cs typeface="Times New Roman" panose="02020603050405020304" pitchFamily="18" charset="0"/>
            </a:endParaRPr>
          </a:p>
        </p:txBody>
      </p:sp>
      <p:pic>
        <p:nvPicPr>
          <p:cNvPr id="2052" name="Picture 119" descr="photo.jpg">
            <a:extLst>
              <a:ext uri="{FF2B5EF4-FFF2-40B4-BE49-F238E27FC236}">
                <a16:creationId xmlns:a16="http://schemas.microsoft.com/office/drawing/2014/main" id="{206CE46C-1CC7-44B8-BFB9-D1DFDB15397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8">
            <a:extLst>
              <a:ext uri="{FF2B5EF4-FFF2-40B4-BE49-F238E27FC236}">
                <a16:creationId xmlns:a16="http://schemas.microsoft.com/office/drawing/2014/main" id="{52EFD8DC-210B-42FE-911B-986AB2E1270C}"/>
              </a:ext>
            </a:extLst>
          </p:cNvPr>
          <p:cNvSpPr>
            <a:spLocks noChangeArrowheads="1"/>
          </p:cNvSpPr>
          <p:nvPr/>
        </p:nvSpPr>
        <p:spPr bwMode="auto">
          <a:xfrm>
            <a:off x="6962775" y="2941638"/>
            <a:ext cx="6931025" cy="1178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b="1" dirty="0">
                <a:solidFill>
                  <a:srgbClr val="FF0000"/>
                </a:solidFill>
                <a:latin typeface="Times New Roman" panose="02020603050405020304" pitchFamily="18" charset="0"/>
                <a:cs typeface="Times New Roman" panose="02020603050405020304" pitchFamily="18" charset="0"/>
              </a:rPr>
              <a:t>Interventions</a:t>
            </a:r>
          </a:p>
          <a:p>
            <a:pPr algn="ctr"/>
            <a:endParaRPr lang="en-US" altLang="en-US" b="1" dirty="0">
              <a:solidFill>
                <a:srgbClr val="FF0000"/>
              </a:solidFill>
              <a:latin typeface="Times New Roman" panose="02020603050405020304" pitchFamily="18" charset="0"/>
              <a:cs typeface="Times New Roman" panose="02020603050405020304" pitchFamily="18" charset="0"/>
            </a:endParaRPr>
          </a:p>
          <a:p>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The following interventions were implemented, to facilitate the expansion of guided implantation absorbable </a:t>
            </a:r>
            <a:r>
              <a:rPr lang="en-US" altLang="en-US" dirty="0" err="1">
                <a:solidFill>
                  <a:schemeClr val="tx2"/>
                </a:solidFill>
                <a:latin typeface="Times New Roman" panose="02020603050405020304" pitchFamily="18" charset="0"/>
                <a:ea typeface="Adobe Gothic Std B" pitchFamily="34" charset="-128"/>
                <a:cs typeface="Times New Roman" panose="02020603050405020304" pitchFamily="18" charset="0"/>
              </a:rPr>
              <a:t>SpaceOAR</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and Barrigel hydrogel procedures in IR.</a:t>
            </a:r>
          </a:p>
          <a:p>
            <a:endParaRPr lang="en-US" altLang="en-US" b="1" dirty="0">
              <a:solidFill>
                <a:srgbClr val="FF0000"/>
              </a:solidFill>
              <a:latin typeface="Times New Roman" panose="02020603050405020304" pitchFamily="18" charset="0"/>
              <a:ea typeface="Adobe Gothic Std B" pitchFamily="34" charset="-128"/>
              <a:cs typeface="Times New Roman" panose="02020603050405020304" pitchFamily="18" charset="0"/>
            </a:endParaRPr>
          </a:p>
          <a:p>
            <a:pPr lvl="1">
              <a:buFont typeface="Arial" panose="020B0604020202020204" pitchFamily="34" charset="0"/>
              <a:buChar cha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IR faculty worked with Radiation Oncology to establish a standard referral process.</a:t>
            </a:r>
          </a:p>
          <a:p>
            <a:pPr lvl="1">
              <a:buFont typeface="Arial" panose="020B0604020202020204" pitchFamily="34" charset="0"/>
              <a:buChar cha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IR leadership worked with DI (Diagnostic Imaging) Business Operations and HAL ambulatory logistics leadership to acquire needed equipment, supplies and dedicated human resources. Equipment included: Ultrasound unit, stepper stabilizer and stretcher.</a:t>
            </a:r>
          </a:p>
          <a:p>
            <a:pPr lvl="1">
              <a:buFont typeface="Arial" panose="020B0604020202020204" pitchFamily="34" charset="0"/>
              <a:buChar cha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IR leadership contracted with Barrigel along side Boston Scientific Corporation, to provide product and procedural training to staff and faculty. </a:t>
            </a:r>
          </a:p>
          <a:p>
            <a:pPr lvl="1">
              <a:buFont typeface="Arial" panose="020B0604020202020204" pitchFamily="34" charset="0"/>
              <a:buChar cha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Contracted with equipment provider to provide training for IR technologists, and IR faculty. Training was provided on the US Unit and biplane transducer.</a:t>
            </a:r>
          </a:p>
          <a:p>
            <a:pPr lvl="1">
              <a:buFont typeface="Arial" panose="020B0604020202020204" pitchFamily="34" charset="0"/>
              <a:buChar cha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Established an institution approved process for the High-Level Disinfection</a:t>
            </a:r>
            <a:r>
              <a:rPr lang="en-US" altLang="en-US" dirty="0">
                <a:solidFill>
                  <a:srgbClr val="00B050"/>
                </a:solidFill>
                <a:latin typeface="Times New Roman" panose="02020603050405020304" pitchFamily="18" charset="0"/>
                <a:ea typeface="Adobe Gothic Std B" pitchFamily="34" charset="-128"/>
                <a:cs typeface="Times New Roman" panose="02020603050405020304" pitchFamily="18" charset="0"/>
              </a:rPr>
              <a:t> </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of the equipment</a:t>
            </a:r>
          </a:p>
          <a:p>
            <a:pPr lvl="1">
              <a:buFont typeface="Arial" panose="020B0604020202020204" pitchFamily="34" charset="0"/>
              <a:buChar cha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The procedure was introduced  into the  Woodlands HAL to meet increased patient demand.</a:t>
            </a:r>
          </a:p>
          <a:p>
            <a:pPr>
              <a:buFont typeface="Arial" panose="020B0604020202020204" pitchFamily="34" charset="0"/>
              <a:buChar char="•"/>
            </a:pPr>
            <a:endParaRPr lang="en-US" altLang="en-US" sz="2200" dirty="0">
              <a:solidFill>
                <a:schemeClr val="tx2"/>
              </a:solidFill>
              <a:latin typeface="Arial Black" panose="020B0A04020102020204" pitchFamily="34" charset="0"/>
              <a:ea typeface="Adobe Gothic Std B" pitchFamily="34" charset="-128"/>
            </a:endParaRPr>
          </a:p>
          <a:p>
            <a:pPr>
              <a:buFont typeface="Arial" panose="020B0604020202020204" pitchFamily="34" charset="0"/>
              <a:buChar char="•"/>
            </a:pPr>
            <a:endParaRPr lang="en-US" altLang="en-US" sz="2200" dirty="0">
              <a:solidFill>
                <a:schemeClr val="tx2"/>
              </a:solidFill>
              <a:latin typeface="Arial Black" panose="020B0A04020102020204" pitchFamily="34" charset="0"/>
              <a:ea typeface="Adobe Gothic Std B" pitchFamily="34" charset="-128"/>
            </a:endParaRPr>
          </a:p>
          <a:p>
            <a:pPr>
              <a:buFont typeface="Arial" panose="020B0604020202020204" pitchFamily="34" charset="0"/>
              <a:buChar char="•"/>
            </a:pPr>
            <a:endParaRPr lang="en-US" altLang="en-US" sz="2200" dirty="0">
              <a:solidFill>
                <a:schemeClr val="tx2"/>
              </a:solidFill>
              <a:latin typeface="Arial Black" panose="020B0A04020102020204" pitchFamily="34" charset="0"/>
              <a:ea typeface="Adobe Gothic Std B" pitchFamily="34" charset="-128"/>
            </a:endParaRPr>
          </a:p>
          <a:p>
            <a:pPr>
              <a:buFont typeface="Arial" panose="020B0604020202020204" pitchFamily="34" charset="0"/>
              <a:buChar char="•"/>
            </a:pPr>
            <a:endParaRPr lang="en-US" altLang="en-US" sz="2200" dirty="0">
              <a:solidFill>
                <a:schemeClr val="tx2"/>
              </a:solidFill>
              <a:latin typeface="Arial Black" panose="020B0A04020102020204" pitchFamily="34" charset="0"/>
              <a:ea typeface="Adobe Gothic Std B" pitchFamily="34" charset="-128"/>
            </a:endParaRPr>
          </a:p>
        </p:txBody>
      </p:sp>
      <p:sp>
        <p:nvSpPr>
          <p:cNvPr id="4" name="Rectangle 3">
            <a:extLst>
              <a:ext uri="{FF2B5EF4-FFF2-40B4-BE49-F238E27FC236}">
                <a16:creationId xmlns:a16="http://schemas.microsoft.com/office/drawing/2014/main" id="{0E2DE5F3-832E-486E-AEED-959E70437F59}"/>
              </a:ext>
            </a:extLst>
          </p:cNvPr>
          <p:cNvSpPr/>
          <p:nvPr/>
        </p:nvSpPr>
        <p:spPr>
          <a:xfrm>
            <a:off x="14282738" y="2854143"/>
            <a:ext cx="7148512" cy="20374808"/>
          </a:xfrm>
          <a:prstGeom prst="rect">
            <a:avLst/>
          </a:prstGeom>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defRPr/>
            </a:pPr>
            <a:r>
              <a:rPr lang="en-US" altLang="en-US" b="1" dirty="0">
                <a:solidFill>
                  <a:srgbClr val="FF0000"/>
                </a:solidFill>
                <a:latin typeface="Times New Roman" panose="02020603050405020304" pitchFamily="18" charset="0"/>
                <a:cs typeface="Times New Roman" panose="02020603050405020304" pitchFamily="18" charset="0"/>
              </a:rPr>
              <a:t>Results</a:t>
            </a:r>
          </a:p>
          <a:p>
            <a:pPr algn="ctr">
              <a:defRPr/>
            </a:pPr>
            <a:endParaRPr lang="en-US" altLang="en-US"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a:p>
            <a:pPr>
              <a:defRP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The aim statement of this project has been met. Image guided implantation of absorbable </a:t>
            </a:r>
            <a:r>
              <a:rPr lang="en-US" altLang="en-US" dirty="0" err="1">
                <a:solidFill>
                  <a:schemeClr val="tx2"/>
                </a:solidFill>
                <a:latin typeface="Times New Roman" panose="02020603050405020304" pitchFamily="18" charset="0"/>
                <a:ea typeface="Adobe Gothic Std B" pitchFamily="34" charset="-128"/>
                <a:cs typeface="Times New Roman" panose="02020603050405020304" pitchFamily="18" charset="0"/>
              </a:rPr>
              <a:t>transperineal</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hydrogel placement procedures are now being performed in the Woodlands. Patient volumes in the Woodlands have increased from 0 to 136 patients from the 4</a:t>
            </a:r>
            <a:r>
              <a:rPr lang="en-US" altLang="en-US" baseline="30000" dirty="0">
                <a:solidFill>
                  <a:schemeClr val="tx2"/>
                </a:solidFill>
                <a:latin typeface="Times New Roman" panose="02020603050405020304" pitchFamily="18" charset="0"/>
                <a:ea typeface="Adobe Gothic Std B" pitchFamily="34" charset="-128"/>
                <a:cs typeface="Times New Roman" panose="02020603050405020304" pitchFamily="18" charset="0"/>
              </a:rPr>
              <a:t>th</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quarter of FY22 to 1</a:t>
            </a:r>
            <a:r>
              <a:rPr lang="en-US" altLang="en-US" baseline="30000" dirty="0">
                <a:solidFill>
                  <a:schemeClr val="tx2"/>
                </a:solidFill>
                <a:latin typeface="Times New Roman" panose="02020603050405020304" pitchFamily="18" charset="0"/>
                <a:ea typeface="Adobe Gothic Std B" pitchFamily="34" charset="-128"/>
                <a:cs typeface="Times New Roman" panose="02020603050405020304" pitchFamily="18" charset="0"/>
              </a:rPr>
              <a:t>st</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quarter of  FY24. </a:t>
            </a:r>
          </a:p>
          <a:p>
            <a:pPr>
              <a:defRP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Procedure location offerings have successfully  expanded to the Woodlands HAL to meet growing demand and provide convenient access for patients. Multidepartment services including IR, Anesthesia, and Radiation Oncology have been positively impacted by the addition of this capability and capacity.</a:t>
            </a:r>
          </a:p>
          <a:p>
            <a:pPr>
              <a:defRPr/>
            </a:pPr>
            <a:endPar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endParaRPr>
          </a:p>
          <a:p>
            <a:pPr>
              <a:defRP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Patient wait times across the institution have been reduced due to additional capacity brought on-line at the Woodlands.</a:t>
            </a:r>
          </a:p>
          <a:p>
            <a:pPr>
              <a:defRPr/>
            </a:pPr>
            <a:endParaRPr lang="en-US" altLang="en-US" sz="2200" dirty="0">
              <a:solidFill>
                <a:schemeClr val="tx2"/>
              </a:solidFill>
              <a:latin typeface="Arial Black" panose="020B0A04020102020204" pitchFamily="34" charset="0"/>
              <a:ea typeface="Adobe Gothic Std B" pitchFamily="34" charset="-128"/>
              <a:cs typeface="Arial" panose="020B0604020202020204" pitchFamily="34" charset="0"/>
            </a:endParaRPr>
          </a:p>
          <a:p>
            <a:pP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cs typeface="Arial" panose="020B0604020202020204" pitchFamily="34" charset="0"/>
            </a:endParaRPr>
          </a:p>
          <a:p>
            <a:pPr algn="ctr">
              <a:defRPr/>
            </a:pPr>
            <a:r>
              <a:rPr lang="en-US" altLang="en-US" b="1" dirty="0">
                <a:solidFill>
                  <a:srgbClr val="FF0000"/>
                </a:solidFill>
                <a:latin typeface="Times New Roman" panose="02020603050405020304" pitchFamily="18" charset="0"/>
                <a:cs typeface="Times New Roman" panose="02020603050405020304" pitchFamily="18" charset="0"/>
              </a:rPr>
              <a:t>Financial Impact</a:t>
            </a:r>
          </a:p>
          <a:p>
            <a:pPr algn="ctr">
              <a:defRPr/>
            </a:pPr>
            <a:endParaRPr lang="en-US" altLang="en-US" b="1" dirty="0">
              <a:solidFill>
                <a:srgbClr val="FF0000"/>
              </a:solidFill>
              <a:latin typeface="Times New Roman" panose="02020603050405020304" pitchFamily="18" charset="0"/>
              <a:cs typeface="Times New Roman" panose="02020603050405020304" pitchFamily="18" charset="0"/>
            </a:endParaRPr>
          </a:p>
          <a:p>
            <a:pPr>
              <a:defRPr/>
            </a:pPr>
            <a:r>
              <a:rPr lang="en-US" dirty="0">
                <a:latin typeface="Times New Roman" panose="02020603050405020304" pitchFamily="18" charset="0"/>
                <a:cs typeface="Times New Roman" panose="02020603050405020304" pitchFamily="18" charset="0"/>
              </a:rPr>
              <a:t>From the Woodlands program inception in August 2022  thru November 2023, IR has performed 136 procedures at the WLs campus. Cumulative billing of this procedure has amounted to more than $1.4 million for hospital services since FY22.</a:t>
            </a:r>
          </a:p>
          <a:p>
            <a:pPr algn="ctr">
              <a:defRPr/>
            </a:pPr>
            <a:endParaRPr lang="en-US" altLang="en-US" dirty="0">
              <a:solidFill>
                <a:srgbClr val="FF0000"/>
              </a:solidFill>
              <a:latin typeface="Times New Roman" panose="02020603050405020304" pitchFamily="18" charset="0"/>
              <a:cs typeface="Times New Roman" panose="02020603050405020304" pitchFamily="18" charset="0"/>
            </a:endParaRPr>
          </a:p>
          <a:p>
            <a:pPr algn="ctr">
              <a:defRPr/>
            </a:pPr>
            <a:r>
              <a:rPr lang="en-US" altLang="en-US" b="1" dirty="0">
                <a:solidFill>
                  <a:srgbClr val="FF0000"/>
                </a:solidFill>
                <a:latin typeface="Times New Roman" panose="02020603050405020304" pitchFamily="18" charset="0"/>
                <a:cs typeface="Times New Roman" panose="02020603050405020304" pitchFamily="18" charset="0"/>
              </a:rPr>
              <a:t>Conclusions</a:t>
            </a:r>
          </a:p>
          <a:p>
            <a:pPr algn="ctr">
              <a:defRPr/>
            </a:pPr>
            <a:endParaRPr lang="en-US" altLang="en-US" dirty="0">
              <a:solidFill>
                <a:srgbClr val="FF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a:p>
            <a:pPr>
              <a:defRPr/>
            </a:pP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IR has successfully increased capacity for image guided implantation of absorbable </a:t>
            </a:r>
            <a:r>
              <a:rPr lang="en-US" altLang="en-US" dirty="0" err="1">
                <a:solidFill>
                  <a:schemeClr val="tx2"/>
                </a:solidFill>
                <a:latin typeface="Times New Roman" panose="02020603050405020304" pitchFamily="18" charset="0"/>
                <a:ea typeface="Adobe Gothic Std B" pitchFamily="34" charset="-128"/>
                <a:cs typeface="Times New Roman" panose="02020603050405020304" pitchFamily="18" charset="0"/>
              </a:rPr>
              <a:t>SpaceOAR</a:t>
            </a:r>
            <a:r>
              <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rPr>
              <a:t> and Barrigel hydrogel procedures at the Woodlands location. These procedures are now available at all IR locations at MD Anderson. Procedure scheduling wait times have been reduced and there has been a positive financial and multidepartment volume impact. </a:t>
            </a:r>
          </a:p>
          <a:p>
            <a:pPr>
              <a:defRPr/>
            </a:pPr>
            <a:endParaRPr lang="en-US" altLang="en-US" b="1" dirty="0">
              <a:latin typeface="Times New Roman" panose="02020603050405020304" pitchFamily="18" charset="0"/>
              <a:cs typeface="Times New Roman" panose="02020603050405020304" pitchFamily="18" charset="0"/>
            </a:endParaRPr>
          </a:p>
          <a:p>
            <a:pPr>
              <a:defRPr/>
            </a:pPr>
            <a:endParaRPr lang="en-US" altLang="en-US" dirty="0">
              <a:solidFill>
                <a:schemeClr val="tx2"/>
              </a:solidFill>
              <a:latin typeface="Times New Roman" panose="02020603050405020304" pitchFamily="18" charset="0"/>
              <a:ea typeface="Adobe Gothic Std B" pitchFamily="34" charset="-128"/>
              <a:cs typeface="Times New Roman" panose="02020603050405020304" pitchFamily="18" charset="0"/>
            </a:endParaRPr>
          </a:p>
          <a:p>
            <a:pPr>
              <a:buFont typeface="Arial" panose="020B0604020202020204" pitchFamily="34" charset="0"/>
              <a:buChar char="•"/>
              <a:defRPr/>
            </a:pPr>
            <a:endParaRPr lang="en-US" altLang="en-US" dirty="0">
              <a:solidFill>
                <a:schemeClr val="tx2"/>
              </a:solidFill>
              <a:latin typeface="Arial Black" panose="020B0A04020102020204" pitchFamily="34" charset="0"/>
              <a:ea typeface="Adobe Gothic Std B" pitchFamily="34" charset="-128"/>
            </a:endParaRPr>
          </a:p>
        </p:txBody>
      </p:sp>
      <p:graphicFrame>
        <p:nvGraphicFramePr>
          <p:cNvPr id="13" name="Chart 12">
            <a:extLst>
              <a:ext uri="{FF2B5EF4-FFF2-40B4-BE49-F238E27FC236}">
                <a16:creationId xmlns:a16="http://schemas.microsoft.com/office/drawing/2014/main" id="{180FD978-4FD9-435F-AFDB-6486C80433B4}"/>
              </a:ext>
            </a:extLst>
          </p:cNvPr>
          <p:cNvGraphicFramePr>
            <a:graphicFrameLocks/>
          </p:cNvGraphicFramePr>
          <p:nvPr/>
        </p:nvGraphicFramePr>
        <p:xfrm>
          <a:off x="14630399" y="8296150"/>
          <a:ext cx="7148513" cy="5447768"/>
        </p:xfrm>
        <a:graphic>
          <a:graphicData uri="http://schemas.openxmlformats.org/drawingml/2006/chart">
            <c:chart xmlns:c="http://schemas.openxmlformats.org/drawingml/2006/chart" xmlns:r="http://schemas.openxmlformats.org/officeDocument/2006/relationships" r:id="rId4"/>
          </a:graphicData>
        </a:graphic>
      </p:graphicFrame>
      <p:sp>
        <p:nvSpPr>
          <p:cNvPr id="2058" name="TextBox 8">
            <a:extLst>
              <a:ext uri="{FF2B5EF4-FFF2-40B4-BE49-F238E27FC236}">
                <a16:creationId xmlns:a16="http://schemas.microsoft.com/office/drawing/2014/main" id="{1723CF83-F828-422F-A664-70080522F990}"/>
              </a:ext>
            </a:extLst>
          </p:cNvPr>
          <p:cNvSpPr txBox="1">
            <a:spLocks noChangeArrowheads="1"/>
          </p:cNvSpPr>
          <p:nvPr/>
        </p:nvSpPr>
        <p:spPr bwMode="auto">
          <a:xfrm>
            <a:off x="7972424" y="21508118"/>
            <a:ext cx="49117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sz="1200" dirty="0">
                <a:latin typeface="Times New Roman" panose="02020603050405020304" pitchFamily="18" charset="0"/>
                <a:cs typeface="Times New Roman" panose="02020603050405020304" pitchFamily="18" charset="0"/>
              </a:rPr>
              <a:t>Images acquired from Palette Life Sciences</a:t>
            </a:r>
          </a:p>
        </p:txBody>
      </p:sp>
      <p:graphicFrame>
        <p:nvGraphicFramePr>
          <p:cNvPr id="16" name="Chart 15">
            <a:extLst>
              <a:ext uri="{FF2B5EF4-FFF2-40B4-BE49-F238E27FC236}">
                <a16:creationId xmlns:a16="http://schemas.microsoft.com/office/drawing/2014/main" id="{A8BBBC06-9877-4883-A370-7522C2E7E035}"/>
              </a:ext>
            </a:extLst>
          </p:cNvPr>
          <p:cNvGraphicFramePr>
            <a:graphicFrameLocks/>
          </p:cNvGraphicFramePr>
          <p:nvPr>
            <p:extLst>
              <p:ext uri="{D42A27DB-BD31-4B8C-83A1-F6EECF244321}">
                <p14:modId xmlns:p14="http://schemas.microsoft.com/office/powerpoint/2010/main" val="1634696106"/>
              </p:ext>
            </p:extLst>
          </p:nvPr>
        </p:nvGraphicFramePr>
        <p:xfrm>
          <a:off x="13942220" y="10118661"/>
          <a:ext cx="7148511" cy="5107110"/>
        </p:xfrm>
        <a:graphic>
          <a:graphicData uri="http://schemas.openxmlformats.org/drawingml/2006/chart">
            <c:chart xmlns:c="http://schemas.openxmlformats.org/drawingml/2006/chart" xmlns:r="http://schemas.openxmlformats.org/officeDocument/2006/relationships" r:id="rId5"/>
          </a:graphicData>
        </a:graphic>
      </p:graphicFrame>
      <p:pic>
        <p:nvPicPr>
          <p:cNvPr id="2060" name="Picture 1">
            <a:extLst>
              <a:ext uri="{FF2B5EF4-FFF2-40B4-BE49-F238E27FC236}">
                <a16:creationId xmlns:a16="http://schemas.microsoft.com/office/drawing/2014/main" id="{9E8A8AB6-B2D6-439A-B37C-370CE1910D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988" y="15617591"/>
            <a:ext cx="6804819" cy="514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Chart 1">
            <a:extLst>
              <a:ext uri="{FF2B5EF4-FFF2-40B4-BE49-F238E27FC236}">
                <a16:creationId xmlns:a16="http://schemas.microsoft.com/office/drawing/2014/main" id="{22387DFA-B359-2D1B-DD20-1E9594165B7E}"/>
              </a:ext>
            </a:extLst>
          </p:cNvPr>
          <p:cNvGraphicFramePr/>
          <p:nvPr>
            <p:extLst>
              <p:ext uri="{D42A27DB-BD31-4B8C-83A1-F6EECF244321}">
                <p14:modId xmlns:p14="http://schemas.microsoft.com/office/powerpoint/2010/main" val="569226401"/>
              </p:ext>
            </p:extLst>
          </p:nvPr>
        </p:nvGraphicFramePr>
        <p:xfrm>
          <a:off x="14490305" y="9914040"/>
          <a:ext cx="6770685" cy="4796964"/>
        </p:xfrm>
        <a:graphic>
          <a:graphicData uri="http://schemas.openxmlformats.org/drawingml/2006/chart">
            <c:chart xmlns:c="http://schemas.openxmlformats.org/drawingml/2006/chart" xmlns:r="http://schemas.openxmlformats.org/officeDocument/2006/relationships" r:id="rId7"/>
          </a:graphicData>
        </a:graphic>
      </p:graphicFrame>
      <p:pic>
        <p:nvPicPr>
          <p:cNvPr id="5" name="Picture 4">
            <a:extLst>
              <a:ext uri="{FF2B5EF4-FFF2-40B4-BE49-F238E27FC236}">
                <a16:creationId xmlns:a16="http://schemas.microsoft.com/office/drawing/2014/main" id="{5CB6C4D2-75B8-F108-E819-BB5FC314334B}"/>
              </a:ext>
            </a:extLst>
          </p:cNvPr>
          <p:cNvPicPr>
            <a:picLocks noChangeAspect="1"/>
          </p:cNvPicPr>
          <p:nvPr/>
        </p:nvPicPr>
        <p:blipFill>
          <a:blip r:embed="rId8"/>
          <a:stretch>
            <a:fillRect/>
          </a:stretch>
        </p:blipFill>
        <p:spPr>
          <a:xfrm>
            <a:off x="7948214" y="18036490"/>
            <a:ext cx="5349081" cy="3305390"/>
          </a:xfrm>
          <a:prstGeom prst="rect">
            <a:avLst/>
          </a:prstGeom>
        </p:spPr>
      </p:pic>
      <p:pic>
        <p:nvPicPr>
          <p:cNvPr id="7" name="Picture 6">
            <a:extLst>
              <a:ext uri="{FF2B5EF4-FFF2-40B4-BE49-F238E27FC236}">
                <a16:creationId xmlns:a16="http://schemas.microsoft.com/office/drawing/2014/main" id="{0814738C-005C-7066-F6D1-1379A8DF3545}"/>
              </a:ext>
            </a:extLst>
          </p:cNvPr>
          <p:cNvPicPr>
            <a:picLocks noChangeAspect="1"/>
          </p:cNvPicPr>
          <p:nvPr/>
        </p:nvPicPr>
        <p:blipFill>
          <a:blip r:embed="rId9"/>
          <a:stretch>
            <a:fillRect/>
          </a:stretch>
        </p:blipFill>
        <p:spPr>
          <a:xfrm>
            <a:off x="8784430" y="13364928"/>
            <a:ext cx="3676650" cy="4505325"/>
          </a:xfrm>
          <a:prstGeom prst="rect">
            <a:avLst/>
          </a:prstGeom>
        </p:spPr>
      </p:pic>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8D154188D28164480FC8765434B60DC" ma:contentTypeVersion="0" ma:contentTypeDescription="Create a new document." ma:contentTypeScope="" ma:versionID="fcdacab9256a262cee33f1b05584503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2.xml><?xml version="1.0" encoding="utf-8"?>
<ds:datastoreItem xmlns:ds="http://schemas.openxmlformats.org/officeDocument/2006/customXml" ds:itemID="{133EBF17-5D24-4A93-9C16-3DD42945F1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2500</TotalTime>
  <Words>646</Words>
  <Application>Microsoft Office PowerPoint</Application>
  <PresentationFormat>Custom</PresentationFormat>
  <Paragraphs>61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Calibri</vt:lpstr>
      <vt:lpstr>Times</vt:lpstr>
      <vt:lpstr>Times New Roman</vt:lpstr>
      <vt:lpstr>Blank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McBride,April D</cp:lastModifiedBy>
  <cp:revision>177</cp:revision>
  <cp:lastPrinted>2021-03-01T15:36:47Z</cp:lastPrinted>
  <dcterms:created xsi:type="dcterms:W3CDTF">2010-05-10T19:56:36Z</dcterms:created>
  <dcterms:modified xsi:type="dcterms:W3CDTF">2024-01-02T14:41:04Z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