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notesMasterIdLst>
    <p:notesMasterId r:id="rId7"/>
  </p:notesMasterIdLst>
  <p:sldIdLst>
    <p:sldId id="256" r:id="rId6"/>
  </p:sldIdLst>
  <p:sldSz cx="21945600" cy="21945600"/>
  <p:notesSz cx="9124950" cy="14782800"/>
  <p:defaultTextStyle>
    <a:defPPr>
      <a:defRPr lang="en-US"/>
    </a:defPPr>
    <a:lvl1pPr algn="l" rtl="0" eaLnBrk="0" fontAlgn="base" hangingPunct="0">
      <a:spcBef>
        <a:spcPct val="0"/>
      </a:spcBef>
      <a:spcAft>
        <a:spcPct val="0"/>
      </a:spcAft>
      <a:defRPr sz="2400" kern="1200">
        <a:solidFill>
          <a:schemeClr val="tx1"/>
        </a:solidFill>
        <a:latin typeface="Times"/>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a:ea typeface="MS PGothic" pitchFamily="34" charset="-128"/>
        <a:cs typeface="+mn-cs"/>
      </a:defRPr>
    </a:lvl5pPr>
    <a:lvl6pPr marL="2286000" algn="l" defTabSz="914400" rtl="0" eaLnBrk="1" latinLnBrk="0" hangingPunct="1">
      <a:defRPr sz="2400" kern="1200">
        <a:solidFill>
          <a:schemeClr val="tx1"/>
        </a:solidFill>
        <a:latin typeface="Times"/>
        <a:ea typeface="MS PGothic" pitchFamily="34" charset="-128"/>
        <a:cs typeface="+mn-cs"/>
      </a:defRPr>
    </a:lvl6pPr>
    <a:lvl7pPr marL="2743200" algn="l" defTabSz="914400" rtl="0" eaLnBrk="1" latinLnBrk="0" hangingPunct="1">
      <a:defRPr sz="2400" kern="1200">
        <a:solidFill>
          <a:schemeClr val="tx1"/>
        </a:solidFill>
        <a:latin typeface="Times"/>
        <a:ea typeface="MS PGothic" pitchFamily="34" charset="-128"/>
        <a:cs typeface="+mn-cs"/>
      </a:defRPr>
    </a:lvl7pPr>
    <a:lvl8pPr marL="3200400" algn="l" defTabSz="914400" rtl="0" eaLnBrk="1" latinLnBrk="0" hangingPunct="1">
      <a:defRPr sz="2400" kern="1200">
        <a:solidFill>
          <a:schemeClr val="tx1"/>
        </a:solidFill>
        <a:latin typeface="Times"/>
        <a:ea typeface="MS PGothic" pitchFamily="34" charset="-128"/>
        <a:cs typeface="+mn-cs"/>
      </a:defRPr>
    </a:lvl8pPr>
    <a:lvl9pPr marL="3657600" algn="l" defTabSz="914400" rtl="0" eaLnBrk="1" latinLnBrk="0" hangingPunct="1">
      <a:defRPr sz="2400" kern="1200">
        <a:solidFill>
          <a:schemeClr val="tx1"/>
        </a:solidFill>
        <a:latin typeface="Times"/>
        <a:ea typeface="MS PGothic"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B38C"/>
    <a:srgbClr val="856334"/>
    <a:srgbClr val="4D721F"/>
    <a:srgbClr val="1E5194"/>
    <a:srgbClr val="635D99"/>
    <a:srgbClr val="D77825"/>
    <a:srgbClr val="D9D3CC"/>
    <a:srgbClr val="E3D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88AD03-928E-46FF-9FB5-1CB250B103B3}" v="7" dt="2022-12-12T17:45:15.9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830" autoAdjust="0"/>
  </p:normalViewPr>
  <p:slideViewPr>
    <p:cSldViewPr snapToGrid="0">
      <p:cViewPr varScale="1">
        <p:scale>
          <a:sx n="34" d="100"/>
          <a:sy n="34" d="100"/>
        </p:scale>
        <p:origin x="3132" y="120"/>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yle,Kristin L" userId="499e9b7e-4dfa-464c-b51b-061013474dab" providerId="ADAL" clId="{F988AD03-928E-46FF-9FB5-1CB250B103B3}"/>
    <pc:docChg chg="undo custSel modSld">
      <pc:chgData name="Doyle,Kristin L" userId="499e9b7e-4dfa-464c-b51b-061013474dab" providerId="ADAL" clId="{F988AD03-928E-46FF-9FB5-1CB250B103B3}" dt="2022-12-12T17:47:09.632" v="750" actId="20577"/>
      <pc:docMkLst>
        <pc:docMk/>
      </pc:docMkLst>
      <pc:sldChg chg="addSp delSp modSp">
        <pc:chgData name="Doyle,Kristin L" userId="499e9b7e-4dfa-464c-b51b-061013474dab" providerId="ADAL" clId="{F988AD03-928E-46FF-9FB5-1CB250B103B3}" dt="2022-12-12T17:47:09.632" v="750" actId="20577"/>
        <pc:sldMkLst>
          <pc:docMk/>
          <pc:sldMk cId="0" sldId="256"/>
        </pc:sldMkLst>
        <pc:spChg chg="mod">
          <ac:chgData name="Doyle,Kristin L" userId="499e9b7e-4dfa-464c-b51b-061013474dab" providerId="ADAL" clId="{F988AD03-928E-46FF-9FB5-1CB250B103B3}" dt="2022-12-12T17:40:18.245" v="317" actId="20577"/>
          <ac:spMkLst>
            <pc:docMk/>
            <pc:sldMk cId="0" sldId="256"/>
            <ac:spMk id="2051" creationId="{00000000-0000-0000-0000-000000000000}"/>
          </ac:spMkLst>
        </pc:spChg>
        <pc:spChg chg="mod">
          <ac:chgData name="Doyle,Kristin L" userId="499e9b7e-4dfa-464c-b51b-061013474dab" providerId="ADAL" clId="{F988AD03-928E-46FF-9FB5-1CB250B103B3}" dt="2022-12-12T17:47:09.632" v="750" actId="20577"/>
          <ac:spMkLst>
            <pc:docMk/>
            <pc:sldMk cId="0" sldId="256"/>
            <ac:spMk id="2059" creationId="{00000000-0000-0000-0000-000000000000}"/>
          </ac:spMkLst>
        </pc:spChg>
        <pc:spChg chg="mod">
          <ac:chgData name="Doyle,Kristin L" userId="499e9b7e-4dfa-464c-b51b-061013474dab" providerId="ADAL" clId="{F988AD03-928E-46FF-9FB5-1CB250B103B3}" dt="2022-12-12T17:42:14.009" v="445" actId="313"/>
          <ac:spMkLst>
            <pc:docMk/>
            <pc:sldMk cId="0" sldId="256"/>
            <ac:spMk id="2060" creationId="{00000000-0000-0000-0000-000000000000}"/>
          </ac:spMkLst>
        </pc:spChg>
        <pc:spChg chg="mod">
          <ac:chgData name="Doyle,Kristin L" userId="499e9b7e-4dfa-464c-b51b-061013474dab" providerId="ADAL" clId="{F988AD03-928E-46FF-9FB5-1CB250B103B3}" dt="2022-12-12T17:45:15.991" v="608" actId="1076"/>
          <ac:spMkLst>
            <pc:docMk/>
            <pc:sldMk cId="0" sldId="256"/>
            <ac:spMk id="2062" creationId="{00000000-0000-0000-0000-000000000000}"/>
          </ac:spMkLst>
        </pc:spChg>
        <pc:spChg chg="add del mod">
          <ac:chgData name="Doyle,Kristin L" userId="499e9b7e-4dfa-464c-b51b-061013474dab" providerId="ADAL" clId="{F988AD03-928E-46FF-9FB5-1CB250B103B3}" dt="2022-12-12T17:44:35.021" v="580" actId="20577"/>
          <ac:spMkLst>
            <pc:docMk/>
            <pc:sldMk cId="0" sldId="256"/>
            <ac:spMk id="2063" creationId="{00000000-0000-0000-0000-000000000000}"/>
          </ac:spMkLst>
        </pc:spChg>
        <pc:spChg chg="mod">
          <ac:chgData name="Doyle,Kristin L" userId="499e9b7e-4dfa-464c-b51b-061013474dab" providerId="ADAL" clId="{F988AD03-928E-46FF-9FB5-1CB250B103B3}" dt="2022-12-12T17:47:02.560" v="749" actId="20577"/>
          <ac:spMkLst>
            <pc:docMk/>
            <pc:sldMk cId="0" sldId="256"/>
            <ac:spMk id="2064" creationId="{00000000-0000-0000-0000-000000000000}"/>
          </ac:spMkLst>
        </pc:spChg>
        <pc:spChg chg="mod">
          <ac:chgData name="Doyle,Kristin L" userId="499e9b7e-4dfa-464c-b51b-061013474dab" providerId="ADAL" clId="{F988AD03-928E-46FF-9FB5-1CB250B103B3}" dt="2022-12-12T17:46:36.761" v="746" actId="20577"/>
          <ac:spMkLst>
            <pc:docMk/>
            <pc:sldMk cId="0" sldId="256"/>
            <ac:spMk id="2065" creationId="{00000000-0000-0000-0000-000000000000}"/>
          </ac:spMkLst>
        </pc:spChg>
        <pc:picChg chg="mod">
          <ac:chgData name="Doyle,Kristin L" userId="499e9b7e-4dfa-464c-b51b-061013474dab" providerId="ADAL" clId="{F988AD03-928E-46FF-9FB5-1CB250B103B3}" dt="2022-12-12T17:40:22.922" v="319" actId="1076"/>
          <ac:picMkLst>
            <pc:docMk/>
            <pc:sldMk cId="0" sldId="256"/>
            <ac:picMk id="2" creationId="{EB811910-C88E-4BDC-B8E6-A84EA176CBE0}"/>
          </ac:picMkLst>
        </pc:picChg>
        <pc:picChg chg="mod">
          <ac:chgData name="Doyle,Kristin L" userId="499e9b7e-4dfa-464c-b51b-061013474dab" providerId="ADAL" clId="{F988AD03-928E-46FF-9FB5-1CB250B103B3}" dt="2022-12-12T17:42:29.839" v="447" actId="14100"/>
          <ac:picMkLst>
            <pc:docMk/>
            <pc:sldMk cId="0" sldId="256"/>
            <ac:picMk id="3" creationId="{8C86BD87-2CEC-48D2-99EF-4351FED6E70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54463" cy="7413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68900" y="0"/>
            <a:ext cx="3954463" cy="741363"/>
          </a:xfrm>
          <a:prstGeom prst="rect">
            <a:avLst/>
          </a:prstGeom>
        </p:spPr>
        <p:txBody>
          <a:bodyPr vert="horz" lIns="91440" tIns="45720" rIns="91440" bIns="45720" rtlCol="0"/>
          <a:lstStyle>
            <a:lvl1pPr algn="r">
              <a:defRPr sz="1200"/>
            </a:lvl1pPr>
          </a:lstStyle>
          <a:p>
            <a:fld id="{1FC32F10-6AB2-429B-B721-C6FEEF2650A6}" type="datetimeFigureOut">
              <a:rPr lang="en-US" smtClean="0"/>
              <a:t>12/12/2022</a:t>
            </a:fld>
            <a:endParaRPr lang="en-US"/>
          </a:p>
        </p:txBody>
      </p:sp>
      <p:sp>
        <p:nvSpPr>
          <p:cNvPr id="4" name="Slide Image Placeholder 3"/>
          <p:cNvSpPr>
            <a:spLocks noGrp="1" noRot="1" noChangeAspect="1"/>
          </p:cNvSpPr>
          <p:nvPr>
            <p:ph type="sldImg" idx="2"/>
          </p:nvPr>
        </p:nvSpPr>
        <p:spPr>
          <a:xfrm>
            <a:off x="2066925" y="1847850"/>
            <a:ext cx="4991100" cy="4989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2813" y="7113588"/>
            <a:ext cx="7299325" cy="58213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41438"/>
            <a:ext cx="3954463" cy="74136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68900" y="14041438"/>
            <a:ext cx="3954463" cy="741362"/>
          </a:xfrm>
          <a:prstGeom prst="rect">
            <a:avLst/>
          </a:prstGeom>
        </p:spPr>
        <p:txBody>
          <a:bodyPr vert="horz" lIns="91440" tIns="45720" rIns="91440" bIns="45720" rtlCol="0" anchor="b"/>
          <a:lstStyle>
            <a:lvl1pPr algn="r">
              <a:defRPr sz="1200"/>
            </a:lvl1pPr>
          </a:lstStyle>
          <a:p>
            <a:fld id="{ACEA9FF0-AC06-4A32-BA33-6BCE235B0EA6}" type="slidenum">
              <a:rPr lang="en-US" smtClean="0"/>
              <a:t>‹#›</a:t>
            </a:fld>
            <a:endParaRPr lang="en-US"/>
          </a:p>
        </p:txBody>
      </p:sp>
    </p:spTree>
    <p:extLst>
      <p:ext uri="{BB962C8B-B14F-4D97-AF65-F5344CB8AC3E}">
        <p14:creationId xmlns:p14="http://schemas.microsoft.com/office/powerpoint/2010/main" val="4139335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EA9FF0-AC06-4A32-BA33-6BCE235B0EA6}" type="slidenum">
              <a:rPr lang="en-US" smtClean="0"/>
              <a:t>1</a:t>
            </a:fld>
            <a:endParaRPr lang="en-US"/>
          </a:p>
        </p:txBody>
      </p:sp>
    </p:spTree>
    <p:extLst>
      <p:ext uri="{BB962C8B-B14F-4D97-AF65-F5344CB8AC3E}">
        <p14:creationId xmlns:p14="http://schemas.microsoft.com/office/powerpoint/2010/main" val="3535878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86CE34-2D1E-4AC4-A749-EFB7035EDAD3}" type="slidenum">
              <a:rPr lang="en-US"/>
              <a:pPr>
                <a:defRPr/>
              </a:pPr>
              <a:t>‹#›</a:t>
            </a:fld>
            <a:endParaRPr lang="en-US"/>
          </a:p>
        </p:txBody>
      </p:sp>
    </p:spTree>
    <p:extLst>
      <p:ext uri="{BB962C8B-B14F-4D97-AF65-F5344CB8AC3E}">
        <p14:creationId xmlns:p14="http://schemas.microsoft.com/office/powerpoint/2010/main" val="377622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EEA51B-2A6A-45E7-BF5D-7C4C17DF1CB6}" type="slidenum">
              <a:rPr lang="en-US"/>
              <a:pPr>
                <a:defRPr/>
              </a:pPr>
              <a:t>‹#›</a:t>
            </a:fld>
            <a:endParaRPr lang="en-US"/>
          </a:p>
        </p:txBody>
      </p:sp>
    </p:spTree>
    <p:extLst>
      <p:ext uri="{BB962C8B-B14F-4D97-AF65-F5344CB8AC3E}">
        <p14:creationId xmlns:p14="http://schemas.microsoft.com/office/powerpoint/2010/main" val="1825765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2ED851-9A68-4446-84FA-511C3EC67B8C}" type="slidenum">
              <a:rPr lang="en-US"/>
              <a:pPr>
                <a:defRPr/>
              </a:pPr>
              <a:t>‹#›</a:t>
            </a:fld>
            <a:endParaRPr lang="en-US"/>
          </a:p>
        </p:txBody>
      </p:sp>
    </p:spTree>
    <p:extLst>
      <p:ext uri="{BB962C8B-B14F-4D97-AF65-F5344CB8AC3E}">
        <p14:creationId xmlns:p14="http://schemas.microsoft.com/office/powerpoint/2010/main" val="108816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4A563-3BED-4230-B268-27629BF06EA6}" type="slidenum">
              <a:rPr lang="en-US"/>
              <a:pPr>
                <a:defRPr/>
              </a:pPr>
              <a:t>‹#›</a:t>
            </a:fld>
            <a:endParaRPr lang="en-US"/>
          </a:p>
        </p:txBody>
      </p:sp>
    </p:spTree>
    <p:extLst>
      <p:ext uri="{BB962C8B-B14F-4D97-AF65-F5344CB8AC3E}">
        <p14:creationId xmlns:p14="http://schemas.microsoft.com/office/powerpoint/2010/main" val="245464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1B227-040A-4C78-9C0E-85E69A08EF4F}" type="slidenum">
              <a:rPr lang="en-US"/>
              <a:pPr>
                <a:defRPr/>
              </a:pPr>
              <a:t>‹#›</a:t>
            </a:fld>
            <a:endParaRPr lang="en-US"/>
          </a:p>
        </p:txBody>
      </p:sp>
    </p:spTree>
    <p:extLst>
      <p:ext uri="{BB962C8B-B14F-4D97-AF65-F5344CB8AC3E}">
        <p14:creationId xmlns:p14="http://schemas.microsoft.com/office/powerpoint/2010/main" val="236532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B31AF9-8D4A-4EC6-9B60-8FCB16659C9D}" type="slidenum">
              <a:rPr lang="en-US"/>
              <a:pPr>
                <a:defRPr/>
              </a:pPr>
              <a:t>‹#›</a:t>
            </a:fld>
            <a:endParaRPr lang="en-US"/>
          </a:p>
        </p:txBody>
      </p:sp>
    </p:spTree>
    <p:extLst>
      <p:ext uri="{BB962C8B-B14F-4D97-AF65-F5344CB8AC3E}">
        <p14:creationId xmlns:p14="http://schemas.microsoft.com/office/powerpoint/2010/main" val="200957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FE2A2DD-245B-4A97-B31A-7B7E2B376AD8}" type="slidenum">
              <a:rPr lang="en-US"/>
              <a:pPr>
                <a:defRPr/>
              </a:pPr>
              <a:t>‹#›</a:t>
            </a:fld>
            <a:endParaRPr lang="en-US"/>
          </a:p>
        </p:txBody>
      </p:sp>
    </p:spTree>
    <p:extLst>
      <p:ext uri="{BB962C8B-B14F-4D97-AF65-F5344CB8AC3E}">
        <p14:creationId xmlns:p14="http://schemas.microsoft.com/office/powerpoint/2010/main" val="127354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9E987B7-6C59-4BD2-B6CD-8B07653B6995}" type="slidenum">
              <a:rPr lang="en-US"/>
              <a:pPr>
                <a:defRPr/>
              </a:pPr>
              <a:t>‹#›</a:t>
            </a:fld>
            <a:endParaRPr lang="en-US"/>
          </a:p>
        </p:txBody>
      </p:sp>
    </p:spTree>
    <p:extLst>
      <p:ext uri="{BB962C8B-B14F-4D97-AF65-F5344CB8AC3E}">
        <p14:creationId xmlns:p14="http://schemas.microsoft.com/office/powerpoint/2010/main" val="65756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8F1A8DC-7443-40D0-82B3-7DCA850B9E67}" type="slidenum">
              <a:rPr lang="en-US"/>
              <a:pPr>
                <a:defRPr/>
              </a:pPr>
              <a:t>‹#›</a:t>
            </a:fld>
            <a:endParaRPr lang="en-US"/>
          </a:p>
        </p:txBody>
      </p:sp>
    </p:spTree>
    <p:extLst>
      <p:ext uri="{BB962C8B-B14F-4D97-AF65-F5344CB8AC3E}">
        <p14:creationId xmlns:p14="http://schemas.microsoft.com/office/powerpoint/2010/main" val="37643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7A1B88-9155-4719-8869-89180AAD0654}" type="slidenum">
              <a:rPr lang="en-US"/>
              <a:pPr>
                <a:defRPr/>
              </a:pPr>
              <a:t>‹#›</a:t>
            </a:fld>
            <a:endParaRPr lang="en-US"/>
          </a:p>
        </p:txBody>
      </p:sp>
    </p:spTree>
    <p:extLst>
      <p:ext uri="{BB962C8B-B14F-4D97-AF65-F5344CB8AC3E}">
        <p14:creationId xmlns:p14="http://schemas.microsoft.com/office/powerpoint/2010/main" val="253790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B7ABE4-A73B-43A8-A5AB-C39D2BFD4CB2}" type="slidenum">
              <a:rPr lang="en-US"/>
              <a:pPr>
                <a:defRPr/>
              </a:pPr>
              <a:t>‹#›</a:t>
            </a:fld>
            <a:endParaRPr lang="en-US"/>
          </a:p>
        </p:txBody>
      </p:sp>
    </p:spTree>
    <p:extLst>
      <p:ext uri="{BB962C8B-B14F-4D97-AF65-F5344CB8AC3E}">
        <p14:creationId xmlns:p14="http://schemas.microsoft.com/office/powerpoint/2010/main" val="253444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ea typeface="ＭＳ Ｐゴシック" charset="-128"/>
              </a:defRPr>
            </a:lvl1pPr>
          </a:lstStyle>
          <a:p>
            <a:pPr>
              <a:defRPr/>
            </a:pPr>
            <a:fld id="{BDDF6281-F73B-4104-B81A-915EEB5DED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itchFamily="34" charset="-128"/>
          <a:cs typeface="MS PGothic"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2"/>
          <p:cNvGrpSpPr>
            <a:grpSpLocks/>
          </p:cNvGrpSpPr>
          <p:nvPr/>
        </p:nvGrpSpPr>
        <p:grpSpPr bwMode="auto">
          <a:xfrm>
            <a:off x="0" y="0"/>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9" name="Text Box 16"/>
            <p:cNvSpPr txBox="1">
              <a:spLocks noChangeArrowheads="1"/>
            </p:cNvSpPr>
            <p:nvPr/>
          </p:nvSpPr>
          <p:spPr bwMode="auto">
            <a:xfrm>
              <a:off x="3505199" y="302258"/>
              <a:ext cx="10588625" cy="220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nSpc>
                  <a:spcPts val="3500"/>
                </a:lnSpc>
              </a:pPr>
              <a:r>
                <a:rPr lang="en-US" sz="3800" b="1" dirty="0">
                  <a:solidFill>
                    <a:schemeClr val="bg1"/>
                  </a:solidFill>
                  <a:latin typeface="Arial" pitchFamily="34" charset="0"/>
                </a:rPr>
                <a:t>A collaborative effort to implement transfusions in the Woodlands HAL</a:t>
              </a:r>
            </a:p>
            <a:p>
              <a:pPr>
                <a:lnSpc>
                  <a:spcPts val="3500"/>
                </a:lnSpc>
              </a:pPr>
              <a:r>
                <a:rPr lang="en-US" dirty="0">
                  <a:solidFill>
                    <a:schemeClr val="bg1"/>
                  </a:solidFill>
                  <a:latin typeface="Arial" pitchFamily="34" charset="0"/>
                </a:rPr>
                <a:t>Tennille Campbell BSN, RN, Lourdes Lujan MSN, RN , Regina Smith MSN, DBA , RN, Krissy Doyle MSN, RN, OCN, NE-BC, Kinjal Patel MSN, RN, CEN,  Lilli Ann Mauricio RN, OCN, Megan Phillips BSN, RN</a:t>
              </a:r>
            </a:p>
          </p:txBody>
        </p:sp>
        <p:pic>
          <p:nvPicPr>
            <p:cNvPr id="2070" name="Picture 181" descr="White_logo.ai"/>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p:cNvSpPr txBox="1">
            <a:spLocks noChangeArrowheads="1"/>
          </p:cNvSpPr>
          <p:nvPr/>
        </p:nvSpPr>
        <p:spPr bwMode="auto">
          <a:xfrm>
            <a:off x="575733" y="2964998"/>
            <a:ext cx="4980928" cy="597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What did we try to accomplish? </a:t>
            </a:r>
          </a:p>
          <a:p>
            <a:r>
              <a:rPr lang="en-US" sz="2800" dirty="0">
                <a:latin typeface="Arial" pitchFamily="34" charset="0"/>
              </a:rPr>
              <a:t> Implement and launch a safe and efficient administration of blood product transfusions in the Woodlands Houston Area Location (HAL), which would allow this service for patients within the northeast area.  Additionally, this highlighted the collaborative effort between blood bank, lab, and nursing leaders.</a:t>
            </a:r>
          </a:p>
          <a:p>
            <a:endParaRPr lang="en-US" dirty="0"/>
          </a:p>
        </p:txBody>
      </p:sp>
      <p:sp>
        <p:nvSpPr>
          <p:cNvPr id="2052" name="Text Box 8"/>
          <p:cNvSpPr txBox="1">
            <a:spLocks noChangeArrowheads="1"/>
          </p:cNvSpPr>
          <p:nvPr/>
        </p:nvSpPr>
        <p:spPr bwMode="auto">
          <a:xfrm>
            <a:off x="6115004" y="2994046"/>
            <a:ext cx="4572000" cy="447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How did we know an improvement was made? </a:t>
            </a:r>
          </a:p>
          <a:p>
            <a:r>
              <a:rPr lang="en-US" sz="2800" dirty="0">
                <a:latin typeface="Arial" panose="020B0604020202020204" pitchFamily="34" charset="0"/>
                <a:cs typeface="Arial" panose="020B0604020202020204" pitchFamily="34" charset="0"/>
              </a:rPr>
              <a:t>Transfusions were successfully started in the Woodlands on February 15, 2022.</a:t>
            </a:r>
          </a:p>
          <a:p>
            <a:endParaRPr lang="en-US" dirty="0">
              <a:solidFill>
                <a:srgbClr val="FF0000"/>
              </a:solidFill>
              <a:latin typeface="Arial Black" pitchFamily="34" charset="0"/>
              <a:cs typeface="Arial" pitchFamily="34" charset="0"/>
            </a:endParaRPr>
          </a:p>
          <a:p>
            <a:pPr lvl="1">
              <a:buClr>
                <a:srgbClr val="97103B"/>
              </a:buClr>
            </a:pPr>
            <a:endParaRPr lang="en-US" sz="3500" dirty="0">
              <a:latin typeface="Arial" pitchFamily="34" charset="0"/>
            </a:endParaRPr>
          </a:p>
          <a:p>
            <a:pPr>
              <a:spcBef>
                <a:spcPct val="50000"/>
              </a:spcBef>
            </a:pPr>
            <a:endParaRPr lang="en-US" dirty="0"/>
          </a:p>
        </p:txBody>
      </p:sp>
      <p:sp>
        <p:nvSpPr>
          <p:cNvPr id="2059" name="TextBox 140"/>
          <p:cNvSpPr txBox="1">
            <a:spLocks noChangeArrowheads="1"/>
          </p:cNvSpPr>
          <p:nvPr/>
        </p:nvSpPr>
        <p:spPr bwMode="auto">
          <a:xfrm>
            <a:off x="6143579" y="6625440"/>
            <a:ext cx="4543425" cy="181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Baseline Data</a:t>
            </a:r>
          </a:p>
          <a:p>
            <a:r>
              <a:rPr lang="en-US" sz="2800" dirty="0">
                <a:latin typeface="Arial" panose="020B0604020202020204" pitchFamily="34" charset="0"/>
                <a:cs typeface="Arial" panose="020B0604020202020204" pitchFamily="34" charset="0"/>
              </a:rPr>
              <a:t>Tis was an initial startup for transfusion services in the Woodlands </a:t>
            </a:r>
            <a:r>
              <a:rPr lang="en-US" sz="2800">
                <a:latin typeface="Arial" panose="020B0604020202020204" pitchFamily="34" charset="0"/>
                <a:cs typeface="Arial" panose="020B0604020202020204" pitchFamily="34" charset="0"/>
              </a:rPr>
              <a:t>HAL.</a:t>
            </a:r>
            <a:endParaRPr lang="en-US" sz="2800" dirty="0">
              <a:latin typeface="Arial" panose="020B0604020202020204" pitchFamily="34" charset="0"/>
              <a:cs typeface="Arial" panose="020B0604020202020204" pitchFamily="34" charset="0"/>
            </a:endParaRPr>
          </a:p>
        </p:txBody>
      </p:sp>
      <p:sp>
        <p:nvSpPr>
          <p:cNvPr id="2060" name="Text Box 10"/>
          <p:cNvSpPr txBox="1">
            <a:spLocks noChangeArrowheads="1"/>
          </p:cNvSpPr>
          <p:nvPr/>
        </p:nvSpPr>
        <p:spPr bwMode="auto">
          <a:xfrm>
            <a:off x="11337925" y="2964998"/>
            <a:ext cx="4572000" cy="1303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PLAN the improvement</a:t>
            </a:r>
          </a:p>
          <a:p>
            <a:r>
              <a:rPr lang="en-US" sz="2800" dirty="0">
                <a:latin typeface="Arial" panose="020B0604020202020204" pitchFamily="34" charset="0"/>
                <a:cs typeface="Arial" panose="020B0604020202020204" pitchFamily="34" charset="0"/>
              </a:rPr>
              <a:t>Planning meetings were held with nursing, laboratory, and the blood bank leaders to answer the following questions:</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What will be the process to have blood products delivered to Woodlands via courier?</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Where to store blood products for optimal temperature?</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How to educate nursing lab, and PSC staff on this new process?</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How many products can be administered daily?</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Creation of transfusion slots in the Ambulatory Treatment Center (ATC) template</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How to notify providers that transfusions were now available in the Woodlands location?</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Train staff to recognize and mitigate transfusion reactions.</a:t>
            </a:r>
          </a:p>
          <a:p>
            <a:endParaRPr lang="en-US" sz="3500" dirty="0">
              <a:latin typeface="Arial" pitchFamily="34" charset="0"/>
            </a:endParaRPr>
          </a:p>
        </p:txBody>
      </p:sp>
      <p:sp>
        <p:nvSpPr>
          <p:cNvPr id="2062" name="TextBox 142"/>
          <p:cNvSpPr txBox="1">
            <a:spLocks noChangeArrowheads="1"/>
          </p:cNvSpPr>
          <p:nvPr/>
        </p:nvSpPr>
        <p:spPr bwMode="auto">
          <a:xfrm>
            <a:off x="6626105" y="9482166"/>
            <a:ext cx="4568825" cy="268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Results Data</a:t>
            </a:r>
          </a:p>
          <a:p>
            <a:r>
              <a:rPr lang="en-US" sz="2800" dirty="0">
                <a:latin typeface="Arial" panose="020B0604020202020204" pitchFamily="34" charset="0"/>
                <a:cs typeface="Arial" panose="020B0604020202020204" pitchFamily="34" charset="0"/>
              </a:rPr>
              <a:t>Steady growth in number of transfusions. Several patients receiving multiple transfusions on any given day (unique patients).</a:t>
            </a:r>
          </a:p>
        </p:txBody>
      </p:sp>
      <p:sp>
        <p:nvSpPr>
          <p:cNvPr id="2063" name="Text Box 9"/>
          <p:cNvSpPr txBox="1">
            <a:spLocks noChangeArrowheads="1"/>
          </p:cNvSpPr>
          <p:nvPr/>
        </p:nvSpPr>
        <p:spPr bwMode="auto">
          <a:xfrm>
            <a:off x="16713200" y="3010211"/>
            <a:ext cx="4572000" cy="13911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DO the implementation</a:t>
            </a:r>
            <a:endParaRPr lang="en-US" sz="2800" dirty="0">
              <a:solidFill>
                <a:srgbClr val="FF0000"/>
              </a:solidFill>
              <a:latin typeface="Arial" pitchFamily="34" charset="0"/>
            </a:endParaRPr>
          </a:p>
          <a:p>
            <a:pPr marL="342900" indent="-342900">
              <a:buFont typeface="Wingdings" panose="05000000000000000000" pitchFamily="2" charset="2"/>
              <a:buChar char="q"/>
            </a:pPr>
            <a:r>
              <a:rPr lang="en-US" sz="2600" dirty="0">
                <a:latin typeface="Arial" pitchFamily="34" charset="0"/>
              </a:rPr>
              <a:t>Supplies were ordered for area (zebra printer, tubing, coolers/refrigerator for product storage)</a:t>
            </a:r>
          </a:p>
          <a:p>
            <a:pPr marL="342900" indent="-342900">
              <a:buFont typeface="Wingdings" panose="05000000000000000000" pitchFamily="2" charset="2"/>
              <a:buChar char="q"/>
            </a:pPr>
            <a:r>
              <a:rPr lang="en-US" sz="2600" dirty="0">
                <a:latin typeface="Arial" pitchFamily="34" charset="0"/>
              </a:rPr>
              <a:t>Nurses in ATC completed blood product modules in Education Center</a:t>
            </a:r>
          </a:p>
          <a:p>
            <a:pPr marL="342900" indent="-342900">
              <a:buFont typeface="Wingdings" panose="05000000000000000000" pitchFamily="2" charset="2"/>
              <a:buChar char="q"/>
            </a:pPr>
            <a:r>
              <a:rPr lang="en-US" sz="2600" dirty="0">
                <a:latin typeface="Arial" pitchFamily="34" charset="0"/>
              </a:rPr>
              <a:t>Registered nurses travelled to West Houston HAL to observe and learn the transfusion process from product pick up to administration</a:t>
            </a:r>
          </a:p>
          <a:p>
            <a:pPr marL="342900" indent="-342900">
              <a:buFont typeface="Wingdings" panose="05000000000000000000" pitchFamily="2" charset="2"/>
              <a:buChar char="q"/>
            </a:pPr>
            <a:r>
              <a:rPr lang="en-US" sz="2600" dirty="0">
                <a:latin typeface="Arial" pitchFamily="34" charset="0"/>
              </a:rPr>
              <a:t>Couriers were made aware of time constraints and temperature requirements to safely transport blood products to the Woodlands</a:t>
            </a:r>
          </a:p>
          <a:p>
            <a:pPr marL="342900" indent="-342900">
              <a:buFont typeface="Wingdings" panose="05000000000000000000" pitchFamily="2" charset="2"/>
              <a:buChar char="q"/>
            </a:pPr>
            <a:r>
              <a:rPr lang="en-US" sz="2600" dirty="0">
                <a:latin typeface="Arial" pitchFamily="34" charset="0"/>
              </a:rPr>
              <a:t>Email communication was sent out to providers that transfusions would be available in the Woodlands</a:t>
            </a:r>
          </a:p>
          <a:p>
            <a:pPr marL="342900" indent="-342900">
              <a:buFont typeface="Wingdings" panose="05000000000000000000" pitchFamily="2" charset="2"/>
              <a:buChar char="q"/>
            </a:pPr>
            <a:r>
              <a:rPr lang="en-US" sz="2600" dirty="0">
                <a:latin typeface="Arial" pitchFamily="34" charset="0"/>
              </a:rPr>
              <a:t>Templates were created to accommodate 2 slots per day with an increase in slots monthly</a:t>
            </a:r>
          </a:p>
          <a:p>
            <a:pPr marL="342900" indent="-342900">
              <a:buFont typeface="Wingdings" panose="05000000000000000000" pitchFamily="2" charset="2"/>
              <a:buChar char="q"/>
            </a:pPr>
            <a:r>
              <a:rPr lang="en-US" sz="2600" dirty="0">
                <a:latin typeface="Arial" pitchFamily="34" charset="0"/>
              </a:rPr>
              <a:t>Mock “practice” transfusion took place prior to go-live to ensure functionality of all equipment and processes</a:t>
            </a:r>
          </a:p>
          <a:p>
            <a:pPr marL="342900" indent="-342900">
              <a:buFont typeface="Wingdings" panose="05000000000000000000" pitchFamily="2" charset="2"/>
              <a:buChar char="q"/>
            </a:pPr>
            <a:endParaRPr lang="en-US" dirty="0">
              <a:latin typeface="Arial" pitchFamily="34" charset="0"/>
            </a:endParaRPr>
          </a:p>
          <a:p>
            <a:r>
              <a:rPr lang="en-US" dirty="0">
                <a:latin typeface="Arial" pitchFamily="34" charset="0"/>
              </a:rPr>
              <a:t> </a:t>
            </a:r>
          </a:p>
          <a:p>
            <a:endParaRPr lang="en-US" dirty="0">
              <a:latin typeface="Arial" pitchFamily="34" charset="0"/>
            </a:endParaRPr>
          </a:p>
          <a:p>
            <a:endParaRPr lang="en-US" dirty="0">
              <a:latin typeface="Arial" pitchFamily="34" charset="0"/>
            </a:endParaRPr>
          </a:p>
        </p:txBody>
      </p:sp>
      <p:sp>
        <p:nvSpPr>
          <p:cNvPr id="2064" name="Text Box 11"/>
          <p:cNvSpPr txBox="1">
            <a:spLocks noChangeArrowheads="1"/>
          </p:cNvSpPr>
          <p:nvPr/>
        </p:nvSpPr>
        <p:spPr bwMode="auto">
          <a:xfrm>
            <a:off x="6627314" y="12439657"/>
            <a:ext cx="4572000" cy="560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STUDY the results</a:t>
            </a:r>
            <a:endParaRPr lang="en-US" sz="2800" dirty="0">
              <a:solidFill>
                <a:srgbClr val="FF0000"/>
              </a:solidFill>
              <a:latin typeface="Arial" pitchFamily="34" charset="0"/>
            </a:endParaRPr>
          </a:p>
          <a:p>
            <a:pPr marL="342900" indent="-342900">
              <a:buFont typeface="Arial" panose="020B0604020202020204" pitchFamily="34" charset="0"/>
              <a:buChar char="•"/>
            </a:pPr>
            <a:r>
              <a:rPr lang="en-US" sz="2600" dirty="0">
                <a:latin typeface="Arial" pitchFamily="34" charset="0"/>
              </a:rPr>
              <a:t>Continue to monitor safety reports for adverse reactions, transport issues, storage, delays, needs for more appointments, and communication with </a:t>
            </a:r>
            <a:r>
              <a:rPr lang="en-US" sz="2600" dirty="0" err="1">
                <a:latin typeface="Arial" pitchFamily="34" charset="0"/>
              </a:rPr>
              <a:t>Hemo</a:t>
            </a:r>
            <a:r>
              <a:rPr lang="en-US" sz="2600" dirty="0">
                <a:latin typeface="Arial" pitchFamily="34" charset="0"/>
              </a:rPr>
              <a:t> Vigilance Unit (HVU) </a:t>
            </a:r>
          </a:p>
          <a:p>
            <a:pPr marL="342900" indent="-342900">
              <a:buFont typeface="Arial" panose="020B0604020202020204" pitchFamily="34" charset="0"/>
              <a:buChar char="•"/>
            </a:pPr>
            <a:r>
              <a:rPr lang="en-US" sz="2600" dirty="0">
                <a:latin typeface="Arial" pitchFamily="34" charset="0"/>
              </a:rPr>
              <a:t>Monitor metrics for compliance with documentation (</a:t>
            </a:r>
            <a:r>
              <a:rPr lang="en-US" sz="2600" dirty="0" err="1">
                <a:latin typeface="Arial" pitchFamily="34" charset="0"/>
              </a:rPr>
              <a:t>i.e</a:t>
            </a:r>
            <a:r>
              <a:rPr lang="en-US" sz="2600" dirty="0">
                <a:latin typeface="Arial" pitchFamily="34" charset="0"/>
              </a:rPr>
              <a:t> ., Vital sign completion, start/stop time, reactions)</a:t>
            </a:r>
          </a:p>
          <a:p>
            <a:endParaRPr lang="en-US" dirty="0">
              <a:latin typeface="Arial" pitchFamily="34" charset="0"/>
            </a:endParaRPr>
          </a:p>
        </p:txBody>
      </p:sp>
      <p:sp>
        <p:nvSpPr>
          <p:cNvPr id="2065" name="Text Box 12"/>
          <p:cNvSpPr txBox="1">
            <a:spLocks noChangeArrowheads="1"/>
          </p:cNvSpPr>
          <p:nvPr/>
        </p:nvSpPr>
        <p:spPr bwMode="auto">
          <a:xfrm>
            <a:off x="1846315" y="18217985"/>
            <a:ext cx="9570671" cy="401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ACT: Maintain/Rollout &amp; future improvement </a:t>
            </a:r>
          </a:p>
          <a:p>
            <a:pPr marL="457200" indent="-457200">
              <a:buFont typeface="Wingdings" panose="05000000000000000000" pitchFamily="2" charset="2"/>
              <a:buChar char="ü"/>
            </a:pPr>
            <a:r>
              <a:rPr lang="en-US" sz="2800" dirty="0">
                <a:latin typeface="Arial" pitchFamily="34" charset="0"/>
              </a:rPr>
              <a:t>Report monthly to quality &amp; safety committee</a:t>
            </a:r>
          </a:p>
          <a:p>
            <a:pPr marL="457200" indent="-457200">
              <a:buFont typeface="Wingdings" panose="05000000000000000000" pitchFamily="2" charset="2"/>
              <a:buChar char="ü"/>
            </a:pPr>
            <a:r>
              <a:rPr lang="en-US" sz="2800" dirty="0">
                <a:latin typeface="Arial" pitchFamily="34" charset="0"/>
              </a:rPr>
              <a:t>Frontline staff to complete transfusion education yearly</a:t>
            </a:r>
          </a:p>
          <a:p>
            <a:pPr marL="457200" indent="-457200">
              <a:buFont typeface="Wingdings" panose="05000000000000000000" pitchFamily="2" charset="2"/>
              <a:buChar char="ü"/>
            </a:pPr>
            <a:r>
              <a:rPr lang="en-US" sz="2800" dirty="0">
                <a:latin typeface="Arial" pitchFamily="34" charset="0"/>
              </a:rPr>
              <a:t>Monitor need for scheduling additional appointments</a:t>
            </a:r>
          </a:p>
          <a:p>
            <a:pPr marL="457200" indent="-457200">
              <a:buFont typeface="Wingdings" panose="05000000000000000000" pitchFamily="2" charset="2"/>
              <a:buChar char="ü"/>
            </a:pPr>
            <a:r>
              <a:rPr lang="en-US" sz="2800" dirty="0">
                <a:latin typeface="Arial" pitchFamily="34" charset="0"/>
              </a:rPr>
              <a:t>Discuss future possibility for expansion to same day transfusions</a:t>
            </a:r>
          </a:p>
          <a:p>
            <a:pPr marL="457200" indent="-457200">
              <a:buFont typeface="Wingdings" panose="05000000000000000000" pitchFamily="2" charset="2"/>
              <a:buChar char="ü"/>
            </a:pPr>
            <a:r>
              <a:rPr lang="en-US" sz="2800" dirty="0">
                <a:latin typeface="Arial" pitchFamily="34" charset="0"/>
              </a:rPr>
              <a:t>All newly hired staff are oriented to transfusion process</a:t>
            </a:r>
          </a:p>
          <a:p>
            <a:br>
              <a:rPr lang="en-US" sz="3000" dirty="0">
                <a:latin typeface="Arial" pitchFamily="34" charset="0"/>
              </a:rPr>
            </a:br>
            <a:endParaRPr lang="en-US" sz="3500" dirty="0">
              <a:latin typeface="Arial" pitchFamily="34" charset="0"/>
            </a:endParaRPr>
          </a:p>
        </p:txBody>
      </p:sp>
      <p:pic>
        <p:nvPicPr>
          <p:cNvPr id="2066" name="Picture 119" descr="phot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8194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8C86BD87-2CEC-48D2-99EF-4351FED6E7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75467" y="15983829"/>
            <a:ext cx="9009733" cy="541858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B811910-C88E-4BDC-B8E6-A84EA176CBE0}"/>
              </a:ext>
            </a:extLst>
          </p:cNvPr>
          <p:cNvPicPr>
            <a:picLocks noChangeAspect="1"/>
          </p:cNvPicPr>
          <p:nvPr/>
        </p:nvPicPr>
        <p:blipFill>
          <a:blip r:embed="rId6"/>
          <a:stretch>
            <a:fillRect/>
          </a:stretch>
        </p:blipFill>
        <p:spPr>
          <a:xfrm>
            <a:off x="2819400" y="9261321"/>
            <a:ext cx="3669303" cy="988735"/>
          </a:xfrm>
          <a:prstGeom prst="rect">
            <a:avLst/>
          </a:prstGeom>
        </p:spPr>
      </p:pic>
      <p:pic>
        <p:nvPicPr>
          <p:cNvPr id="4" name="Picture 3">
            <a:extLst>
              <a:ext uri="{FF2B5EF4-FFF2-40B4-BE49-F238E27FC236}">
                <a16:creationId xmlns:a16="http://schemas.microsoft.com/office/drawing/2014/main" id="{92C5883A-A6D7-4018-9238-0B1DFD16ED10}"/>
              </a:ext>
            </a:extLst>
          </p:cNvPr>
          <p:cNvPicPr>
            <a:picLocks noChangeAspect="1"/>
          </p:cNvPicPr>
          <p:nvPr/>
        </p:nvPicPr>
        <p:blipFill>
          <a:blip r:embed="rId7"/>
          <a:stretch>
            <a:fillRect/>
          </a:stretch>
        </p:blipFill>
        <p:spPr>
          <a:xfrm>
            <a:off x="42537" y="10381115"/>
            <a:ext cx="2903126" cy="7197833"/>
          </a:xfrm>
          <a:prstGeom prst="rect">
            <a:avLst/>
          </a:prstGeom>
        </p:spPr>
      </p:pic>
      <p:pic>
        <p:nvPicPr>
          <p:cNvPr id="5" name="Picture 4">
            <a:extLst>
              <a:ext uri="{FF2B5EF4-FFF2-40B4-BE49-F238E27FC236}">
                <a16:creationId xmlns:a16="http://schemas.microsoft.com/office/drawing/2014/main" id="{CCAB6554-D66E-44B5-931E-27FB88ABAB07}"/>
              </a:ext>
            </a:extLst>
          </p:cNvPr>
          <p:cNvPicPr>
            <a:picLocks noChangeAspect="1"/>
          </p:cNvPicPr>
          <p:nvPr/>
        </p:nvPicPr>
        <p:blipFill>
          <a:blip r:embed="rId8"/>
          <a:stretch>
            <a:fillRect/>
          </a:stretch>
        </p:blipFill>
        <p:spPr>
          <a:xfrm>
            <a:off x="2819400" y="10275917"/>
            <a:ext cx="3674803" cy="71978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62043"/>
    </mc:Choice>
    <mc:Fallback xmlns="">
      <p:transition spd="slow" advTm="162043"/>
    </mc:Fallback>
  </mc:AlternateContent>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81F5547C4182E4A965EDE2638945A9C" ma:contentTypeVersion="12" ma:contentTypeDescription="Create a new document." ma:contentTypeScope="" ma:versionID="97f82d5fd5964f5f838522698d9ec0c0">
  <xsd:schema xmlns:xsd="http://www.w3.org/2001/XMLSchema" xmlns:xs="http://www.w3.org/2001/XMLSchema" xmlns:p="http://schemas.microsoft.com/office/2006/metadata/properties" xmlns:ns3="da3a339c-10d3-474b-ab18-b3bcf85f8df5" xmlns:ns4="aeee1beb-6a78-451f-89b7-f2ae4d87f92c" targetNamespace="http://schemas.microsoft.com/office/2006/metadata/properties" ma:root="true" ma:fieldsID="50559e8dcf1ff35538695fce34740836" ns3:_="" ns4:_="">
    <xsd:import namespace="da3a339c-10d3-474b-ab18-b3bcf85f8df5"/>
    <xsd:import namespace="aeee1beb-6a78-451f-89b7-f2ae4d87f92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4:SharedWithUsers" minOccurs="0"/>
                <xsd:element ref="ns4:SharedWithDetails" minOccurs="0"/>
                <xsd:element ref="ns4:SharingHintHash"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3a339c-10d3-474b-ab18-b3bcf85f8d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eee1beb-6a78-451f-89b7-f2ae4d87f92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C9657B61-9A18-483F-9DCC-5FC4E187A24D}">
  <ds:schemaRefs>
    <ds:schemaRef ds:uri="http://schemas.microsoft.com/sharepoint/v3/contenttype/forms"/>
  </ds:schemaRefs>
</ds:datastoreItem>
</file>

<file path=customXml/itemProps2.xml><?xml version="1.0" encoding="utf-8"?>
<ds:datastoreItem xmlns:ds="http://schemas.openxmlformats.org/officeDocument/2006/customXml" ds:itemID="{8802ED8D-D40F-4F2B-B583-D11C38C4F7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3a339c-10d3-474b-ab18-b3bcf85f8df5"/>
    <ds:schemaRef ds:uri="aeee1beb-6a78-451f-89b7-f2ae4d87f9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50EFC2-DD62-41A5-8A30-B2530731A21F}">
  <ds:schemaRefs>
    <ds:schemaRef ds:uri="http://schemas.microsoft.com/office/2006/metadata/properties"/>
    <ds:schemaRef ds:uri="http://purl.org/dc/dcmitype/"/>
    <ds:schemaRef ds:uri="http://purl.org/dc/terms/"/>
    <ds:schemaRef ds:uri="http://schemas.microsoft.com/office/infopath/2007/PartnerControls"/>
    <ds:schemaRef ds:uri="http://purl.org/dc/elements/1.1/"/>
    <ds:schemaRef ds:uri="aeee1beb-6a78-451f-89b7-f2ae4d87f92c"/>
    <ds:schemaRef ds:uri="http://schemas.microsoft.com/office/2006/documentManagement/types"/>
    <ds:schemaRef ds:uri="http://schemas.openxmlformats.org/package/2006/metadata/core-properties"/>
    <ds:schemaRef ds:uri="da3a339c-10d3-474b-ab18-b3bcf85f8df5"/>
    <ds:schemaRef ds:uri="http://www.w3.org/XML/1998/namespace"/>
  </ds:schemaRefs>
</ds:datastoreItem>
</file>

<file path=customXml/itemProps4.xml><?xml version="1.0" encoding="utf-8"?>
<ds:datastoreItem xmlns:ds="http://schemas.openxmlformats.org/officeDocument/2006/customXml" ds:itemID="{A4FCE4C5-9F9B-42AE-BFC0-D1E6DD85B4B0}">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13177</TotalTime>
  <Words>503</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Calibri</vt:lpstr>
      <vt:lpstr>Times</vt:lpstr>
      <vt:lpstr>Wingdings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Doyle,Kristin L</cp:lastModifiedBy>
  <cp:revision>60</cp:revision>
  <dcterms:created xsi:type="dcterms:W3CDTF">2010-05-10T19:56:36Z</dcterms:created>
  <dcterms:modified xsi:type="dcterms:W3CDTF">2022-12-12T17:47:11Z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0x010100381F5547C4182E4A965EDE2638945A9C</vt:lpwstr>
  </property>
</Properties>
</file>