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61" r:id="rId2"/>
  </p:sldIdLst>
  <p:sldSz cx="21945600" cy="21945600"/>
  <p:notesSz cx="6858000" cy="9144000"/>
  <p:defaultTextStyle>
    <a:defPPr>
      <a:defRPr lang="en-US"/>
    </a:defPPr>
    <a:lvl1pPr algn="l" rtl="0" eaLnBrk="0" fontAlgn="base" hangingPunct="0">
      <a:spcBef>
        <a:spcPct val="0"/>
      </a:spcBef>
      <a:spcAft>
        <a:spcPct val="0"/>
      </a:spcAft>
      <a:defRPr sz="3200" kern="1200">
        <a:solidFill>
          <a:schemeClr val="tx1"/>
        </a:solidFill>
        <a:latin typeface="Times" panose="02020603050405020304" pitchFamily="18" charset="0"/>
        <a:ea typeface="MS PGothic" panose="020B0600070205080204" pitchFamily="34" charset="-128"/>
        <a:cs typeface="+mn-cs"/>
      </a:defRPr>
    </a:lvl1pPr>
    <a:lvl2pPr marL="608013" indent="-150813" algn="l" rtl="0" eaLnBrk="0" fontAlgn="base" hangingPunct="0">
      <a:spcBef>
        <a:spcPct val="0"/>
      </a:spcBef>
      <a:spcAft>
        <a:spcPct val="0"/>
      </a:spcAft>
      <a:defRPr sz="3200" kern="1200">
        <a:solidFill>
          <a:schemeClr val="tx1"/>
        </a:solidFill>
        <a:latin typeface="Times" panose="02020603050405020304" pitchFamily="18" charset="0"/>
        <a:ea typeface="MS PGothic" panose="020B0600070205080204" pitchFamily="34" charset="-128"/>
        <a:cs typeface="+mn-cs"/>
      </a:defRPr>
    </a:lvl2pPr>
    <a:lvl3pPr marL="1217613" indent="-303213" algn="l" rtl="0" eaLnBrk="0" fontAlgn="base" hangingPunct="0">
      <a:spcBef>
        <a:spcPct val="0"/>
      </a:spcBef>
      <a:spcAft>
        <a:spcPct val="0"/>
      </a:spcAft>
      <a:defRPr sz="3200" kern="1200">
        <a:solidFill>
          <a:schemeClr val="tx1"/>
        </a:solidFill>
        <a:latin typeface="Times" panose="02020603050405020304" pitchFamily="18" charset="0"/>
        <a:ea typeface="MS PGothic" panose="020B0600070205080204" pitchFamily="34" charset="-128"/>
        <a:cs typeface="+mn-cs"/>
      </a:defRPr>
    </a:lvl3pPr>
    <a:lvl4pPr marL="1827213" indent="-455613" algn="l" rtl="0" eaLnBrk="0" fontAlgn="base" hangingPunct="0">
      <a:spcBef>
        <a:spcPct val="0"/>
      </a:spcBef>
      <a:spcAft>
        <a:spcPct val="0"/>
      </a:spcAft>
      <a:defRPr sz="3200" kern="1200">
        <a:solidFill>
          <a:schemeClr val="tx1"/>
        </a:solidFill>
        <a:latin typeface="Times" panose="02020603050405020304" pitchFamily="18" charset="0"/>
        <a:ea typeface="MS PGothic" panose="020B0600070205080204" pitchFamily="34" charset="-128"/>
        <a:cs typeface="+mn-cs"/>
      </a:defRPr>
    </a:lvl4pPr>
    <a:lvl5pPr marL="2436813" indent="-608013" algn="l" rtl="0" eaLnBrk="0" fontAlgn="base" hangingPunct="0">
      <a:spcBef>
        <a:spcPct val="0"/>
      </a:spcBef>
      <a:spcAft>
        <a:spcPct val="0"/>
      </a:spcAft>
      <a:defRPr sz="32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32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32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32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3200" kern="1200">
        <a:solidFill>
          <a:schemeClr val="tx1"/>
        </a:solidFill>
        <a:latin typeface="Times"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5552">
          <p15:clr>
            <a:srgbClr val="A4A3A4"/>
          </p15:clr>
        </p15:guide>
        <p15:guide id="2" pos="3803">
          <p15:clr>
            <a:srgbClr val="A4A3A4"/>
          </p15:clr>
        </p15:guide>
        <p15:guide id="3" pos="3389">
          <p15:clr>
            <a:srgbClr val="A4A3A4"/>
          </p15:clr>
        </p15:guide>
        <p15:guide id="4" pos="6695">
          <p15:clr>
            <a:srgbClr val="A4A3A4"/>
          </p15:clr>
        </p15:guide>
        <p15:guide id="5" pos="7121">
          <p15:clr>
            <a:srgbClr val="A4A3A4"/>
          </p15:clr>
        </p15:guide>
        <p15:guide id="6" pos="13463">
          <p15:clr>
            <a:srgbClr val="A4A3A4"/>
          </p15:clr>
        </p15:guide>
        <p15:guide id="7" pos="427">
          <p15:clr>
            <a:srgbClr val="A4A3A4"/>
          </p15:clr>
        </p15:guide>
        <p15:guide id="8" pos="9995">
          <p15:clr>
            <a:srgbClr val="A4A3A4"/>
          </p15:clr>
        </p15:guide>
        <p15:guide id="9" pos="10437">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93E245-BC59-AC3D-68D8-E030B5210D4F}" name="Xu,Yusi" initials="" userId="S::YXu14@mdanderson.org::0b152ad7-dc79-483d-9bb1-86328032142e" providerId="AD"/>
  <p188:author id="{6324608C-D87B-20E9-D860-20F200FE726A}" name="Yusi Xu" initials="YX" userId="S::yusixu@usc.edu::a87e2e3a-ebd8-45e6-9091-def9127a8321" providerId="AD"/>
  <p188:author id="{B777A4CB-A15C-1E1C-AE05-C100D59D461E}" name="Dawkins-Moultin,Lenna" initials="DM" userId="S::LDawkins@mdanderson.org::f93f41ae-e1a6-422c-873e-af8dcdac7c69"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FB561"/>
    <a:srgbClr val="86C84A"/>
    <a:srgbClr val="7DD398"/>
    <a:srgbClr val="407EC9"/>
    <a:srgbClr val="614B79"/>
    <a:srgbClr val="D0D0CE"/>
    <a:srgbClr val="D2CE9E"/>
    <a:srgbClr val="B3A369"/>
    <a:srgbClr val="ED8B00"/>
    <a:srgbClr val="6366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9793F0-7DC1-4D17-B019-702348975693}" v="299" dt="2024-01-30T05:03:40.286"/>
    <p1510:client id="{9FB845FF-8AAA-BAF0-745A-DBFDC656C405}" v="241" dt="2024-01-29T17:59:28.780"/>
    <p1510:client id="{CBCE618F-86F6-754C-8943-D6092936BF4D}" v="422" dt="2024-01-30T17:06:27.2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82"/>
    <p:restoredTop sz="94659"/>
  </p:normalViewPr>
  <p:slideViewPr>
    <p:cSldViewPr snapToGrid="0">
      <p:cViewPr>
        <p:scale>
          <a:sx n="70" d="100"/>
          <a:sy n="70" d="100"/>
        </p:scale>
        <p:origin x="104" y="-2352"/>
      </p:cViewPr>
      <p:guideLst>
        <p:guide orient="horz" pos="15552"/>
        <p:guide pos="3803"/>
        <p:guide pos="3389"/>
        <p:guide pos="6695"/>
        <p:guide pos="7121"/>
        <p:guide pos="13463"/>
        <p:guide pos="427"/>
        <p:guide pos="9995"/>
        <p:guide pos="1043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microsoft.com/office/2018/10/relationships/authors" Target="author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Xu,Yusi" userId="0b152ad7-dc79-483d-9bb1-86328032142e" providerId="ADAL" clId="{CBCE618F-86F6-754C-8943-D6092936BF4D}"/>
    <pc:docChg chg="undo custSel modSld">
      <pc:chgData name="Xu,Yusi" userId="0b152ad7-dc79-483d-9bb1-86328032142e" providerId="ADAL" clId="{CBCE618F-86F6-754C-8943-D6092936BF4D}" dt="2024-01-30T17:06:27.284" v="444" actId="14100"/>
      <pc:docMkLst>
        <pc:docMk/>
      </pc:docMkLst>
      <pc:sldChg chg="delSp modSp mod delCm modCm">
        <pc:chgData name="Xu,Yusi" userId="0b152ad7-dc79-483d-9bb1-86328032142e" providerId="ADAL" clId="{CBCE618F-86F6-754C-8943-D6092936BF4D}" dt="2024-01-30T17:06:27.284" v="444" actId="14100"/>
        <pc:sldMkLst>
          <pc:docMk/>
          <pc:sldMk cId="0" sldId="261"/>
        </pc:sldMkLst>
        <pc:spChg chg="del">
          <ac:chgData name="Xu,Yusi" userId="0b152ad7-dc79-483d-9bb1-86328032142e" providerId="ADAL" clId="{CBCE618F-86F6-754C-8943-D6092936BF4D}" dt="2024-01-30T02:48:01.273" v="0" actId="478"/>
          <ac:spMkLst>
            <pc:docMk/>
            <pc:sldMk cId="0" sldId="261"/>
            <ac:spMk id="3" creationId="{F979AB05-F535-7E12-339B-E06887A4043D}"/>
          </ac:spMkLst>
        </pc:spChg>
        <pc:spChg chg="del">
          <ac:chgData name="Xu,Yusi" userId="0b152ad7-dc79-483d-9bb1-86328032142e" providerId="ADAL" clId="{CBCE618F-86F6-754C-8943-D6092936BF4D}" dt="2024-01-30T02:48:04.228" v="1" actId="478"/>
          <ac:spMkLst>
            <pc:docMk/>
            <pc:sldMk cId="0" sldId="261"/>
            <ac:spMk id="6" creationId="{FF40A4AD-EC52-652C-DC97-BBE9BF418249}"/>
          </ac:spMkLst>
        </pc:spChg>
        <pc:spChg chg="mod">
          <ac:chgData name="Xu,Yusi" userId="0b152ad7-dc79-483d-9bb1-86328032142e" providerId="ADAL" clId="{CBCE618F-86F6-754C-8943-D6092936BF4D}" dt="2024-01-30T05:10:26.329" v="196" actId="20577"/>
          <ac:spMkLst>
            <pc:docMk/>
            <pc:sldMk cId="0" sldId="261"/>
            <ac:spMk id="8" creationId="{6978C232-E0CE-F072-708D-CCBB1A2F6204}"/>
          </ac:spMkLst>
        </pc:spChg>
        <pc:spChg chg="mod">
          <ac:chgData name="Xu,Yusi" userId="0b152ad7-dc79-483d-9bb1-86328032142e" providerId="ADAL" clId="{CBCE618F-86F6-754C-8943-D6092936BF4D}" dt="2024-01-30T05:05:49.737" v="73" actId="1076"/>
          <ac:spMkLst>
            <pc:docMk/>
            <pc:sldMk cId="0" sldId="261"/>
            <ac:spMk id="14" creationId="{B03C45DF-0442-AC15-3CEB-F54ED3E2619E}"/>
          </ac:spMkLst>
        </pc:spChg>
        <pc:spChg chg="mod">
          <ac:chgData name="Xu,Yusi" userId="0b152ad7-dc79-483d-9bb1-86328032142e" providerId="ADAL" clId="{CBCE618F-86F6-754C-8943-D6092936BF4D}" dt="2024-01-30T05:17:30.459" v="437" actId="108"/>
          <ac:spMkLst>
            <pc:docMk/>
            <pc:sldMk cId="0" sldId="261"/>
            <ac:spMk id="16" creationId="{9E2CCEE9-9E32-C3F6-E66A-C00B549A57AE}"/>
          </ac:spMkLst>
        </pc:spChg>
        <pc:spChg chg="mod">
          <ac:chgData name="Xu,Yusi" userId="0b152ad7-dc79-483d-9bb1-86328032142e" providerId="ADAL" clId="{CBCE618F-86F6-754C-8943-D6092936BF4D}" dt="2024-01-30T05:07:15.940" v="143" actId="1076"/>
          <ac:spMkLst>
            <pc:docMk/>
            <pc:sldMk cId="0" sldId="261"/>
            <ac:spMk id="17" creationId="{9123A5DB-3AB5-3B25-920F-4B47D944F22A}"/>
          </ac:spMkLst>
        </pc:spChg>
        <pc:spChg chg="mod">
          <ac:chgData name="Xu,Yusi" userId="0b152ad7-dc79-483d-9bb1-86328032142e" providerId="ADAL" clId="{CBCE618F-86F6-754C-8943-D6092936BF4D}" dt="2024-01-30T05:05:24.912" v="68" actId="1076"/>
          <ac:spMkLst>
            <pc:docMk/>
            <pc:sldMk cId="0" sldId="261"/>
            <ac:spMk id="19" creationId="{E40E8479-017C-6CC3-32E1-FFF9B3715454}"/>
          </ac:spMkLst>
        </pc:spChg>
        <pc:spChg chg="mod">
          <ac:chgData name="Xu,Yusi" userId="0b152ad7-dc79-483d-9bb1-86328032142e" providerId="ADAL" clId="{CBCE618F-86F6-754C-8943-D6092936BF4D}" dt="2024-01-30T05:07:21.900" v="144" actId="1076"/>
          <ac:spMkLst>
            <pc:docMk/>
            <pc:sldMk cId="0" sldId="261"/>
            <ac:spMk id="33" creationId="{8D3DD053-0C74-F58D-B5B9-83F965E8DE67}"/>
          </ac:spMkLst>
        </pc:spChg>
        <pc:spChg chg="mod">
          <ac:chgData name="Xu,Yusi" userId="0b152ad7-dc79-483d-9bb1-86328032142e" providerId="ADAL" clId="{CBCE618F-86F6-754C-8943-D6092936BF4D}" dt="2024-01-30T17:06:27.284" v="444" actId="14100"/>
          <ac:spMkLst>
            <pc:docMk/>
            <pc:sldMk cId="0" sldId="261"/>
            <ac:spMk id="15363" creationId="{9A23A785-18E2-FF35-4E95-30A237F431BD}"/>
          </ac:spMkLst>
        </pc:spChg>
        <pc:spChg chg="mod">
          <ac:chgData name="Xu,Yusi" userId="0b152ad7-dc79-483d-9bb1-86328032142e" providerId="ADAL" clId="{CBCE618F-86F6-754C-8943-D6092936BF4D}" dt="2024-01-30T05:11:49.158" v="229" actId="21"/>
          <ac:spMkLst>
            <pc:docMk/>
            <pc:sldMk cId="0" sldId="261"/>
            <ac:spMk id="15380" creationId="{190CC6DE-66CA-DFCB-576B-27D1B8ED154B}"/>
          </ac:spMkLst>
        </pc:spChg>
        <pc:spChg chg="mod">
          <ac:chgData name="Xu,Yusi" userId="0b152ad7-dc79-483d-9bb1-86328032142e" providerId="ADAL" clId="{CBCE618F-86F6-754C-8943-D6092936BF4D}" dt="2024-01-30T05:09:18.405" v="160" actId="404"/>
          <ac:spMkLst>
            <pc:docMk/>
            <pc:sldMk cId="0" sldId="261"/>
            <ac:spMk id="15387" creationId="{8A5D2CA1-2948-81A2-E8D4-F955F567918F}"/>
          </ac:spMkLst>
        </pc:spChg>
        <pc:picChg chg="mod">
          <ac:chgData name="Xu,Yusi" userId="0b152ad7-dc79-483d-9bb1-86328032142e" providerId="ADAL" clId="{CBCE618F-86F6-754C-8943-D6092936BF4D}" dt="2024-01-30T05:08:24.438" v="148" actId="14100"/>
          <ac:picMkLst>
            <pc:docMk/>
            <pc:sldMk cId="0" sldId="261"/>
            <ac:picMk id="6" creationId="{CD5D2AEB-FAF5-46CF-7C98-621614E80DEB}"/>
          </ac:picMkLst>
        </pc:picChg>
        <pc:picChg chg="mod">
          <ac:chgData name="Xu,Yusi" userId="0b152ad7-dc79-483d-9bb1-86328032142e" providerId="ADAL" clId="{CBCE618F-86F6-754C-8943-D6092936BF4D}" dt="2024-01-30T05:05:03.128" v="64" actId="1076"/>
          <ac:picMkLst>
            <pc:docMk/>
            <pc:sldMk cId="0" sldId="261"/>
            <ac:picMk id="18" creationId="{6E72E0BA-C259-8970-CDCE-A8ED1EA79B91}"/>
          </ac:picMkLst>
        </pc:picChg>
        <pc:picChg chg="mod">
          <ac:chgData name="Xu,Yusi" userId="0b152ad7-dc79-483d-9bb1-86328032142e" providerId="ADAL" clId="{CBCE618F-86F6-754C-8943-D6092936BF4D}" dt="2024-01-30T05:05:59.854" v="76" actId="14100"/>
          <ac:picMkLst>
            <pc:docMk/>
            <pc:sldMk cId="0" sldId="261"/>
            <ac:picMk id="38" creationId="{9E767AEE-F42B-5622-48CE-EBD71C56F3E9}"/>
          </ac:picMkLst>
        </pc:picChg>
        <pc:extLst>
          <p:ext xmlns:p="http://schemas.openxmlformats.org/presentationml/2006/main" uri="{D6D511B9-2390-475A-947B-AFAB55BFBCF1}">
            <pc226:cmChg xmlns:pc226="http://schemas.microsoft.com/office/powerpoint/2022/06/main/command" chg="del">
              <pc226:chgData name="Xu,Yusi" userId="0b152ad7-dc79-483d-9bb1-86328032142e" providerId="ADAL" clId="{CBCE618F-86F6-754C-8943-D6092936BF4D}" dt="2024-01-30T04:59:33.206" v="19"/>
              <pc2:cmMkLst xmlns:pc2="http://schemas.microsoft.com/office/powerpoint/2019/9/main/command">
                <pc:docMk/>
                <pc:sldMk cId="0" sldId="261"/>
                <pc2:cmMk id="{EF76455D-6589-4C15-9D2B-7E11E2C0A55A}"/>
              </pc2:cmMkLst>
            </pc226:cmChg>
            <pc226:cmChg xmlns:pc226="http://schemas.microsoft.com/office/powerpoint/2022/06/main/command" chg="del">
              <pc226:chgData name="Xu,Yusi" userId="0b152ad7-dc79-483d-9bb1-86328032142e" providerId="ADAL" clId="{CBCE618F-86F6-754C-8943-D6092936BF4D}" dt="2024-01-30T05:10:51.078" v="197"/>
              <pc2:cmMkLst xmlns:pc2="http://schemas.microsoft.com/office/powerpoint/2019/9/main/command">
                <pc:docMk/>
                <pc:sldMk cId="0" sldId="261"/>
                <pc2:cmMk id="{131595A5-9428-4FEC-9D05-E547DC7CAB66}"/>
              </pc2:cmMkLst>
            </pc226:cmChg>
            <pc226:cmChg xmlns:pc226="http://schemas.microsoft.com/office/powerpoint/2022/06/main/command" chg="del mod">
              <pc226:chgData name="Xu,Yusi" userId="0b152ad7-dc79-483d-9bb1-86328032142e" providerId="ADAL" clId="{CBCE618F-86F6-754C-8943-D6092936BF4D}" dt="2024-01-30T04:59:36.707" v="20"/>
              <pc2:cmMkLst xmlns:pc2="http://schemas.microsoft.com/office/powerpoint/2019/9/main/command">
                <pc:docMk/>
                <pc:sldMk cId="0" sldId="261"/>
                <pc2:cmMk id="{2B7EEBAD-0864-46CD-9545-4A53B51F2ECE}"/>
              </pc2:cmMkLst>
            </pc226:cmChg>
          </p:ext>
        </pc:extLst>
      </pc:sldChg>
    </pc:docChg>
  </pc:docChgLst>
  <pc:docChgLst>
    <pc:chgData name="Borjas,Maria G" userId="297d7bd2-d2b7-47b6-a63f-37bfe9c2a72b" providerId="ADAL" clId="{539793F0-7DC1-4D17-B019-702348975693}"/>
    <pc:docChg chg="undo redo custSel modSld">
      <pc:chgData name="Borjas,Maria G" userId="297d7bd2-d2b7-47b6-a63f-37bfe9c2a72b" providerId="ADAL" clId="{539793F0-7DC1-4D17-B019-702348975693}" dt="2024-01-30T05:03:40.286" v="937" actId="404"/>
      <pc:docMkLst>
        <pc:docMk/>
      </pc:docMkLst>
      <pc:sldChg chg="addSp delSp modSp mod modCm">
        <pc:chgData name="Borjas,Maria G" userId="297d7bd2-d2b7-47b6-a63f-37bfe9c2a72b" providerId="ADAL" clId="{539793F0-7DC1-4D17-B019-702348975693}" dt="2024-01-30T05:03:40.286" v="937" actId="404"/>
        <pc:sldMkLst>
          <pc:docMk/>
          <pc:sldMk cId="0" sldId="261"/>
        </pc:sldMkLst>
        <pc:spChg chg="mod">
          <ac:chgData name="Borjas,Maria G" userId="297d7bd2-d2b7-47b6-a63f-37bfe9c2a72b" providerId="ADAL" clId="{539793F0-7DC1-4D17-B019-702348975693}" dt="2024-01-30T04:39:58.692" v="194" actId="404"/>
          <ac:spMkLst>
            <pc:docMk/>
            <pc:sldMk cId="0" sldId="261"/>
            <ac:spMk id="14" creationId="{B03C45DF-0442-AC15-3CEB-F54ED3E2619E}"/>
          </ac:spMkLst>
        </pc:spChg>
        <pc:spChg chg="mod">
          <ac:chgData name="Borjas,Maria G" userId="297d7bd2-d2b7-47b6-a63f-37bfe9c2a72b" providerId="ADAL" clId="{539793F0-7DC1-4D17-B019-702348975693}" dt="2024-01-30T04:40:19.473" v="198" actId="1076"/>
          <ac:spMkLst>
            <pc:docMk/>
            <pc:sldMk cId="0" sldId="261"/>
            <ac:spMk id="17" creationId="{9123A5DB-3AB5-3B25-920F-4B47D944F22A}"/>
          </ac:spMkLst>
        </pc:spChg>
        <pc:spChg chg="mod">
          <ac:chgData name="Borjas,Maria G" userId="297d7bd2-d2b7-47b6-a63f-37bfe9c2a72b" providerId="ADAL" clId="{539793F0-7DC1-4D17-B019-702348975693}" dt="2024-01-30T04:40:02.338" v="195" actId="404"/>
          <ac:spMkLst>
            <pc:docMk/>
            <pc:sldMk cId="0" sldId="261"/>
            <ac:spMk id="19" creationId="{E40E8479-017C-6CC3-32E1-FFF9B3715454}"/>
          </ac:spMkLst>
        </pc:spChg>
        <pc:spChg chg="mod">
          <ac:chgData name="Borjas,Maria G" userId="297d7bd2-d2b7-47b6-a63f-37bfe9c2a72b" providerId="ADAL" clId="{539793F0-7DC1-4D17-B019-702348975693}" dt="2024-01-30T04:40:09.444" v="196" actId="404"/>
          <ac:spMkLst>
            <pc:docMk/>
            <pc:sldMk cId="0" sldId="261"/>
            <ac:spMk id="20" creationId="{EDCA28FC-C382-B93E-14B8-3EB29A8807BB}"/>
          </ac:spMkLst>
        </pc:spChg>
        <pc:spChg chg="add mod">
          <ac:chgData name="Borjas,Maria G" userId="297d7bd2-d2b7-47b6-a63f-37bfe9c2a72b" providerId="ADAL" clId="{539793F0-7DC1-4D17-B019-702348975693}" dt="2024-01-30T04:39:40.350" v="193" actId="1076"/>
          <ac:spMkLst>
            <pc:docMk/>
            <pc:sldMk cId="0" sldId="261"/>
            <ac:spMk id="33" creationId="{8D3DD053-0C74-F58D-B5B9-83F965E8DE67}"/>
          </ac:spMkLst>
        </pc:spChg>
        <pc:spChg chg="add del">
          <ac:chgData name="Borjas,Maria G" userId="297d7bd2-d2b7-47b6-a63f-37bfe9c2a72b" providerId="ADAL" clId="{539793F0-7DC1-4D17-B019-702348975693}" dt="2024-01-30T04:29:45.224" v="87"/>
          <ac:spMkLst>
            <pc:docMk/>
            <pc:sldMk cId="0" sldId="261"/>
            <ac:spMk id="34" creationId="{92063083-4FC3-BF1B-FCC1-DD50F763BF26}"/>
          </ac:spMkLst>
        </pc:spChg>
        <pc:spChg chg="add del">
          <ac:chgData name="Borjas,Maria G" userId="297d7bd2-d2b7-47b6-a63f-37bfe9c2a72b" providerId="ADAL" clId="{539793F0-7DC1-4D17-B019-702348975693}" dt="2024-01-30T04:29:45.224" v="87"/>
          <ac:spMkLst>
            <pc:docMk/>
            <pc:sldMk cId="0" sldId="261"/>
            <ac:spMk id="35" creationId="{02D11946-EC36-5A50-6E48-1D9AAF5E040F}"/>
          </ac:spMkLst>
        </pc:spChg>
        <pc:spChg chg="add del">
          <ac:chgData name="Borjas,Maria G" userId="297d7bd2-d2b7-47b6-a63f-37bfe9c2a72b" providerId="ADAL" clId="{539793F0-7DC1-4D17-B019-702348975693}" dt="2024-01-30T04:29:45.224" v="87"/>
          <ac:spMkLst>
            <pc:docMk/>
            <pc:sldMk cId="0" sldId="261"/>
            <ac:spMk id="36" creationId="{74B9F99C-76E1-FB87-1F06-4D746405DF28}"/>
          </ac:spMkLst>
        </pc:spChg>
        <pc:spChg chg="mod">
          <ac:chgData name="Borjas,Maria G" userId="297d7bd2-d2b7-47b6-a63f-37bfe9c2a72b" providerId="ADAL" clId="{539793F0-7DC1-4D17-B019-702348975693}" dt="2024-01-30T04:46:07.890" v="239" actId="20577"/>
          <ac:spMkLst>
            <pc:docMk/>
            <pc:sldMk cId="0" sldId="261"/>
            <ac:spMk id="15366" creationId="{3111E78E-3191-DC45-A20D-38B88346E893}"/>
          </ac:spMkLst>
        </pc:spChg>
        <pc:spChg chg="mod">
          <ac:chgData name="Borjas,Maria G" userId="297d7bd2-d2b7-47b6-a63f-37bfe9c2a72b" providerId="ADAL" clId="{539793F0-7DC1-4D17-B019-702348975693}" dt="2024-01-30T05:03:40.286" v="937" actId="404"/>
          <ac:spMkLst>
            <pc:docMk/>
            <pc:sldMk cId="0" sldId="261"/>
            <ac:spMk id="15368" creationId="{7A782381-A4A8-D6D2-E5E6-4B270EBC63EE}"/>
          </ac:spMkLst>
        </pc:spChg>
        <pc:spChg chg="mod">
          <ac:chgData name="Borjas,Maria G" userId="297d7bd2-d2b7-47b6-a63f-37bfe9c2a72b" providerId="ADAL" clId="{539793F0-7DC1-4D17-B019-702348975693}" dt="2024-01-30T04:09:24.501" v="49" actId="20577"/>
          <ac:spMkLst>
            <pc:docMk/>
            <pc:sldMk cId="0" sldId="261"/>
            <ac:spMk id="15380" creationId="{190CC6DE-66CA-DFCB-576B-27D1B8ED154B}"/>
          </ac:spMkLst>
        </pc:spChg>
        <pc:graphicFrameChg chg="modGraphic">
          <ac:chgData name="Borjas,Maria G" userId="297d7bd2-d2b7-47b6-a63f-37bfe9c2a72b" providerId="ADAL" clId="{539793F0-7DC1-4D17-B019-702348975693}" dt="2024-01-30T04:10:35.074" v="50" actId="2711"/>
          <ac:graphicFrameMkLst>
            <pc:docMk/>
            <pc:sldMk cId="0" sldId="261"/>
            <ac:graphicFrameMk id="4" creationId="{44B2E363-5954-43EF-46F9-303B02CCEEA4}"/>
          </ac:graphicFrameMkLst>
        </pc:graphicFrameChg>
        <pc:graphicFrameChg chg="modGraphic">
          <ac:chgData name="Borjas,Maria G" userId="297d7bd2-d2b7-47b6-a63f-37bfe9c2a72b" providerId="ADAL" clId="{539793F0-7DC1-4D17-B019-702348975693}" dt="2024-01-30T04:08:58.320" v="29" actId="20577"/>
          <ac:graphicFrameMkLst>
            <pc:docMk/>
            <pc:sldMk cId="0" sldId="261"/>
            <ac:graphicFrameMk id="13" creationId="{7DE98705-902D-62DC-FE0B-77EB026EFDB3}"/>
          </ac:graphicFrameMkLst>
        </pc:graphicFrameChg>
        <pc:graphicFrameChg chg="add del mod">
          <ac:chgData name="Borjas,Maria G" userId="297d7bd2-d2b7-47b6-a63f-37bfe9c2a72b" providerId="ADAL" clId="{539793F0-7DC1-4D17-B019-702348975693}" dt="2024-01-30T04:27:32.579" v="77" actId="478"/>
          <ac:graphicFrameMkLst>
            <pc:docMk/>
            <pc:sldMk cId="0" sldId="261"/>
            <ac:graphicFrameMk id="30" creationId="{611475F6-7482-69FF-31AE-D41B1D41F1D6}"/>
          </ac:graphicFrameMkLst>
        </pc:graphicFrameChg>
        <pc:picChg chg="add mod modCrop">
          <ac:chgData name="Borjas,Maria G" userId="297d7bd2-d2b7-47b6-a63f-37bfe9c2a72b" providerId="ADAL" clId="{539793F0-7DC1-4D17-B019-702348975693}" dt="2024-01-30T04:08:22.822" v="11" actId="14100"/>
          <ac:picMkLst>
            <pc:docMk/>
            <pc:sldMk cId="0" sldId="261"/>
            <ac:picMk id="6" creationId="{CD5D2AEB-FAF5-46CF-7C98-621614E80DEB}"/>
          </ac:picMkLst>
        </pc:picChg>
        <pc:picChg chg="del mod">
          <ac:chgData name="Borjas,Maria G" userId="297d7bd2-d2b7-47b6-a63f-37bfe9c2a72b" providerId="ADAL" clId="{539793F0-7DC1-4D17-B019-702348975693}" dt="2024-01-30T04:33:17.119" v="156" actId="478"/>
          <ac:picMkLst>
            <pc:docMk/>
            <pc:sldMk cId="0" sldId="261"/>
            <ac:picMk id="12" creationId="{6DC74B38-A5F8-99AE-AAD2-81D026564FB7}"/>
          </ac:picMkLst>
        </pc:picChg>
        <pc:picChg chg="mod">
          <ac:chgData name="Borjas,Maria G" userId="297d7bd2-d2b7-47b6-a63f-37bfe9c2a72b" providerId="ADAL" clId="{539793F0-7DC1-4D17-B019-702348975693}" dt="2024-01-30T04:33:41.871" v="160" actId="1076"/>
          <ac:picMkLst>
            <pc:docMk/>
            <pc:sldMk cId="0" sldId="261"/>
            <ac:picMk id="18" creationId="{6E72E0BA-C259-8970-CDCE-A8ED1EA79B91}"/>
          </ac:picMkLst>
        </pc:picChg>
        <pc:picChg chg="del">
          <ac:chgData name="Borjas,Maria G" userId="297d7bd2-d2b7-47b6-a63f-37bfe9c2a72b" providerId="ADAL" clId="{539793F0-7DC1-4D17-B019-702348975693}" dt="2024-01-30T04:07:39.434" v="1" actId="478"/>
          <ac:picMkLst>
            <pc:docMk/>
            <pc:sldMk cId="0" sldId="261"/>
            <ac:picMk id="21" creationId="{ED280E49-6377-9EB1-7DFA-F929B50AC480}"/>
          </ac:picMkLst>
        </pc:picChg>
        <pc:picChg chg="mod">
          <ac:chgData name="Borjas,Maria G" userId="297d7bd2-d2b7-47b6-a63f-37bfe9c2a72b" providerId="ADAL" clId="{539793F0-7DC1-4D17-B019-702348975693}" dt="2024-01-30T04:38:21.694" v="179" actId="14100"/>
          <ac:picMkLst>
            <pc:docMk/>
            <pc:sldMk cId="0" sldId="261"/>
            <ac:picMk id="22" creationId="{F535026F-035E-F42E-AAEB-311360F25A69}"/>
          </ac:picMkLst>
        </pc:picChg>
        <pc:picChg chg="add del">
          <ac:chgData name="Borjas,Maria G" userId="297d7bd2-d2b7-47b6-a63f-37bfe9c2a72b" providerId="ADAL" clId="{539793F0-7DC1-4D17-B019-702348975693}" dt="2024-01-30T04:23:58.357" v="70" actId="478"/>
          <ac:picMkLst>
            <pc:docMk/>
            <pc:sldMk cId="0" sldId="261"/>
            <ac:picMk id="25" creationId="{B2FF60E2-E167-70E9-E490-FA2FF7D4518D}"/>
          </ac:picMkLst>
        </pc:picChg>
        <pc:picChg chg="add del">
          <ac:chgData name="Borjas,Maria G" userId="297d7bd2-d2b7-47b6-a63f-37bfe9c2a72b" providerId="ADAL" clId="{539793F0-7DC1-4D17-B019-702348975693}" dt="2024-01-30T04:24:04.788" v="72" actId="478"/>
          <ac:picMkLst>
            <pc:docMk/>
            <pc:sldMk cId="0" sldId="261"/>
            <ac:picMk id="27" creationId="{C64BB808-A31A-8A68-2012-641A488D57E0}"/>
          </ac:picMkLst>
        </pc:picChg>
        <pc:picChg chg="add del">
          <ac:chgData name="Borjas,Maria G" userId="297d7bd2-d2b7-47b6-a63f-37bfe9c2a72b" providerId="ADAL" clId="{539793F0-7DC1-4D17-B019-702348975693}" dt="2024-01-30T04:24:53.311" v="74" actId="478"/>
          <ac:picMkLst>
            <pc:docMk/>
            <pc:sldMk cId="0" sldId="261"/>
            <ac:picMk id="29" creationId="{9429F8BA-51F7-8D29-CE1F-60F4DF1E7D28}"/>
          </ac:picMkLst>
        </pc:picChg>
        <pc:picChg chg="add del mod">
          <ac:chgData name="Borjas,Maria G" userId="297d7bd2-d2b7-47b6-a63f-37bfe9c2a72b" providerId="ADAL" clId="{539793F0-7DC1-4D17-B019-702348975693}" dt="2024-01-30T04:28:51.728" v="81" actId="478"/>
          <ac:picMkLst>
            <pc:docMk/>
            <pc:sldMk cId="0" sldId="261"/>
            <ac:picMk id="32" creationId="{B4DF5FCE-68DF-2F2B-642A-927AFA62BB87}"/>
          </ac:picMkLst>
        </pc:picChg>
        <pc:picChg chg="add mod">
          <ac:chgData name="Borjas,Maria G" userId="297d7bd2-d2b7-47b6-a63f-37bfe9c2a72b" providerId="ADAL" clId="{539793F0-7DC1-4D17-B019-702348975693}" dt="2024-01-30T04:38:37.292" v="181" actId="1076"/>
          <ac:picMkLst>
            <pc:docMk/>
            <pc:sldMk cId="0" sldId="261"/>
            <ac:picMk id="38" creationId="{9E767AEE-F42B-5622-48CE-EBD71C56F3E9}"/>
          </ac:picMkLst>
        </pc:picChg>
        <pc:inkChg chg="del">
          <ac:chgData name="Borjas,Maria G" userId="297d7bd2-d2b7-47b6-a63f-37bfe9c2a72b" providerId="ADAL" clId="{539793F0-7DC1-4D17-B019-702348975693}" dt="2024-01-30T04:07:41.283" v="3" actId="478"/>
          <ac:inkMkLst>
            <pc:docMk/>
            <pc:sldMk cId="0" sldId="261"/>
            <ac:inkMk id="23" creationId="{A3090D49-5056-1F89-5AF2-9CF3E94CE328}"/>
          </ac:inkMkLst>
        </pc:inkChg>
        <pc:extLst>
          <p:ext xmlns:p="http://schemas.openxmlformats.org/presentationml/2006/main" uri="{D6D511B9-2390-475A-947B-AFAB55BFBCF1}">
            <pc226:cmChg xmlns:pc226="http://schemas.microsoft.com/office/powerpoint/2022/06/main/command" chg="mod">
              <pc226:chgData name="Borjas,Maria G" userId="297d7bd2-d2b7-47b6-a63f-37bfe9c2a72b" providerId="ADAL" clId="{539793F0-7DC1-4D17-B019-702348975693}" dt="2024-01-30T05:03:20.755" v="929" actId="20577"/>
              <pc2:cmMkLst xmlns:pc2="http://schemas.microsoft.com/office/powerpoint/2019/9/main/command">
                <pc:docMk/>
                <pc:sldMk cId="0" sldId="261"/>
                <pc2:cmMk id="{131595A5-9428-4FEC-9D05-E547DC7CAB66}"/>
              </pc2:cmMkLst>
            </pc226:cmChg>
            <pc226:cmChg xmlns:pc226="http://schemas.microsoft.com/office/powerpoint/2022/06/main/command" chg="mod">
              <pc226:chgData name="Borjas,Maria G" userId="297d7bd2-d2b7-47b6-a63f-37bfe9c2a72b" providerId="ADAL" clId="{539793F0-7DC1-4D17-B019-702348975693}" dt="2024-01-30T04:08:38.487" v="12"/>
              <pc2:cmMkLst xmlns:pc2="http://schemas.microsoft.com/office/powerpoint/2019/9/main/command">
                <pc:docMk/>
                <pc:sldMk cId="0" sldId="261"/>
                <pc2:cmMk id="{2B7EEBAD-0864-46CD-9545-4A53B51F2ECE}"/>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2F8AB7-B8CB-5F2B-6F63-A585DBB563A1}"/>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imes"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0996440-807B-5AAC-B51D-41ECD5276F8F}"/>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C9A0B811-EF88-4001-A24D-71B2F45F7CD9}" type="datetimeFigureOut">
              <a:rPr lang="en-US" altLang="en-US"/>
              <a:pPr>
                <a:defRPr/>
              </a:pPr>
              <a:t>1/30/24</a:t>
            </a:fld>
            <a:endParaRPr lang="en-US" altLang="en-US"/>
          </a:p>
        </p:txBody>
      </p:sp>
      <p:sp>
        <p:nvSpPr>
          <p:cNvPr id="4" name="Slide Image Placeholder 3">
            <a:extLst>
              <a:ext uri="{FF2B5EF4-FFF2-40B4-BE49-F238E27FC236}">
                <a16:creationId xmlns:a16="http://schemas.microsoft.com/office/drawing/2014/main" id="{D602CF58-19FF-B668-DFE0-BD8DCF81FBE5}"/>
              </a:ext>
            </a:extLst>
          </p:cNvPr>
          <p:cNvSpPr>
            <a:spLocks noGrp="1" noRot="1" noChangeAspect="1"/>
          </p:cNvSpPr>
          <p:nvPr>
            <p:ph type="sldImg" idx="2"/>
          </p:nvPr>
        </p:nvSpPr>
        <p:spPr>
          <a:xfrm>
            <a:off x="1714500" y="685800"/>
            <a:ext cx="3429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1B9993B6-D94C-C97A-5A64-2FEADD8CA1F3}"/>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215378DE-F166-7FDD-7BE3-0062274CEE36}"/>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Times" charset="0"/>
                <a:ea typeface="ＭＳ Ｐゴシック" charset="0"/>
                <a:cs typeface="ＭＳ Ｐゴシック" charset="0"/>
              </a:defRPr>
            </a:lvl1pPr>
          </a:lstStyle>
          <a:p>
            <a:pPr>
              <a:defRPr/>
            </a:pPr>
            <a:endParaRPr lang="en-US"/>
          </a:p>
        </p:txBody>
      </p:sp>
      <p:sp>
        <p:nvSpPr>
          <p:cNvPr id="7" name="Slide Number Placeholder 6">
            <a:extLst>
              <a:ext uri="{FF2B5EF4-FFF2-40B4-BE49-F238E27FC236}">
                <a16:creationId xmlns:a16="http://schemas.microsoft.com/office/drawing/2014/main" id="{6606F1BA-EC02-D8BB-F61D-E511BCA3D6FB}"/>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09A791A3-0BB2-4930-B32D-31121D9F23D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608013" rtl="0" eaLnBrk="0" fontAlgn="base" hangingPunct="0">
      <a:spcBef>
        <a:spcPct val="30000"/>
      </a:spcBef>
      <a:spcAft>
        <a:spcPct val="0"/>
      </a:spcAft>
      <a:defRPr sz="1600" kern="1200">
        <a:solidFill>
          <a:schemeClr val="tx1"/>
        </a:solidFill>
        <a:latin typeface="+mn-lt"/>
        <a:ea typeface="MS PGothic" panose="020B0600070205080204" pitchFamily="34" charset="-128"/>
        <a:cs typeface="ＭＳ Ｐゴシック" charset="0"/>
      </a:defRPr>
    </a:lvl1pPr>
    <a:lvl2pPr marL="608013" algn="l" defTabSz="608013" rtl="0" eaLnBrk="0" fontAlgn="base" hangingPunct="0">
      <a:spcBef>
        <a:spcPct val="30000"/>
      </a:spcBef>
      <a:spcAft>
        <a:spcPct val="0"/>
      </a:spcAft>
      <a:defRPr sz="1600" kern="1200">
        <a:solidFill>
          <a:schemeClr val="tx1"/>
        </a:solidFill>
        <a:latin typeface="+mn-lt"/>
        <a:ea typeface="MS PGothic" panose="020B0600070205080204" pitchFamily="34" charset="-128"/>
        <a:cs typeface="+mn-cs"/>
      </a:defRPr>
    </a:lvl2pPr>
    <a:lvl3pPr marL="1217613" algn="l" defTabSz="608013" rtl="0" eaLnBrk="0" fontAlgn="base" hangingPunct="0">
      <a:spcBef>
        <a:spcPct val="30000"/>
      </a:spcBef>
      <a:spcAft>
        <a:spcPct val="0"/>
      </a:spcAft>
      <a:defRPr sz="1600" kern="1200">
        <a:solidFill>
          <a:schemeClr val="tx1"/>
        </a:solidFill>
        <a:latin typeface="+mn-lt"/>
        <a:ea typeface="MS PGothic" panose="020B0600070205080204" pitchFamily="34" charset="-128"/>
        <a:cs typeface="+mn-cs"/>
      </a:defRPr>
    </a:lvl3pPr>
    <a:lvl4pPr marL="1827213" algn="l" defTabSz="608013" rtl="0" eaLnBrk="0" fontAlgn="base" hangingPunct="0">
      <a:spcBef>
        <a:spcPct val="30000"/>
      </a:spcBef>
      <a:spcAft>
        <a:spcPct val="0"/>
      </a:spcAft>
      <a:defRPr sz="1600" kern="1200">
        <a:solidFill>
          <a:schemeClr val="tx1"/>
        </a:solidFill>
        <a:latin typeface="+mn-lt"/>
        <a:ea typeface="MS PGothic" panose="020B0600070205080204" pitchFamily="34" charset="-128"/>
        <a:cs typeface="+mn-cs"/>
      </a:defRPr>
    </a:lvl4pPr>
    <a:lvl5pPr marL="2436813" algn="l" defTabSz="608013" rtl="0" eaLnBrk="0" fontAlgn="base" hangingPunct="0">
      <a:spcBef>
        <a:spcPct val="30000"/>
      </a:spcBef>
      <a:spcAft>
        <a:spcPct val="0"/>
      </a:spcAft>
      <a:defRPr sz="1600" kern="1200">
        <a:solidFill>
          <a:schemeClr val="tx1"/>
        </a:solidFill>
        <a:latin typeface="+mn-lt"/>
        <a:ea typeface="MS PGothic" panose="020B0600070205080204" pitchFamily="34" charset="-128"/>
        <a:cs typeface="+mn-cs"/>
      </a:defRPr>
    </a:lvl5pPr>
    <a:lvl6pPr marL="3047924" algn="l" defTabSz="609585" rtl="0" eaLnBrk="1" latinLnBrk="0" hangingPunct="1">
      <a:defRPr sz="1600" kern="1200">
        <a:solidFill>
          <a:schemeClr val="tx1"/>
        </a:solidFill>
        <a:latin typeface="+mn-lt"/>
        <a:ea typeface="+mn-ea"/>
        <a:cs typeface="+mn-cs"/>
      </a:defRPr>
    </a:lvl6pPr>
    <a:lvl7pPr marL="3657509" algn="l" defTabSz="609585" rtl="0" eaLnBrk="1" latinLnBrk="0" hangingPunct="1">
      <a:defRPr sz="1600" kern="1200">
        <a:solidFill>
          <a:schemeClr val="tx1"/>
        </a:solidFill>
        <a:latin typeface="+mn-lt"/>
        <a:ea typeface="+mn-ea"/>
        <a:cs typeface="+mn-cs"/>
      </a:defRPr>
    </a:lvl7pPr>
    <a:lvl8pPr marL="4267093" algn="l" defTabSz="609585" rtl="0" eaLnBrk="1" latinLnBrk="0" hangingPunct="1">
      <a:defRPr sz="1600" kern="1200">
        <a:solidFill>
          <a:schemeClr val="tx1"/>
        </a:solidFill>
        <a:latin typeface="+mn-lt"/>
        <a:ea typeface="+mn-ea"/>
        <a:cs typeface="+mn-cs"/>
      </a:defRPr>
    </a:lvl8pPr>
    <a:lvl9pPr marL="4876678" algn="l" defTabSz="609585"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Rectangle 15">
            <a:extLst>
              <a:ext uri="{FF2B5EF4-FFF2-40B4-BE49-F238E27FC236}">
                <a16:creationId xmlns:a16="http://schemas.microsoft.com/office/drawing/2014/main" id="{749CE905-1CF5-2FAE-D96D-4DCFB0A8C1F8}"/>
              </a:ext>
            </a:extLst>
          </p:cNvPr>
          <p:cNvSpPr>
            <a:spLocks noChangeArrowheads="1"/>
          </p:cNvSpPr>
          <p:nvPr userDrawn="1"/>
        </p:nvSpPr>
        <p:spPr bwMode="auto">
          <a:xfrm>
            <a:off x="0" y="0"/>
            <a:ext cx="21945600" cy="2643188"/>
          </a:xfrm>
          <a:prstGeom prst="rect">
            <a:avLst/>
          </a:prstGeom>
          <a:solidFill>
            <a:schemeClr val="tx1">
              <a:lumMod val="50000"/>
            </a:schemeClr>
          </a:solidFill>
          <a:ln>
            <a:noFill/>
          </a:ln>
        </p:spPr>
        <p:txBody>
          <a:bodyPr wrap="none" anchor="ct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defRPr/>
            </a:pPr>
            <a:endParaRPr lang="en-US" altLang="en-US"/>
          </a:p>
        </p:txBody>
      </p:sp>
      <p:pic>
        <p:nvPicPr>
          <p:cNvPr id="3" name="Picture 7" descr="MDAnderson Master Logo_Texas_V_Tagline_RGB REV.png">
            <a:extLst>
              <a:ext uri="{FF2B5EF4-FFF2-40B4-BE49-F238E27FC236}">
                <a16:creationId xmlns:a16="http://schemas.microsoft.com/office/drawing/2014/main" id="{A406EE19-48D4-7904-3E0E-738F3E98EA8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670463" y="468313"/>
            <a:ext cx="3616325"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35">
            <a:extLst>
              <a:ext uri="{FF2B5EF4-FFF2-40B4-BE49-F238E27FC236}">
                <a16:creationId xmlns:a16="http://schemas.microsoft.com/office/drawing/2014/main" id="{54EE1FCA-05A6-E886-0394-FF6A7DB5708D}"/>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2590800"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33">
            <a:extLst>
              <a:ext uri="{FF2B5EF4-FFF2-40B4-BE49-F238E27FC236}">
                <a16:creationId xmlns:a16="http://schemas.microsoft.com/office/drawing/2014/main" id="{2A611986-5E61-66BF-6E33-1166E054F334}"/>
              </a:ext>
            </a:extLst>
          </p:cNvPr>
          <p:cNvCxnSpPr>
            <a:cxnSpLocks noChangeShapeType="1"/>
          </p:cNvCxnSpPr>
          <p:nvPr userDrawn="1"/>
        </p:nvCxnSpPr>
        <p:spPr bwMode="auto">
          <a:xfrm>
            <a:off x="0" y="2643188"/>
            <a:ext cx="21945600" cy="0"/>
          </a:xfrm>
          <a:prstGeom prst="line">
            <a:avLst/>
          </a:prstGeom>
          <a:noFill/>
          <a:ln w="123825">
            <a:solidFill>
              <a:schemeClr val="tx2"/>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3222625" y="170910"/>
            <a:ext cx="13035887" cy="1259266"/>
          </a:xfrm>
        </p:spPr>
        <p:txBody>
          <a:bodyPr lIns="0" tIns="0" rIns="0" bIns="0" anchor="b"/>
          <a:lstStyle>
            <a:lvl1pPr marL="0" indent="0">
              <a:lnSpc>
                <a:spcPct val="90000"/>
              </a:lnSpc>
              <a:spcBef>
                <a:spcPts val="0"/>
              </a:spcBef>
              <a:buNone/>
              <a:defRPr sz="3700" b="1">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3221962" y="1453799"/>
            <a:ext cx="13036550" cy="419100"/>
          </a:xfrm>
        </p:spPr>
        <p:txBody>
          <a:bodyPr lIns="0" tIns="0" rIns="0" bIns="0" anchor="ctr"/>
          <a:lstStyle>
            <a:lvl1pPr marL="0" indent="0">
              <a:buNone/>
              <a:defRPr sz="2300" b="1">
                <a:solidFill>
                  <a:schemeClr val="bg1"/>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3221962" y="1949704"/>
            <a:ext cx="13036550" cy="419100"/>
          </a:xfrm>
        </p:spPr>
        <p:txBody>
          <a:bodyPr lIns="0" tIns="0" rIns="0" bIns="0" anchor="ctr"/>
          <a:lstStyle>
            <a:lvl1pPr marL="0" indent="0">
              <a:buNone/>
              <a:defRPr sz="2000" b="1">
                <a:solidFill>
                  <a:schemeClr val="bg1"/>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69011271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pic>
        <p:nvPicPr>
          <p:cNvPr id="2" name="Picture 59">
            <a:extLst>
              <a:ext uri="{FF2B5EF4-FFF2-40B4-BE49-F238E27FC236}">
                <a16:creationId xmlns:a16="http://schemas.microsoft.com/office/drawing/2014/main" id="{554C8664-540B-BE2D-2F58-42A8672CE08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72050" y="468313"/>
            <a:ext cx="3614738"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C:\Users\ssosa\Desktop\MiscLogos\UTMDACC_morning.jpg">
            <a:extLst>
              <a:ext uri="{FF2B5EF4-FFF2-40B4-BE49-F238E27FC236}">
                <a16:creationId xmlns:a16="http://schemas.microsoft.com/office/drawing/2014/main" id="{DEE2FDD8-31FC-7074-EC2F-8885A27051F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3132138" cy="261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133">
            <a:extLst>
              <a:ext uri="{FF2B5EF4-FFF2-40B4-BE49-F238E27FC236}">
                <a16:creationId xmlns:a16="http://schemas.microsoft.com/office/drawing/2014/main" id="{DD9E8E9C-F7AB-9AEF-C1A6-AC3B3CA23D33}"/>
              </a:ext>
            </a:extLst>
          </p:cNvPr>
          <p:cNvCxnSpPr>
            <a:cxnSpLocks noChangeShapeType="1"/>
          </p:cNvCxnSpPr>
          <p:nvPr userDrawn="1"/>
        </p:nvCxnSpPr>
        <p:spPr bwMode="auto">
          <a:xfrm>
            <a:off x="0" y="2643188"/>
            <a:ext cx="21945600" cy="0"/>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3764538" y="170910"/>
            <a:ext cx="12493973" cy="1259266"/>
          </a:xfrm>
        </p:spPr>
        <p:txBody>
          <a:bodyPr lIns="0" tIns="0" rIns="0" bIns="0" anchor="b"/>
          <a:lstStyle>
            <a:lvl1pPr marL="0" indent="0">
              <a:lnSpc>
                <a:spcPct val="90000"/>
              </a:lnSpc>
              <a:spcBef>
                <a:spcPts val="0"/>
              </a:spcBef>
              <a:buNone/>
              <a:defRPr sz="3700" b="1">
                <a:solidFill>
                  <a:schemeClr val="tx1">
                    <a:lumMod val="50000"/>
                  </a:schemeClr>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3763903" y="1453799"/>
            <a:ext cx="12494608" cy="419100"/>
          </a:xfrm>
        </p:spPr>
        <p:txBody>
          <a:bodyPr lIns="0" tIns="0" rIns="0" bIns="0" anchor="ctr"/>
          <a:lstStyle>
            <a:lvl1pPr marL="0" indent="0">
              <a:buNone/>
              <a:defRPr sz="2300" b="1">
                <a:solidFill>
                  <a:schemeClr val="tx1">
                    <a:lumMod val="50000"/>
                  </a:schemeClr>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3763903" y="1949704"/>
            <a:ext cx="12494608" cy="419100"/>
          </a:xfrm>
        </p:spPr>
        <p:txBody>
          <a:bodyPr lIns="0" tIns="0" rIns="0" bIns="0" anchor="ctr"/>
          <a:lstStyle>
            <a:lvl1pPr marL="0" indent="0">
              <a:buNone/>
              <a:defRPr sz="2000" b="1">
                <a:solidFill>
                  <a:schemeClr val="tx1">
                    <a:lumMod val="50000"/>
                  </a:schemeClr>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146208036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Rectangle 15">
            <a:extLst>
              <a:ext uri="{FF2B5EF4-FFF2-40B4-BE49-F238E27FC236}">
                <a16:creationId xmlns:a16="http://schemas.microsoft.com/office/drawing/2014/main" id="{91FF44F1-2051-165C-74F9-8D9829536109}"/>
              </a:ext>
            </a:extLst>
          </p:cNvPr>
          <p:cNvSpPr>
            <a:spLocks noChangeArrowheads="1"/>
          </p:cNvSpPr>
          <p:nvPr/>
        </p:nvSpPr>
        <p:spPr bwMode="auto">
          <a:xfrm>
            <a:off x="0" y="0"/>
            <a:ext cx="21945600" cy="2643188"/>
          </a:xfrm>
          <a:prstGeom prst="rect">
            <a:avLst/>
          </a:prstGeom>
          <a:solidFill>
            <a:schemeClr val="accent1"/>
          </a:solidFill>
          <a:ln>
            <a:noFill/>
          </a:ln>
          <a:extLst>
            <a:ext uri="{91240B29-F687-4F45-9708-019B960494DF}">
              <a14:hiddenLine xmlns:a14="http://schemas.microsoft.com/office/drawing/2010/main" w="1905">
                <a:solidFill>
                  <a:srgbClr val="000000"/>
                </a:solidFill>
                <a:miter lim="800000"/>
                <a:headEnd/>
                <a:tailEnd/>
              </a14:hiddenLine>
            </a:ext>
          </a:extLst>
        </p:spPr>
        <p:txBody>
          <a:bodyPr wrap="none" anchor="ctr"/>
          <a:lstStyle/>
          <a:p>
            <a:pPr eaLnBrk="1" hangingPunct="1"/>
            <a:endParaRPr lang="en-US" altLang="en-US" sz="2400">
              <a:solidFill>
                <a:srgbClr val="407EC9"/>
              </a:solidFill>
            </a:endParaRPr>
          </a:p>
        </p:txBody>
      </p:sp>
      <p:pic>
        <p:nvPicPr>
          <p:cNvPr id="3" name="Picture 59" descr="MDAnderson Master Logo_Texas_V_Tagline_RGB REV.png">
            <a:extLst>
              <a:ext uri="{FF2B5EF4-FFF2-40B4-BE49-F238E27FC236}">
                <a16:creationId xmlns:a16="http://schemas.microsoft.com/office/drawing/2014/main" id="{45C121D0-3398-DBF8-ED23-E147653E4B6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70463" y="468313"/>
            <a:ext cx="3616325"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NS12Mar20_251.jpg">
            <a:extLst>
              <a:ext uri="{FF2B5EF4-FFF2-40B4-BE49-F238E27FC236}">
                <a16:creationId xmlns:a16="http://schemas.microsoft.com/office/drawing/2014/main" id="{53A6E139-9978-5464-D13B-9BFF1C08291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754438" cy="249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33">
            <a:extLst>
              <a:ext uri="{FF2B5EF4-FFF2-40B4-BE49-F238E27FC236}">
                <a16:creationId xmlns:a16="http://schemas.microsoft.com/office/drawing/2014/main" id="{62AFA7C8-5668-7AA5-56AE-E6CC7028914E}"/>
              </a:ext>
            </a:extLst>
          </p:cNvPr>
          <p:cNvCxnSpPr>
            <a:cxnSpLocks noChangeShapeType="1"/>
          </p:cNvCxnSpPr>
          <p:nvPr userDrawn="1"/>
        </p:nvCxnSpPr>
        <p:spPr bwMode="auto">
          <a:xfrm>
            <a:off x="0" y="2643188"/>
            <a:ext cx="21945600" cy="0"/>
          </a:xfrm>
          <a:prstGeom prst="line">
            <a:avLst/>
          </a:prstGeom>
          <a:noFill/>
          <a:ln w="123825">
            <a:solidFill>
              <a:schemeClr val="tx2"/>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4386638" y="170910"/>
            <a:ext cx="11871874" cy="1259266"/>
          </a:xfrm>
        </p:spPr>
        <p:txBody>
          <a:bodyPr lIns="0" tIns="0" rIns="0" bIns="0" anchor="b"/>
          <a:lstStyle>
            <a:lvl1pPr marL="0" indent="0">
              <a:lnSpc>
                <a:spcPct val="90000"/>
              </a:lnSpc>
              <a:spcBef>
                <a:spcPts val="0"/>
              </a:spcBef>
              <a:buNone/>
              <a:defRPr sz="3700" b="1">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4386034" y="1453799"/>
            <a:ext cx="11872478" cy="419100"/>
          </a:xfrm>
        </p:spPr>
        <p:txBody>
          <a:bodyPr lIns="0" tIns="0" rIns="0" bIns="0" anchor="ctr"/>
          <a:lstStyle>
            <a:lvl1pPr marL="0" indent="0">
              <a:buNone/>
              <a:defRPr sz="2300" b="1">
                <a:solidFill>
                  <a:schemeClr val="bg1"/>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4386034" y="1949704"/>
            <a:ext cx="11872478" cy="419100"/>
          </a:xfrm>
        </p:spPr>
        <p:txBody>
          <a:bodyPr lIns="0" tIns="0" rIns="0" bIns="0" anchor="ctr"/>
          <a:lstStyle>
            <a:lvl1pPr marL="0" indent="0">
              <a:buNone/>
              <a:defRPr sz="2000" b="1">
                <a:solidFill>
                  <a:schemeClr val="bg1"/>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29154605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Rectangle 15">
            <a:extLst>
              <a:ext uri="{FF2B5EF4-FFF2-40B4-BE49-F238E27FC236}">
                <a16:creationId xmlns:a16="http://schemas.microsoft.com/office/drawing/2014/main" id="{CDA7C672-AB0A-567B-9874-8CF8EDEDC524}"/>
              </a:ext>
            </a:extLst>
          </p:cNvPr>
          <p:cNvSpPr>
            <a:spLocks noChangeArrowheads="1"/>
          </p:cNvSpPr>
          <p:nvPr/>
        </p:nvSpPr>
        <p:spPr bwMode="auto">
          <a:xfrm>
            <a:off x="0" y="0"/>
            <a:ext cx="21945600" cy="2643188"/>
          </a:xfrm>
          <a:prstGeom prst="rect">
            <a:avLst/>
          </a:prstGeom>
          <a:solidFill>
            <a:schemeClr val="accent3"/>
          </a:solidFill>
          <a:ln w="1905">
            <a:noFill/>
            <a:miter lim="800000"/>
            <a:headEnd/>
            <a:tailEnd/>
          </a:ln>
        </p:spPr>
        <p:txBody>
          <a:bodyPr wrap="none" anchor="ctr"/>
          <a:lstStyle/>
          <a:p>
            <a:pPr eaLnBrk="1" fontAlgn="auto" hangingPunct="1">
              <a:spcBef>
                <a:spcPts val="0"/>
              </a:spcBef>
              <a:spcAft>
                <a:spcPts val="0"/>
              </a:spcAft>
              <a:defRPr/>
            </a:pPr>
            <a:endParaRPr lang="en-US" sz="2400" kern="0">
              <a:solidFill>
                <a:srgbClr val="407EC9"/>
              </a:solidFill>
              <a:latin typeface="Times" charset="0"/>
              <a:ea typeface="+mn-ea"/>
            </a:endParaRPr>
          </a:p>
        </p:txBody>
      </p:sp>
      <p:pic>
        <p:nvPicPr>
          <p:cNvPr id="3" name="Picture 59" descr="MDAnderson Master Logo_Texas_V_Tagline_RGB REV.png">
            <a:extLst>
              <a:ext uri="{FF2B5EF4-FFF2-40B4-BE49-F238E27FC236}">
                <a16:creationId xmlns:a16="http://schemas.microsoft.com/office/drawing/2014/main" id="{01806534-63E5-A02D-E48F-3E9D865A9AB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70463" y="468313"/>
            <a:ext cx="3616325"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PC14Jan29_206.jpg">
            <a:extLst>
              <a:ext uri="{FF2B5EF4-FFF2-40B4-BE49-F238E27FC236}">
                <a16:creationId xmlns:a16="http://schemas.microsoft.com/office/drawing/2014/main" id="{A0E75C4E-8B21-F704-D003-4958E628A00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3965575"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33">
            <a:extLst>
              <a:ext uri="{FF2B5EF4-FFF2-40B4-BE49-F238E27FC236}">
                <a16:creationId xmlns:a16="http://schemas.microsoft.com/office/drawing/2014/main" id="{6F0C3F52-6F88-07D3-A370-218FFC5156EE}"/>
              </a:ext>
            </a:extLst>
          </p:cNvPr>
          <p:cNvCxnSpPr>
            <a:cxnSpLocks noChangeShapeType="1"/>
          </p:cNvCxnSpPr>
          <p:nvPr userDrawn="1"/>
        </p:nvCxnSpPr>
        <p:spPr bwMode="auto">
          <a:xfrm>
            <a:off x="0" y="2643188"/>
            <a:ext cx="21945600" cy="0"/>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4624898" y="170910"/>
            <a:ext cx="11633613" cy="1259266"/>
          </a:xfrm>
        </p:spPr>
        <p:txBody>
          <a:bodyPr lIns="0" tIns="0" rIns="0" bIns="0" anchor="b"/>
          <a:lstStyle>
            <a:lvl1pPr marL="0" indent="0">
              <a:lnSpc>
                <a:spcPct val="90000"/>
              </a:lnSpc>
              <a:spcBef>
                <a:spcPts val="0"/>
              </a:spcBef>
              <a:buNone/>
              <a:defRPr sz="3700" b="1">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4624306" y="1453799"/>
            <a:ext cx="11634205" cy="419100"/>
          </a:xfrm>
        </p:spPr>
        <p:txBody>
          <a:bodyPr lIns="0" tIns="0" rIns="0" bIns="0" anchor="ctr"/>
          <a:lstStyle>
            <a:lvl1pPr marL="0" indent="0">
              <a:buNone/>
              <a:defRPr sz="2300" b="1">
                <a:solidFill>
                  <a:schemeClr val="bg1"/>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4624306" y="1949704"/>
            <a:ext cx="11634205" cy="419100"/>
          </a:xfrm>
        </p:spPr>
        <p:txBody>
          <a:bodyPr lIns="0" tIns="0" rIns="0" bIns="0" anchor="ctr"/>
          <a:lstStyle>
            <a:lvl1pPr marL="0" indent="0">
              <a:buNone/>
              <a:defRPr sz="2000" b="1">
                <a:solidFill>
                  <a:schemeClr val="bg1"/>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403786783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Rectangle 15">
            <a:extLst>
              <a:ext uri="{FF2B5EF4-FFF2-40B4-BE49-F238E27FC236}">
                <a16:creationId xmlns:a16="http://schemas.microsoft.com/office/drawing/2014/main" id="{0EF210EB-AA1F-2B01-97D7-B1E70BAF6F95}"/>
              </a:ext>
            </a:extLst>
          </p:cNvPr>
          <p:cNvSpPr>
            <a:spLocks noChangeArrowheads="1"/>
          </p:cNvSpPr>
          <p:nvPr/>
        </p:nvSpPr>
        <p:spPr bwMode="auto">
          <a:xfrm>
            <a:off x="0" y="0"/>
            <a:ext cx="21945600" cy="2643188"/>
          </a:xfrm>
          <a:prstGeom prst="rect">
            <a:avLst/>
          </a:prstGeom>
          <a:solidFill>
            <a:schemeClr val="accent2"/>
          </a:solidFill>
          <a:ln>
            <a:noFill/>
          </a:ln>
          <a:extLst>
            <a:ext uri="{91240B29-F687-4F45-9708-019B960494DF}">
              <a14:hiddenLine xmlns:a14="http://schemas.microsoft.com/office/drawing/2010/main" w="1905">
                <a:solidFill>
                  <a:srgbClr val="000000"/>
                </a:solidFill>
                <a:miter lim="800000"/>
                <a:headEnd/>
                <a:tailEnd/>
              </a14:hiddenLine>
            </a:ext>
          </a:extLst>
        </p:spPr>
        <p:txBody>
          <a:bodyPr wrap="none" anchor="ctr"/>
          <a:lstStyle/>
          <a:p>
            <a:pPr eaLnBrk="1" hangingPunct="1"/>
            <a:endParaRPr lang="en-US" altLang="en-US" sz="2400">
              <a:solidFill>
                <a:srgbClr val="407EC9"/>
              </a:solidFill>
            </a:endParaRPr>
          </a:p>
        </p:txBody>
      </p:sp>
      <p:pic>
        <p:nvPicPr>
          <p:cNvPr id="3" name="Picture 59" descr="MDAnderson Master Logo_Texas_V_Tagline_RGB REV.png">
            <a:extLst>
              <a:ext uri="{FF2B5EF4-FFF2-40B4-BE49-F238E27FC236}">
                <a16:creationId xmlns:a16="http://schemas.microsoft.com/office/drawing/2014/main" id="{CAEBFEDC-D9DB-EE73-13D7-922B996FEA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70463" y="468313"/>
            <a:ext cx="3616325"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descr="PS06Oct31_314.jpg">
            <a:extLst>
              <a:ext uri="{FF2B5EF4-FFF2-40B4-BE49-F238E27FC236}">
                <a16:creationId xmlns:a16="http://schemas.microsoft.com/office/drawing/2014/main" id="{634840D4-0E02-CB4D-44C5-E22778F3B0D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3965575"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33">
            <a:extLst>
              <a:ext uri="{FF2B5EF4-FFF2-40B4-BE49-F238E27FC236}">
                <a16:creationId xmlns:a16="http://schemas.microsoft.com/office/drawing/2014/main" id="{151FBD5F-5F09-808F-8F27-D87E2B35C9DA}"/>
              </a:ext>
            </a:extLst>
          </p:cNvPr>
          <p:cNvCxnSpPr>
            <a:cxnSpLocks noChangeShapeType="1"/>
          </p:cNvCxnSpPr>
          <p:nvPr userDrawn="1"/>
        </p:nvCxnSpPr>
        <p:spPr bwMode="auto">
          <a:xfrm>
            <a:off x="0" y="2643188"/>
            <a:ext cx="21945600" cy="0"/>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4597420" y="170910"/>
            <a:ext cx="11661091" cy="1259266"/>
          </a:xfrm>
        </p:spPr>
        <p:txBody>
          <a:bodyPr lIns="0" tIns="0" rIns="0" bIns="0" anchor="b"/>
          <a:lstStyle>
            <a:lvl1pPr marL="0" indent="0">
              <a:lnSpc>
                <a:spcPct val="90000"/>
              </a:lnSpc>
              <a:spcBef>
                <a:spcPts val="0"/>
              </a:spcBef>
              <a:buNone/>
              <a:defRPr sz="3700" b="1">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4596828" y="1453799"/>
            <a:ext cx="11661684" cy="419100"/>
          </a:xfrm>
        </p:spPr>
        <p:txBody>
          <a:bodyPr lIns="0" tIns="0" rIns="0" bIns="0" anchor="ctr"/>
          <a:lstStyle>
            <a:lvl1pPr marL="0" indent="0">
              <a:buNone/>
              <a:defRPr sz="2300" b="1">
                <a:solidFill>
                  <a:schemeClr val="bg1"/>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4596828" y="1949704"/>
            <a:ext cx="11661684" cy="419100"/>
          </a:xfrm>
        </p:spPr>
        <p:txBody>
          <a:bodyPr lIns="0" tIns="0" rIns="0" bIns="0" anchor="ctr"/>
          <a:lstStyle>
            <a:lvl1pPr marL="0" indent="0">
              <a:buNone/>
              <a:defRPr sz="2000" b="1">
                <a:solidFill>
                  <a:schemeClr val="bg1"/>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793818132"/>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Rectangle 15">
            <a:extLst>
              <a:ext uri="{FF2B5EF4-FFF2-40B4-BE49-F238E27FC236}">
                <a16:creationId xmlns:a16="http://schemas.microsoft.com/office/drawing/2014/main" id="{E6D0FF4B-2DB7-0D53-5FD5-EE80FF8F7FE3}"/>
              </a:ext>
            </a:extLst>
          </p:cNvPr>
          <p:cNvSpPr>
            <a:spLocks noChangeArrowheads="1"/>
          </p:cNvSpPr>
          <p:nvPr/>
        </p:nvSpPr>
        <p:spPr bwMode="auto">
          <a:xfrm>
            <a:off x="0" y="0"/>
            <a:ext cx="21945600" cy="2643188"/>
          </a:xfrm>
          <a:prstGeom prst="rect">
            <a:avLst/>
          </a:prstGeom>
          <a:solidFill>
            <a:schemeClr val="accent4"/>
          </a:solidFill>
          <a:ln w="1905">
            <a:noFill/>
            <a:miter lim="800000"/>
            <a:headEnd/>
            <a:tailEnd/>
          </a:ln>
        </p:spPr>
        <p:txBody>
          <a:bodyPr wrap="none" anchor="ctr"/>
          <a:lstStyle/>
          <a:p>
            <a:pPr eaLnBrk="1" fontAlgn="auto" hangingPunct="1">
              <a:spcBef>
                <a:spcPts val="0"/>
              </a:spcBef>
              <a:spcAft>
                <a:spcPts val="0"/>
              </a:spcAft>
              <a:defRPr/>
            </a:pPr>
            <a:endParaRPr lang="en-US" sz="2400" kern="0">
              <a:solidFill>
                <a:srgbClr val="407EC9"/>
              </a:solidFill>
              <a:latin typeface="Times" charset="0"/>
              <a:ea typeface="+mn-ea"/>
            </a:endParaRPr>
          </a:p>
        </p:txBody>
      </p:sp>
      <p:pic>
        <p:nvPicPr>
          <p:cNvPr id="3" name="Picture 59" descr="MDAnderson Master Logo_Texas_V_Tagline_RGB REV.png">
            <a:extLst>
              <a:ext uri="{FF2B5EF4-FFF2-40B4-BE49-F238E27FC236}">
                <a16:creationId xmlns:a16="http://schemas.microsoft.com/office/drawing/2014/main" id="{B5E86F4D-8736-9D8B-4492-2ABA3389F85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70463" y="468313"/>
            <a:ext cx="3616325"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BX05May05_13.jpg">
            <a:extLst>
              <a:ext uri="{FF2B5EF4-FFF2-40B4-BE49-F238E27FC236}">
                <a16:creationId xmlns:a16="http://schemas.microsoft.com/office/drawing/2014/main" id="{4FD9428E-1309-4E79-555B-BE966A8571DD}"/>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3965575"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33">
            <a:extLst>
              <a:ext uri="{FF2B5EF4-FFF2-40B4-BE49-F238E27FC236}">
                <a16:creationId xmlns:a16="http://schemas.microsoft.com/office/drawing/2014/main" id="{2F9375FE-3888-DD7B-4E99-75FD3C12852D}"/>
              </a:ext>
            </a:extLst>
          </p:cNvPr>
          <p:cNvCxnSpPr>
            <a:cxnSpLocks noChangeShapeType="1"/>
          </p:cNvCxnSpPr>
          <p:nvPr userDrawn="1"/>
        </p:nvCxnSpPr>
        <p:spPr bwMode="auto">
          <a:xfrm>
            <a:off x="0" y="2643188"/>
            <a:ext cx="21945600" cy="0"/>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4624356" y="170910"/>
            <a:ext cx="11634155" cy="1259266"/>
          </a:xfrm>
        </p:spPr>
        <p:txBody>
          <a:bodyPr lIns="0" tIns="0" rIns="0" bIns="0" anchor="b"/>
          <a:lstStyle>
            <a:lvl1pPr marL="0" indent="0">
              <a:lnSpc>
                <a:spcPct val="90000"/>
              </a:lnSpc>
              <a:spcBef>
                <a:spcPts val="0"/>
              </a:spcBef>
              <a:buNone/>
              <a:defRPr sz="3700" b="1">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4623764" y="1453799"/>
            <a:ext cx="11634747" cy="419100"/>
          </a:xfrm>
        </p:spPr>
        <p:txBody>
          <a:bodyPr lIns="0" tIns="0" rIns="0" bIns="0" anchor="ctr"/>
          <a:lstStyle>
            <a:lvl1pPr marL="0" indent="0">
              <a:buNone/>
              <a:defRPr sz="2300" b="1">
                <a:solidFill>
                  <a:schemeClr val="bg1"/>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4623764" y="1949704"/>
            <a:ext cx="11634747" cy="419100"/>
          </a:xfrm>
        </p:spPr>
        <p:txBody>
          <a:bodyPr lIns="0" tIns="0" rIns="0" bIns="0" anchor="ctr"/>
          <a:lstStyle>
            <a:lvl1pPr marL="0" indent="0">
              <a:buNone/>
              <a:defRPr sz="2000" b="1">
                <a:solidFill>
                  <a:schemeClr val="bg1"/>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774017391"/>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Rectangle 15">
            <a:extLst>
              <a:ext uri="{FF2B5EF4-FFF2-40B4-BE49-F238E27FC236}">
                <a16:creationId xmlns:a16="http://schemas.microsoft.com/office/drawing/2014/main" id="{FAA2C6D1-DACE-99DF-D47B-8FD729A7DD8E}"/>
              </a:ext>
            </a:extLst>
          </p:cNvPr>
          <p:cNvSpPr>
            <a:spLocks noChangeArrowheads="1"/>
          </p:cNvSpPr>
          <p:nvPr/>
        </p:nvSpPr>
        <p:spPr bwMode="auto">
          <a:xfrm>
            <a:off x="0" y="0"/>
            <a:ext cx="21945600" cy="2643188"/>
          </a:xfrm>
          <a:prstGeom prst="rect">
            <a:avLst/>
          </a:prstGeom>
          <a:solidFill>
            <a:srgbClr val="ED8B00"/>
          </a:solidFill>
          <a:ln>
            <a:noFill/>
          </a:ln>
          <a:extLst>
            <a:ext uri="{91240B29-F687-4F45-9708-019B960494DF}">
              <a14:hiddenLine xmlns:a14="http://schemas.microsoft.com/office/drawing/2010/main" w="1905">
                <a:solidFill>
                  <a:srgbClr val="000000"/>
                </a:solidFill>
                <a:miter lim="800000"/>
                <a:headEnd/>
                <a:tailEnd/>
              </a14:hiddenLine>
            </a:ext>
          </a:extLst>
        </p:spPr>
        <p:txBody>
          <a:bodyPr wrap="none" anchor="ctr"/>
          <a:lstStyle/>
          <a:p>
            <a:pPr eaLnBrk="1" hangingPunct="1"/>
            <a:endParaRPr lang="en-US" altLang="en-US" sz="2400">
              <a:solidFill>
                <a:srgbClr val="407EC9"/>
              </a:solidFill>
            </a:endParaRPr>
          </a:p>
        </p:txBody>
      </p:sp>
      <p:pic>
        <p:nvPicPr>
          <p:cNvPr id="3" name="Picture 59" descr="MDAnderson Master Logo_Texas_V_Tagline_RGB REV.png">
            <a:extLst>
              <a:ext uri="{FF2B5EF4-FFF2-40B4-BE49-F238E27FC236}">
                <a16:creationId xmlns:a16="http://schemas.microsoft.com/office/drawing/2014/main" id="{163DE07F-9C11-7EF4-42FD-60234729257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70463" y="468313"/>
            <a:ext cx="3616325"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1" descr="CC13Mar18_05.jpg">
            <a:extLst>
              <a:ext uri="{FF2B5EF4-FFF2-40B4-BE49-F238E27FC236}">
                <a16:creationId xmlns:a16="http://schemas.microsoft.com/office/drawing/2014/main" id="{01E040BC-9E9E-5949-D6B9-50F7BE71E7DE}"/>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3965575"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33">
            <a:extLst>
              <a:ext uri="{FF2B5EF4-FFF2-40B4-BE49-F238E27FC236}">
                <a16:creationId xmlns:a16="http://schemas.microsoft.com/office/drawing/2014/main" id="{D1953386-FFC4-471B-C804-D0187238A8AB}"/>
              </a:ext>
            </a:extLst>
          </p:cNvPr>
          <p:cNvCxnSpPr>
            <a:cxnSpLocks noChangeShapeType="1"/>
          </p:cNvCxnSpPr>
          <p:nvPr userDrawn="1"/>
        </p:nvCxnSpPr>
        <p:spPr bwMode="auto">
          <a:xfrm>
            <a:off x="0" y="2643188"/>
            <a:ext cx="21945600" cy="0"/>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4624356" y="170910"/>
            <a:ext cx="11634155" cy="1259266"/>
          </a:xfrm>
        </p:spPr>
        <p:txBody>
          <a:bodyPr lIns="0" tIns="0" rIns="0" bIns="0" anchor="b"/>
          <a:lstStyle>
            <a:lvl1pPr marL="0" indent="0">
              <a:lnSpc>
                <a:spcPct val="90000"/>
              </a:lnSpc>
              <a:spcBef>
                <a:spcPts val="0"/>
              </a:spcBef>
              <a:buNone/>
              <a:defRPr sz="3700" b="1">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4623764" y="1453799"/>
            <a:ext cx="11634747" cy="419100"/>
          </a:xfrm>
        </p:spPr>
        <p:txBody>
          <a:bodyPr lIns="0" tIns="0" rIns="0" bIns="0" anchor="ctr"/>
          <a:lstStyle>
            <a:lvl1pPr marL="0" indent="0">
              <a:buNone/>
              <a:defRPr sz="2300" b="1">
                <a:solidFill>
                  <a:schemeClr val="bg1"/>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4623764" y="1949704"/>
            <a:ext cx="11634747" cy="419100"/>
          </a:xfrm>
        </p:spPr>
        <p:txBody>
          <a:bodyPr lIns="0" tIns="0" rIns="0" bIns="0" anchor="ctr"/>
          <a:lstStyle>
            <a:lvl1pPr marL="0" indent="0">
              <a:buNone/>
              <a:defRPr sz="2000" b="1">
                <a:solidFill>
                  <a:schemeClr val="bg1"/>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2150982773"/>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Rectangle 15">
            <a:extLst>
              <a:ext uri="{FF2B5EF4-FFF2-40B4-BE49-F238E27FC236}">
                <a16:creationId xmlns:a16="http://schemas.microsoft.com/office/drawing/2014/main" id="{F713ED35-408D-F053-D9A5-7F3E9D425235}"/>
              </a:ext>
            </a:extLst>
          </p:cNvPr>
          <p:cNvSpPr>
            <a:spLocks noChangeArrowheads="1"/>
          </p:cNvSpPr>
          <p:nvPr/>
        </p:nvSpPr>
        <p:spPr bwMode="auto">
          <a:xfrm>
            <a:off x="0" y="0"/>
            <a:ext cx="21945600" cy="2643188"/>
          </a:xfrm>
          <a:prstGeom prst="rect">
            <a:avLst/>
          </a:prstGeom>
          <a:solidFill>
            <a:schemeClr val="accent6"/>
          </a:solidFill>
          <a:ln w="1905">
            <a:noFill/>
            <a:miter lim="800000"/>
            <a:headEnd/>
            <a:tailEnd/>
          </a:ln>
        </p:spPr>
        <p:txBody>
          <a:bodyPr wrap="none" anchor="ctr"/>
          <a:lstStyle/>
          <a:p>
            <a:pPr eaLnBrk="1" fontAlgn="auto" hangingPunct="1">
              <a:spcBef>
                <a:spcPts val="0"/>
              </a:spcBef>
              <a:spcAft>
                <a:spcPts val="0"/>
              </a:spcAft>
              <a:defRPr/>
            </a:pPr>
            <a:endParaRPr lang="en-US" sz="2400" kern="0">
              <a:solidFill>
                <a:srgbClr val="407EC9"/>
              </a:solidFill>
              <a:latin typeface="Times" charset="0"/>
              <a:ea typeface="+mn-ea"/>
            </a:endParaRPr>
          </a:p>
        </p:txBody>
      </p:sp>
      <p:pic>
        <p:nvPicPr>
          <p:cNvPr id="3" name="Picture 59" descr="MDAnderson Master Logo_Texas_V_Tagline_RGB REV.png">
            <a:extLst>
              <a:ext uri="{FF2B5EF4-FFF2-40B4-BE49-F238E27FC236}">
                <a16:creationId xmlns:a16="http://schemas.microsoft.com/office/drawing/2014/main" id="{455792DE-A686-F8B0-D433-CAC3F8E582B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70463" y="468313"/>
            <a:ext cx="3616325"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descr="ED11Aug12_075.jpg">
            <a:extLst>
              <a:ext uri="{FF2B5EF4-FFF2-40B4-BE49-F238E27FC236}">
                <a16:creationId xmlns:a16="http://schemas.microsoft.com/office/drawing/2014/main" id="{B89E177E-4BD3-C93C-2A4D-DB6C4699658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762125"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33">
            <a:extLst>
              <a:ext uri="{FF2B5EF4-FFF2-40B4-BE49-F238E27FC236}">
                <a16:creationId xmlns:a16="http://schemas.microsoft.com/office/drawing/2014/main" id="{ACEFD44A-7131-8AE0-2DA4-6B97A912CD2E}"/>
              </a:ext>
            </a:extLst>
          </p:cNvPr>
          <p:cNvCxnSpPr>
            <a:cxnSpLocks noChangeShapeType="1"/>
          </p:cNvCxnSpPr>
          <p:nvPr userDrawn="1"/>
        </p:nvCxnSpPr>
        <p:spPr bwMode="auto">
          <a:xfrm>
            <a:off x="0" y="2643188"/>
            <a:ext cx="21945600" cy="0"/>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2394382" y="170910"/>
            <a:ext cx="13864129" cy="1259266"/>
          </a:xfrm>
        </p:spPr>
        <p:txBody>
          <a:bodyPr lIns="0" tIns="0" rIns="0" bIns="0" anchor="b"/>
          <a:lstStyle>
            <a:lvl1pPr marL="0" indent="0">
              <a:lnSpc>
                <a:spcPct val="90000"/>
              </a:lnSpc>
              <a:spcBef>
                <a:spcPts val="0"/>
              </a:spcBef>
              <a:buNone/>
              <a:defRPr sz="3700" b="1">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2393678" y="1453799"/>
            <a:ext cx="13864834" cy="419100"/>
          </a:xfrm>
        </p:spPr>
        <p:txBody>
          <a:bodyPr lIns="0" tIns="0" rIns="0" bIns="0" anchor="ctr"/>
          <a:lstStyle>
            <a:lvl1pPr marL="0" indent="0">
              <a:buNone/>
              <a:defRPr sz="2300" b="1">
                <a:solidFill>
                  <a:schemeClr val="bg1"/>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2393678" y="1949704"/>
            <a:ext cx="13864834" cy="419100"/>
          </a:xfrm>
        </p:spPr>
        <p:txBody>
          <a:bodyPr lIns="0" tIns="0" rIns="0" bIns="0" anchor="ctr"/>
          <a:lstStyle>
            <a:lvl1pPr marL="0" indent="0">
              <a:buNone/>
              <a:defRPr sz="2000" b="1">
                <a:solidFill>
                  <a:schemeClr val="bg1"/>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427785759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Rectangle 15">
            <a:extLst>
              <a:ext uri="{FF2B5EF4-FFF2-40B4-BE49-F238E27FC236}">
                <a16:creationId xmlns:a16="http://schemas.microsoft.com/office/drawing/2014/main" id="{4CF92C28-E172-DE36-E5A2-648816B744E7}"/>
              </a:ext>
            </a:extLst>
          </p:cNvPr>
          <p:cNvSpPr>
            <a:spLocks noChangeArrowheads="1"/>
          </p:cNvSpPr>
          <p:nvPr/>
        </p:nvSpPr>
        <p:spPr bwMode="auto">
          <a:xfrm>
            <a:off x="0" y="0"/>
            <a:ext cx="21945600" cy="2643188"/>
          </a:xfrm>
          <a:prstGeom prst="rect">
            <a:avLst/>
          </a:prstGeom>
          <a:solidFill>
            <a:srgbClr val="D2CE9E"/>
          </a:solidFill>
          <a:ln>
            <a:noFill/>
          </a:ln>
          <a:extLst>
            <a:ext uri="{91240B29-F687-4F45-9708-019B960494DF}">
              <a14:hiddenLine xmlns:a14="http://schemas.microsoft.com/office/drawing/2010/main" w="1905">
                <a:solidFill>
                  <a:srgbClr val="000000"/>
                </a:solidFill>
                <a:miter lim="800000"/>
                <a:headEnd/>
                <a:tailEnd/>
              </a14:hiddenLine>
            </a:ext>
          </a:extLst>
        </p:spPr>
        <p:txBody>
          <a:bodyPr wrap="none" anchor="ctr"/>
          <a:lstStyle/>
          <a:p>
            <a:pPr eaLnBrk="1" hangingPunct="1"/>
            <a:endParaRPr lang="en-US" altLang="en-US" sz="2400">
              <a:solidFill>
                <a:srgbClr val="407EC9"/>
              </a:solidFill>
            </a:endParaRPr>
          </a:p>
        </p:txBody>
      </p:sp>
      <p:pic>
        <p:nvPicPr>
          <p:cNvPr id="3" name="Picture 59">
            <a:extLst>
              <a:ext uri="{FF2B5EF4-FFF2-40B4-BE49-F238E27FC236}">
                <a16:creationId xmlns:a16="http://schemas.microsoft.com/office/drawing/2014/main" id="{CF9B3F75-9856-37CB-0A9B-027FE9E69F0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72050" y="468313"/>
            <a:ext cx="3614738"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2" descr="RS05Mar01_075.jpg">
            <a:extLst>
              <a:ext uri="{FF2B5EF4-FFF2-40B4-BE49-F238E27FC236}">
                <a16:creationId xmlns:a16="http://schemas.microsoft.com/office/drawing/2014/main" id="{46FB24B3-421F-3B6E-A32C-C7BC0ABE837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762125"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33">
            <a:extLst>
              <a:ext uri="{FF2B5EF4-FFF2-40B4-BE49-F238E27FC236}">
                <a16:creationId xmlns:a16="http://schemas.microsoft.com/office/drawing/2014/main" id="{9D27D03D-6AF7-ACBA-96A7-FF1138D98F48}"/>
              </a:ext>
            </a:extLst>
          </p:cNvPr>
          <p:cNvCxnSpPr>
            <a:cxnSpLocks noChangeShapeType="1"/>
          </p:cNvCxnSpPr>
          <p:nvPr userDrawn="1"/>
        </p:nvCxnSpPr>
        <p:spPr bwMode="auto">
          <a:xfrm>
            <a:off x="0" y="2643188"/>
            <a:ext cx="21945600" cy="0"/>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2394382" y="170910"/>
            <a:ext cx="13864129" cy="1259266"/>
          </a:xfrm>
        </p:spPr>
        <p:txBody>
          <a:bodyPr lIns="0" tIns="0" rIns="0" bIns="0" anchor="b"/>
          <a:lstStyle>
            <a:lvl1pPr marL="0" indent="0">
              <a:lnSpc>
                <a:spcPct val="90000"/>
              </a:lnSpc>
              <a:spcBef>
                <a:spcPts val="0"/>
              </a:spcBef>
              <a:buNone/>
              <a:defRPr sz="3700" b="1">
                <a:solidFill>
                  <a:schemeClr val="tx1">
                    <a:lumMod val="50000"/>
                  </a:schemeClr>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2393678" y="1453799"/>
            <a:ext cx="13864834" cy="419100"/>
          </a:xfrm>
        </p:spPr>
        <p:txBody>
          <a:bodyPr lIns="0" tIns="0" rIns="0" bIns="0" anchor="ctr"/>
          <a:lstStyle>
            <a:lvl1pPr marL="0" indent="0">
              <a:buNone/>
              <a:defRPr sz="2300" b="1">
                <a:solidFill>
                  <a:schemeClr val="tx1">
                    <a:lumMod val="50000"/>
                  </a:schemeClr>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2393678" y="1949704"/>
            <a:ext cx="13864834" cy="419100"/>
          </a:xfrm>
        </p:spPr>
        <p:txBody>
          <a:bodyPr lIns="0" tIns="0" rIns="0" bIns="0" anchor="ctr"/>
          <a:lstStyle>
            <a:lvl1pPr marL="0" indent="0">
              <a:buNone/>
              <a:defRPr sz="2000" b="1">
                <a:solidFill>
                  <a:schemeClr val="tx1">
                    <a:lumMod val="50000"/>
                  </a:schemeClr>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155766210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Rectangle 15">
            <a:extLst>
              <a:ext uri="{FF2B5EF4-FFF2-40B4-BE49-F238E27FC236}">
                <a16:creationId xmlns:a16="http://schemas.microsoft.com/office/drawing/2014/main" id="{312F317A-CD12-DC4D-1C57-D7DB63DEC829}"/>
              </a:ext>
            </a:extLst>
          </p:cNvPr>
          <p:cNvSpPr>
            <a:spLocks noChangeArrowheads="1"/>
          </p:cNvSpPr>
          <p:nvPr/>
        </p:nvSpPr>
        <p:spPr bwMode="auto">
          <a:xfrm>
            <a:off x="0" y="0"/>
            <a:ext cx="21945600" cy="2643188"/>
          </a:xfrm>
          <a:prstGeom prst="rect">
            <a:avLst/>
          </a:prstGeom>
          <a:solidFill>
            <a:srgbClr val="D0D0CE"/>
          </a:solidFill>
          <a:ln>
            <a:noFill/>
          </a:ln>
          <a:extLst>
            <a:ext uri="{91240B29-F687-4F45-9708-019B960494DF}">
              <a14:hiddenLine xmlns:a14="http://schemas.microsoft.com/office/drawing/2010/main" w="1905">
                <a:solidFill>
                  <a:srgbClr val="000000"/>
                </a:solidFill>
                <a:miter lim="800000"/>
                <a:headEnd/>
                <a:tailEnd/>
              </a14:hiddenLine>
            </a:ext>
          </a:extLst>
        </p:spPr>
        <p:txBody>
          <a:bodyPr wrap="none" anchor="ctr"/>
          <a:lstStyle/>
          <a:p>
            <a:pPr eaLnBrk="1" hangingPunct="1"/>
            <a:endParaRPr lang="en-US" altLang="en-US" sz="2400">
              <a:solidFill>
                <a:srgbClr val="407EC9"/>
              </a:solidFill>
            </a:endParaRPr>
          </a:p>
        </p:txBody>
      </p:sp>
      <p:pic>
        <p:nvPicPr>
          <p:cNvPr id="3" name="Picture 59">
            <a:extLst>
              <a:ext uri="{FF2B5EF4-FFF2-40B4-BE49-F238E27FC236}">
                <a16:creationId xmlns:a16="http://schemas.microsoft.com/office/drawing/2014/main" id="{0D928527-58E7-878C-86FE-AB804BAA6FD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72050" y="468313"/>
            <a:ext cx="3614738"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descr="ProtonTherapyCenterCropped.jpg">
            <a:extLst>
              <a:ext uri="{FF2B5EF4-FFF2-40B4-BE49-F238E27FC236}">
                <a16:creationId xmlns:a16="http://schemas.microsoft.com/office/drawing/2014/main" id="{64A81A50-13E0-3B1D-8749-DF33E277836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2913063"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33">
            <a:extLst>
              <a:ext uri="{FF2B5EF4-FFF2-40B4-BE49-F238E27FC236}">
                <a16:creationId xmlns:a16="http://schemas.microsoft.com/office/drawing/2014/main" id="{8782D934-B956-9639-4817-BA17C497078A}"/>
              </a:ext>
            </a:extLst>
          </p:cNvPr>
          <p:cNvCxnSpPr>
            <a:cxnSpLocks noChangeShapeType="1"/>
          </p:cNvCxnSpPr>
          <p:nvPr userDrawn="1"/>
        </p:nvCxnSpPr>
        <p:spPr bwMode="auto">
          <a:xfrm>
            <a:off x="0" y="2643188"/>
            <a:ext cx="21945600" cy="0"/>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13" name="Text Placeholder 12"/>
          <p:cNvSpPr>
            <a:spLocks noGrp="1"/>
          </p:cNvSpPr>
          <p:nvPr>
            <p:ph type="body" sz="quarter" idx="10"/>
          </p:nvPr>
        </p:nvSpPr>
        <p:spPr>
          <a:xfrm>
            <a:off x="3545504" y="170910"/>
            <a:ext cx="12713007" cy="1259266"/>
          </a:xfrm>
        </p:spPr>
        <p:txBody>
          <a:bodyPr lIns="0" tIns="0" rIns="0" bIns="0" anchor="b"/>
          <a:lstStyle>
            <a:lvl1pPr marL="0" indent="0">
              <a:lnSpc>
                <a:spcPct val="90000"/>
              </a:lnSpc>
              <a:spcBef>
                <a:spcPts val="0"/>
              </a:spcBef>
              <a:buNone/>
              <a:defRPr sz="3700" b="1">
                <a:solidFill>
                  <a:schemeClr val="tx1">
                    <a:lumMod val="50000"/>
                  </a:schemeClr>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15" name="Text Placeholder 14"/>
          <p:cNvSpPr>
            <a:spLocks noGrp="1"/>
          </p:cNvSpPr>
          <p:nvPr>
            <p:ph type="body" sz="quarter" idx="11"/>
          </p:nvPr>
        </p:nvSpPr>
        <p:spPr>
          <a:xfrm>
            <a:off x="3544858" y="1453799"/>
            <a:ext cx="12713653" cy="419100"/>
          </a:xfrm>
        </p:spPr>
        <p:txBody>
          <a:bodyPr lIns="0" tIns="0" rIns="0" bIns="0" anchor="ctr"/>
          <a:lstStyle>
            <a:lvl1pPr marL="0" indent="0">
              <a:buNone/>
              <a:defRPr sz="2300" b="1">
                <a:solidFill>
                  <a:schemeClr val="tx1">
                    <a:lumMod val="50000"/>
                  </a:schemeClr>
                </a:solidFill>
                <a:latin typeface="Arial" panose="020B0604020202020204" pitchFamily="34" charset="0"/>
                <a:cs typeface="Arial" panose="020B0604020202020204" pitchFamily="34" charset="0"/>
              </a:defRPr>
            </a:lvl1pPr>
            <a:lvl2pPr marL="1254125" indent="0">
              <a:buNone/>
              <a:defRPr sz="2300">
                <a:latin typeface="Arial" panose="020B0604020202020204" pitchFamily="34" charset="0"/>
                <a:cs typeface="Arial" panose="020B0604020202020204" pitchFamily="34" charset="0"/>
              </a:defRPr>
            </a:lvl2pPr>
            <a:lvl3pPr marL="2508250" indent="0">
              <a:buNone/>
              <a:defRPr sz="2300">
                <a:latin typeface="Arial" panose="020B0604020202020204" pitchFamily="34" charset="0"/>
                <a:cs typeface="Arial" panose="020B0604020202020204" pitchFamily="34" charset="0"/>
              </a:defRPr>
            </a:lvl3pPr>
            <a:lvl4pPr marL="3763963" indent="0">
              <a:buNone/>
              <a:defRPr sz="2300">
                <a:latin typeface="Arial" panose="020B0604020202020204" pitchFamily="34" charset="0"/>
                <a:cs typeface="Arial" panose="020B0604020202020204" pitchFamily="34" charset="0"/>
              </a:defRPr>
            </a:lvl4pPr>
            <a:lvl5pPr marL="5016500" indent="0">
              <a:buNone/>
              <a:defRPr sz="2300">
                <a:latin typeface="Arial" panose="020B0604020202020204" pitchFamily="34" charset="0"/>
                <a:cs typeface="Arial" panose="020B0604020202020204" pitchFamily="34" charset="0"/>
              </a:defRPr>
            </a:lvl5pPr>
          </a:lstStyle>
          <a:p>
            <a:pPr lvl="0"/>
            <a:r>
              <a:rPr lang="en-US"/>
              <a:t>Click to edit Master text styles</a:t>
            </a:r>
          </a:p>
        </p:txBody>
      </p:sp>
      <p:sp>
        <p:nvSpPr>
          <p:cNvPr id="17" name="Text Placeholder 16"/>
          <p:cNvSpPr>
            <a:spLocks noGrp="1"/>
          </p:cNvSpPr>
          <p:nvPr>
            <p:ph type="body" sz="quarter" idx="12"/>
          </p:nvPr>
        </p:nvSpPr>
        <p:spPr>
          <a:xfrm>
            <a:off x="3544858" y="1949704"/>
            <a:ext cx="12713653" cy="419100"/>
          </a:xfrm>
        </p:spPr>
        <p:txBody>
          <a:bodyPr lIns="0" tIns="0" rIns="0" bIns="0" anchor="ctr"/>
          <a:lstStyle>
            <a:lvl1pPr marL="0" indent="0">
              <a:buNone/>
              <a:defRPr sz="2000" b="1">
                <a:solidFill>
                  <a:schemeClr val="tx1">
                    <a:lumMod val="50000"/>
                  </a:schemeClr>
                </a:solidFill>
                <a:latin typeface="Arial" panose="020B0604020202020204" pitchFamily="34" charset="0"/>
                <a:cs typeface="Arial" panose="020B0604020202020204" pitchFamily="34" charset="0"/>
              </a:defRPr>
            </a:lvl1pPr>
            <a:lvl2pPr marL="1254125" indent="0">
              <a:buNone/>
              <a:defRPr sz="2000" b="1">
                <a:latin typeface="Arial" panose="020B0604020202020204" pitchFamily="34" charset="0"/>
                <a:cs typeface="Arial" panose="020B0604020202020204" pitchFamily="34" charset="0"/>
              </a:defRPr>
            </a:lvl2pPr>
            <a:lvl3pPr marL="2508250" indent="0">
              <a:buNone/>
              <a:defRPr sz="2000" b="1">
                <a:latin typeface="Arial" panose="020B0604020202020204" pitchFamily="34" charset="0"/>
                <a:cs typeface="Arial" panose="020B0604020202020204" pitchFamily="34" charset="0"/>
              </a:defRPr>
            </a:lvl3pPr>
            <a:lvl4pPr marL="3763963" indent="0">
              <a:buNone/>
              <a:defRPr sz="2000" b="1">
                <a:latin typeface="Arial" panose="020B0604020202020204" pitchFamily="34" charset="0"/>
                <a:cs typeface="Arial" panose="020B0604020202020204" pitchFamily="34" charset="0"/>
              </a:defRPr>
            </a:lvl4pPr>
            <a:lvl5pPr marL="5016500" indent="0">
              <a:buNone/>
              <a:defRPr sz="2000" b="1">
                <a:latin typeface="Arial" panose="020B0604020202020204" pitchFamily="34" charset="0"/>
                <a:cs typeface="Arial" panose="020B0604020202020204" pitchFamily="34" charset="0"/>
              </a:defRPr>
            </a:lvl5pPr>
          </a:lstStyle>
          <a:p>
            <a:pPr lvl="0"/>
            <a:r>
              <a:rPr lang="en-US"/>
              <a:t>Click to edit Master text styles</a:t>
            </a:r>
          </a:p>
        </p:txBody>
      </p:sp>
    </p:spTree>
    <p:extLst>
      <p:ext uri="{BB962C8B-B14F-4D97-AF65-F5344CB8AC3E}">
        <p14:creationId xmlns:p14="http://schemas.microsoft.com/office/powerpoint/2010/main" val="412948392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E66EAC1-A405-9041-7538-18EF016C252B}"/>
              </a:ext>
            </a:extLst>
          </p:cNvPr>
          <p:cNvSpPr>
            <a:spLocks noGrp="1" noChangeArrowheads="1"/>
          </p:cNvSpPr>
          <p:nvPr>
            <p:ph type="title"/>
          </p:nvPr>
        </p:nvSpPr>
        <p:spPr bwMode="auto">
          <a:xfrm>
            <a:off x="1646238" y="1951038"/>
            <a:ext cx="186531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796" tIns="125398" rIns="250796" bIns="12539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E195E667-7C13-9EAD-D96E-98E409665DA2}"/>
              </a:ext>
            </a:extLst>
          </p:cNvPr>
          <p:cNvSpPr>
            <a:spLocks noGrp="1" noChangeArrowheads="1"/>
          </p:cNvSpPr>
          <p:nvPr>
            <p:ph type="body" idx="1"/>
          </p:nvPr>
        </p:nvSpPr>
        <p:spPr bwMode="auto">
          <a:xfrm>
            <a:off x="1646238" y="6342063"/>
            <a:ext cx="18653125" cy="131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796" tIns="125398" rIns="250796" bIns="12539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C2CC025B-55A9-A780-F59A-794AE3D20794}"/>
              </a:ext>
            </a:extLst>
          </p:cNvPr>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796" tIns="125398" rIns="250796" bIns="125398" numCol="1" anchor="t" anchorCtr="0" compatLnSpc="1">
            <a:prstTxWarp prst="textNoShape">
              <a:avLst/>
            </a:prstTxWarp>
          </a:bodyPr>
          <a:lstStyle>
            <a:lvl1pPr>
              <a:defRPr sz="3900">
                <a:latin typeface="Times" pitchFamily="-112" charset="0"/>
                <a:ea typeface="+mn-ea"/>
                <a:cs typeface="+mn-cs"/>
              </a:defRPr>
            </a:lvl1pPr>
          </a:lstStyle>
          <a:p>
            <a:pPr>
              <a:defRPr/>
            </a:pPr>
            <a:endParaRPr lang="en-US"/>
          </a:p>
        </p:txBody>
      </p:sp>
      <p:sp>
        <p:nvSpPr>
          <p:cNvPr id="1029" name="Rectangle 5">
            <a:extLst>
              <a:ext uri="{FF2B5EF4-FFF2-40B4-BE49-F238E27FC236}">
                <a16:creationId xmlns:a16="http://schemas.microsoft.com/office/drawing/2014/main" id="{4FD72C95-37E1-2828-D8C2-E16C94F6A7D5}"/>
              </a:ext>
            </a:extLst>
          </p:cNvPr>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796" tIns="125398" rIns="250796" bIns="125398" numCol="1" anchor="t" anchorCtr="0" compatLnSpc="1">
            <a:prstTxWarp prst="textNoShape">
              <a:avLst/>
            </a:prstTxWarp>
          </a:bodyPr>
          <a:lstStyle>
            <a:lvl1pPr algn="ctr">
              <a:defRPr sz="3900">
                <a:latin typeface="Times" pitchFamily="-112" charset="0"/>
                <a:ea typeface="+mn-ea"/>
                <a:cs typeface="+mn-cs"/>
              </a:defRPr>
            </a:lvl1pPr>
          </a:lstStyle>
          <a:p>
            <a:pPr>
              <a:defRPr/>
            </a:pPr>
            <a:endParaRPr lang="en-US"/>
          </a:p>
        </p:txBody>
      </p:sp>
      <p:sp>
        <p:nvSpPr>
          <p:cNvPr id="1030" name="Rectangle 6">
            <a:extLst>
              <a:ext uri="{FF2B5EF4-FFF2-40B4-BE49-F238E27FC236}">
                <a16:creationId xmlns:a16="http://schemas.microsoft.com/office/drawing/2014/main" id="{10EA01E1-9484-9DD3-9716-08AF38DD166D}"/>
              </a:ext>
            </a:extLst>
          </p:cNvPr>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796" tIns="125398" rIns="250796" bIns="125398" numCol="1" anchor="t" anchorCtr="0" compatLnSpc="1">
            <a:prstTxWarp prst="textNoShape">
              <a:avLst/>
            </a:prstTxWarp>
          </a:bodyPr>
          <a:lstStyle>
            <a:lvl1pPr algn="r">
              <a:defRPr sz="3900"/>
            </a:lvl1pPr>
          </a:lstStyle>
          <a:p>
            <a:pPr>
              <a:defRPr/>
            </a:pPr>
            <a:fld id="{0AF3F8D2-680E-4449-9ED0-F7CBBE3E0A0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Lst>
  <p:txStyles>
    <p:titleStyle>
      <a:lvl1pPr algn="ctr" defTabSz="2506663" rtl="0" eaLnBrk="0" fontAlgn="base" hangingPunct="0">
        <a:spcBef>
          <a:spcPct val="0"/>
        </a:spcBef>
        <a:spcAft>
          <a:spcPct val="0"/>
        </a:spcAft>
        <a:defRPr sz="12100">
          <a:solidFill>
            <a:schemeClr val="tx1"/>
          </a:solidFill>
          <a:latin typeface="+mj-lt"/>
          <a:ea typeface="MS PGothic" panose="020B0600070205080204" pitchFamily="34" charset="-128"/>
          <a:cs typeface="ＭＳ Ｐゴシック" pitchFamily="-112" charset="-128"/>
        </a:defRPr>
      </a:lvl1pPr>
      <a:lvl2pPr algn="ctr" defTabSz="2506663" rtl="0" eaLnBrk="0" fontAlgn="base" hangingPunct="0">
        <a:spcBef>
          <a:spcPct val="0"/>
        </a:spcBef>
        <a:spcAft>
          <a:spcPct val="0"/>
        </a:spcAft>
        <a:defRPr sz="12100">
          <a:solidFill>
            <a:schemeClr val="tx1"/>
          </a:solidFill>
          <a:latin typeface="Arial" panose="020B0604020202020204" pitchFamily="34" charset="0"/>
          <a:ea typeface="MS PGothic" panose="020B0600070205080204" pitchFamily="34" charset="-128"/>
          <a:cs typeface="ＭＳ Ｐゴシック" pitchFamily="-112" charset="-128"/>
        </a:defRPr>
      </a:lvl2pPr>
      <a:lvl3pPr algn="ctr" defTabSz="2506663" rtl="0" eaLnBrk="0" fontAlgn="base" hangingPunct="0">
        <a:spcBef>
          <a:spcPct val="0"/>
        </a:spcBef>
        <a:spcAft>
          <a:spcPct val="0"/>
        </a:spcAft>
        <a:defRPr sz="12100">
          <a:solidFill>
            <a:schemeClr val="tx1"/>
          </a:solidFill>
          <a:latin typeface="Arial" panose="020B0604020202020204" pitchFamily="34" charset="0"/>
          <a:ea typeface="MS PGothic" panose="020B0600070205080204" pitchFamily="34" charset="-128"/>
          <a:cs typeface="ＭＳ Ｐゴシック" pitchFamily="-112" charset="-128"/>
        </a:defRPr>
      </a:lvl3pPr>
      <a:lvl4pPr algn="ctr" defTabSz="2506663" rtl="0" eaLnBrk="0" fontAlgn="base" hangingPunct="0">
        <a:spcBef>
          <a:spcPct val="0"/>
        </a:spcBef>
        <a:spcAft>
          <a:spcPct val="0"/>
        </a:spcAft>
        <a:defRPr sz="12100">
          <a:solidFill>
            <a:schemeClr val="tx1"/>
          </a:solidFill>
          <a:latin typeface="Arial" panose="020B0604020202020204" pitchFamily="34" charset="0"/>
          <a:ea typeface="MS PGothic" panose="020B0600070205080204" pitchFamily="34" charset="-128"/>
          <a:cs typeface="ＭＳ Ｐゴシック" pitchFamily="-112" charset="-128"/>
        </a:defRPr>
      </a:lvl4pPr>
      <a:lvl5pPr algn="ctr" defTabSz="2506663" rtl="0" eaLnBrk="0" fontAlgn="base" hangingPunct="0">
        <a:spcBef>
          <a:spcPct val="0"/>
        </a:spcBef>
        <a:spcAft>
          <a:spcPct val="0"/>
        </a:spcAft>
        <a:defRPr sz="12100">
          <a:solidFill>
            <a:schemeClr val="tx1"/>
          </a:solidFill>
          <a:latin typeface="Arial" panose="020B0604020202020204" pitchFamily="34" charset="0"/>
          <a:ea typeface="MS PGothic" panose="020B0600070205080204" pitchFamily="34" charset="-128"/>
          <a:cs typeface="ＭＳ Ｐゴシック" pitchFamily="-112" charset="-128"/>
        </a:defRPr>
      </a:lvl5pPr>
      <a:lvl6pPr marL="609585" algn="ctr" defTabSz="2508188" rtl="0" fontAlgn="base">
        <a:spcBef>
          <a:spcPct val="0"/>
        </a:spcBef>
        <a:spcAft>
          <a:spcPct val="0"/>
        </a:spcAft>
        <a:defRPr sz="12100">
          <a:solidFill>
            <a:schemeClr val="tx2"/>
          </a:solidFill>
          <a:latin typeface="Times" charset="0"/>
        </a:defRPr>
      </a:lvl6pPr>
      <a:lvl7pPr marL="1219170" algn="ctr" defTabSz="2508188" rtl="0" fontAlgn="base">
        <a:spcBef>
          <a:spcPct val="0"/>
        </a:spcBef>
        <a:spcAft>
          <a:spcPct val="0"/>
        </a:spcAft>
        <a:defRPr sz="12100">
          <a:solidFill>
            <a:schemeClr val="tx2"/>
          </a:solidFill>
          <a:latin typeface="Times" charset="0"/>
        </a:defRPr>
      </a:lvl7pPr>
      <a:lvl8pPr marL="1828754" algn="ctr" defTabSz="2508188" rtl="0" fontAlgn="base">
        <a:spcBef>
          <a:spcPct val="0"/>
        </a:spcBef>
        <a:spcAft>
          <a:spcPct val="0"/>
        </a:spcAft>
        <a:defRPr sz="12100">
          <a:solidFill>
            <a:schemeClr val="tx2"/>
          </a:solidFill>
          <a:latin typeface="Times" charset="0"/>
        </a:defRPr>
      </a:lvl8pPr>
      <a:lvl9pPr marL="2438339" algn="ctr" defTabSz="2508188" rtl="0" fontAlgn="base">
        <a:spcBef>
          <a:spcPct val="0"/>
        </a:spcBef>
        <a:spcAft>
          <a:spcPct val="0"/>
        </a:spcAft>
        <a:defRPr sz="12100">
          <a:solidFill>
            <a:schemeClr val="tx2"/>
          </a:solidFill>
          <a:latin typeface="Times" charset="0"/>
        </a:defRPr>
      </a:lvl9pPr>
    </p:titleStyle>
    <p:bodyStyle>
      <a:lvl1pPr marL="938213" indent="-938213" algn="l" defTabSz="2506663" rtl="0" eaLnBrk="0" fontAlgn="base" hangingPunct="0">
        <a:spcBef>
          <a:spcPct val="20000"/>
        </a:spcBef>
        <a:spcAft>
          <a:spcPct val="0"/>
        </a:spcAft>
        <a:buChar char="•"/>
        <a:defRPr sz="8800">
          <a:solidFill>
            <a:schemeClr val="tx1"/>
          </a:solidFill>
          <a:latin typeface="+mn-lt"/>
          <a:ea typeface="MS PGothic" panose="020B0600070205080204" pitchFamily="34" charset="-128"/>
          <a:cs typeface="MS PGothic" panose="020B0600070205080204" pitchFamily="34" charset="-128"/>
        </a:defRPr>
      </a:lvl1pPr>
      <a:lvl2pPr marL="2036763" indent="-782638" algn="l" defTabSz="2506663" rtl="0" eaLnBrk="0" fontAlgn="base" hangingPunct="0">
        <a:spcBef>
          <a:spcPct val="20000"/>
        </a:spcBef>
        <a:spcAft>
          <a:spcPct val="0"/>
        </a:spcAft>
        <a:buChar char="–"/>
        <a:defRPr sz="7700">
          <a:solidFill>
            <a:schemeClr val="tx1"/>
          </a:solidFill>
          <a:latin typeface="+mn-lt"/>
          <a:ea typeface="MS PGothic" panose="020B0600070205080204" pitchFamily="34" charset="-128"/>
        </a:defRPr>
      </a:lvl2pPr>
      <a:lvl3pPr marL="3133725" indent="-625475" algn="l" defTabSz="2506663" rtl="0" eaLnBrk="0" fontAlgn="base" hangingPunct="0">
        <a:spcBef>
          <a:spcPct val="20000"/>
        </a:spcBef>
        <a:spcAft>
          <a:spcPct val="0"/>
        </a:spcAft>
        <a:buChar char="•"/>
        <a:defRPr sz="6700">
          <a:solidFill>
            <a:schemeClr val="tx1"/>
          </a:solidFill>
          <a:latin typeface="+mn-lt"/>
          <a:ea typeface="MS PGothic" panose="020B0600070205080204" pitchFamily="34" charset="-128"/>
          <a:cs typeface="Geneva" charset="-128"/>
        </a:defRPr>
      </a:lvl3pPr>
      <a:lvl4pPr marL="4389438" indent="-625475" algn="l" defTabSz="2506663" rtl="0" eaLnBrk="0" fontAlgn="base" hangingPunct="0">
        <a:spcBef>
          <a:spcPct val="20000"/>
        </a:spcBef>
        <a:spcAft>
          <a:spcPct val="0"/>
        </a:spcAft>
        <a:buChar char="–"/>
        <a:defRPr sz="5500">
          <a:solidFill>
            <a:schemeClr val="tx1"/>
          </a:solidFill>
          <a:latin typeface="+mn-lt"/>
          <a:ea typeface="Geneva" charset="-128"/>
          <a:cs typeface="Geneva" charset="0"/>
        </a:defRPr>
      </a:lvl4pPr>
      <a:lvl5pPr marL="5641975" indent="-625475" algn="l" defTabSz="2506663" rtl="0" eaLnBrk="0" fontAlgn="base" hangingPunct="0">
        <a:spcBef>
          <a:spcPct val="20000"/>
        </a:spcBef>
        <a:spcAft>
          <a:spcPct val="0"/>
        </a:spcAft>
        <a:buChar char="»"/>
        <a:defRPr sz="5500">
          <a:solidFill>
            <a:schemeClr val="tx1"/>
          </a:solidFill>
          <a:latin typeface="+mn-lt"/>
          <a:ea typeface="MS PGothic" panose="020B0600070205080204" pitchFamily="34" charset="-128"/>
          <a:cs typeface="MS PGothic" panose="020B0600070205080204" pitchFamily="34" charset="-128"/>
        </a:defRPr>
      </a:lvl5pPr>
      <a:lvl6pPr marL="6252477" indent="-626518" algn="l" defTabSz="2508188" rtl="0" fontAlgn="base">
        <a:spcBef>
          <a:spcPct val="20000"/>
        </a:spcBef>
        <a:spcAft>
          <a:spcPct val="0"/>
        </a:spcAft>
        <a:buChar char="»"/>
        <a:defRPr sz="5500">
          <a:solidFill>
            <a:schemeClr val="tx1"/>
          </a:solidFill>
          <a:latin typeface="+mn-lt"/>
          <a:ea typeface="ＭＳ Ｐゴシック" charset="-128"/>
        </a:defRPr>
      </a:lvl6pPr>
      <a:lvl7pPr marL="6862062" indent="-626518" algn="l" defTabSz="2508188" rtl="0" fontAlgn="base">
        <a:spcBef>
          <a:spcPct val="20000"/>
        </a:spcBef>
        <a:spcAft>
          <a:spcPct val="0"/>
        </a:spcAft>
        <a:buChar char="»"/>
        <a:defRPr sz="5500">
          <a:solidFill>
            <a:schemeClr val="tx1"/>
          </a:solidFill>
          <a:latin typeface="+mn-lt"/>
          <a:ea typeface="ＭＳ Ｐゴシック" charset="-128"/>
        </a:defRPr>
      </a:lvl7pPr>
      <a:lvl8pPr marL="7471647" indent="-626518" algn="l" defTabSz="2508188" rtl="0" fontAlgn="base">
        <a:spcBef>
          <a:spcPct val="20000"/>
        </a:spcBef>
        <a:spcAft>
          <a:spcPct val="0"/>
        </a:spcAft>
        <a:buChar char="»"/>
        <a:defRPr sz="5500">
          <a:solidFill>
            <a:schemeClr val="tx1"/>
          </a:solidFill>
          <a:latin typeface="+mn-lt"/>
          <a:ea typeface="ＭＳ Ｐゴシック" charset="-128"/>
        </a:defRPr>
      </a:lvl8pPr>
      <a:lvl9pPr marL="8081231" indent="-626518" algn="l" defTabSz="2508188" rtl="0" fontAlgn="base">
        <a:spcBef>
          <a:spcPct val="20000"/>
        </a:spcBef>
        <a:spcAft>
          <a:spcPct val="0"/>
        </a:spcAft>
        <a:buChar char="»"/>
        <a:defRPr sz="5500">
          <a:solidFill>
            <a:schemeClr val="tx1"/>
          </a:solidFill>
          <a:latin typeface="+mn-lt"/>
          <a:ea typeface="ＭＳ Ｐゴシック" charset="-128"/>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Placeholder 1">
            <a:extLst>
              <a:ext uri="{FF2B5EF4-FFF2-40B4-BE49-F238E27FC236}">
                <a16:creationId xmlns:a16="http://schemas.microsoft.com/office/drawing/2014/main" id="{E0B0038D-0339-6701-C8BC-7AB42B2D7401}"/>
              </a:ext>
            </a:extLst>
          </p:cNvPr>
          <p:cNvSpPr>
            <a:spLocks noGrp="1" noChangeArrowheads="1"/>
          </p:cNvSpPr>
          <p:nvPr>
            <p:ph type="body" sz="quarter" idx="10"/>
          </p:nvPr>
        </p:nvSpPr>
        <p:spPr>
          <a:xfrm>
            <a:off x="4624388" y="171450"/>
            <a:ext cx="11634787" cy="1258888"/>
          </a:xfrm>
        </p:spPr>
        <p:txBody>
          <a:bodyPr/>
          <a:lstStyle/>
          <a:p>
            <a:pPr>
              <a:spcBef>
                <a:spcPct val="0"/>
              </a:spcBef>
            </a:pPr>
            <a:r>
              <a:rPr lang="en-US" altLang="en-US" sz="3200"/>
              <a:t>Writing as a Beneficial Journey: A Qualitative Study of Rural Breast Cancer Survivors Engaged in an Online Expressive Writing Intervention </a:t>
            </a:r>
          </a:p>
        </p:txBody>
      </p:sp>
      <p:sp>
        <p:nvSpPr>
          <p:cNvPr id="15363" name="Text Placeholder 2">
            <a:extLst>
              <a:ext uri="{FF2B5EF4-FFF2-40B4-BE49-F238E27FC236}">
                <a16:creationId xmlns:a16="http://schemas.microsoft.com/office/drawing/2014/main" id="{9A23A785-18E2-FF35-4E95-30A237F431BD}"/>
              </a:ext>
            </a:extLst>
          </p:cNvPr>
          <p:cNvSpPr>
            <a:spLocks noGrp="1" noChangeArrowheads="1"/>
          </p:cNvSpPr>
          <p:nvPr>
            <p:ph type="body" sz="quarter" idx="11"/>
          </p:nvPr>
        </p:nvSpPr>
        <p:spPr>
          <a:xfrm>
            <a:off x="4624388" y="1703354"/>
            <a:ext cx="10473806" cy="474158"/>
          </a:xfrm>
        </p:spPr>
        <p:txBody>
          <a:bodyPr/>
          <a:lstStyle/>
          <a:p>
            <a:r>
              <a:rPr lang="en-US" altLang="en-US" sz="2000" dirty="0" err="1">
                <a:latin typeface="Arial"/>
                <a:ea typeface="MS PGothic"/>
                <a:cs typeface="Arial"/>
              </a:rPr>
              <a:t>Yusi</a:t>
            </a:r>
            <a:r>
              <a:rPr lang="en-US" altLang="en-US" sz="2000" dirty="0">
                <a:latin typeface="Arial"/>
                <a:ea typeface="MS PGothic"/>
                <a:cs typeface="Arial"/>
              </a:rPr>
              <a:t> </a:t>
            </a:r>
            <a:r>
              <a:rPr lang="en-US" altLang="en-US" sz="2000" dirty="0" err="1">
                <a:latin typeface="Arial"/>
                <a:ea typeface="MS PGothic"/>
                <a:cs typeface="Arial"/>
              </a:rPr>
              <a:t>Aveva</a:t>
            </a:r>
            <a:r>
              <a:rPr lang="en-US" altLang="en-US" sz="2000" dirty="0">
                <a:latin typeface="Arial"/>
                <a:ea typeface="MS PGothic"/>
                <a:cs typeface="Arial"/>
              </a:rPr>
              <a:t> Xu, Ph.D., Maria </a:t>
            </a:r>
            <a:r>
              <a:rPr lang="en-US" altLang="en-US" sz="2000" dirty="0" err="1">
                <a:latin typeface="Arial"/>
                <a:ea typeface="MS PGothic"/>
                <a:cs typeface="Arial"/>
              </a:rPr>
              <a:t>Borjas</a:t>
            </a:r>
            <a:r>
              <a:rPr lang="en-US" altLang="en-US" sz="2000" dirty="0">
                <a:latin typeface="Arial"/>
                <a:ea typeface="MS PGothic"/>
                <a:cs typeface="Arial"/>
              </a:rPr>
              <a:t>, MPH, </a:t>
            </a:r>
            <a:r>
              <a:rPr lang="en-US" altLang="en-US" sz="2000" dirty="0" err="1">
                <a:latin typeface="Arial"/>
                <a:ea typeface="MS PGothic"/>
                <a:cs typeface="Arial"/>
              </a:rPr>
              <a:t>Eunju</a:t>
            </a:r>
            <a:r>
              <a:rPr lang="en-US" altLang="en-US" sz="2000" dirty="0">
                <a:latin typeface="Arial"/>
                <a:ea typeface="MS PGothic"/>
                <a:cs typeface="Arial"/>
              </a:rPr>
              <a:t> Choi, Ph.D., Lillian J. Shin, Ph.D., Lenna Dawkins-</a:t>
            </a:r>
            <a:r>
              <a:rPr lang="en-US" altLang="en-US" sz="2000" dirty="0" err="1">
                <a:latin typeface="Arial"/>
                <a:ea typeface="MS PGothic"/>
                <a:cs typeface="Arial"/>
              </a:rPr>
              <a:t>Moultin</a:t>
            </a:r>
            <a:r>
              <a:rPr lang="en-US" altLang="en-US" sz="2000" dirty="0">
                <a:latin typeface="Arial"/>
                <a:ea typeface="MS PGothic"/>
                <a:cs typeface="Arial"/>
              </a:rPr>
              <a:t>, Ph.D., Fei Fei, Ph.D., Di </a:t>
            </a:r>
            <a:r>
              <a:rPr lang="en-US" altLang="en-US" sz="2000" dirty="0" err="1">
                <a:latin typeface="Arial"/>
                <a:ea typeface="MS PGothic"/>
                <a:cs typeface="Arial"/>
              </a:rPr>
              <a:t>Lun</a:t>
            </a:r>
            <a:r>
              <a:rPr lang="en-US" altLang="en-US" sz="2000" dirty="0">
                <a:latin typeface="Arial"/>
                <a:ea typeface="MS PGothic"/>
                <a:cs typeface="Arial"/>
              </a:rPr>
              <a:t>, Ph.D., &amp; Qian Lu, Ph.D.</a:t>
            </a:r>
          </a:p>
        </p:txBody>
      </p:sp>
      <p:sp>
        <p:nvSpPr>
          <p:cNvPr id="15366" name="Text Box 19">
            <a:extLst>
              <a:ext uri="{FF2B5EF4-FFF2-40B4-BE49-F238E27FC236}">
                <a16:creationId xmlns:a16="http://schemas.microsoft.com/office/drawing/2014/main" id="{3111E78E-3191-DC45-A20D-38B88346E893}"/>
              </a:ext>
            </a:extLst>
          </p:cNvPr>
          <p:cNvSpPr txBox="1">
            <a:spLocks noChangeArrowheads="1"/>
          </p:cNvSpPr>
          <p:nvPr/>
        </p:nvSpPr>
        <p:spPr bwMode="auto">
          <a:xfrm>
            <a:off x="16625686" y="16476274"/>
            <a:ext cx="4522787" cy="3765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407EC9"/>
                </a:solidFill>
                <a:latin typeface="Arial Black" panose="020B0A04020102020204" pitchFamily="34" charset="0"/>
              </a:rPr>
              <a:t>Conclusion</a:t>
            </a:r>
          </a:p>
          <a:p>
            <a:pPr marL="285750" indent="-285750">
              <a:lnSpc>
                <a:spcPct val="150000"/>
              </a:lnSpc>
              <a:buFont typeface="Arial" panose="020B0604020202020204" pitchFamily="34" charset="0"/>
              <a:buChar char="•"/>
            </a:pPr>
            <a:r>
              <a:rPr lang="en-US" altLang="en-US" sz="1800">
                <a:latin typeface="+mj-lt"/>
                <a:ea typeface="MS PGothic"/>
              </a:rPr>
              <a:t>Experiential variations in EW intervention</a:t>
            </a:r>
            <a:endParaRPr lang="en-US" altLang="en-US" sz="1800">
              <a:latin typeface="+mj-lt"/>
              <a:cs typeface="Arial"/>
            </a:endParaRPr>
          </a:p>
          <a:p>
            <a:pPr marL="285750" indent="-285750">
              <a:lnSpc>
                <a:spcPct val="150000"/>
              </a:lnSpc>
              <a:buFont typeface="Arial" panose="020B0604020202020204" pitchFamily="34" charset="0"/>
              <a:buChar char="•"/>
            </a:pPr>
            <a:r>
              <a:rPr lang="en-US" altLang="en-US" sz="1800">
                <a:latin typeface="+mj-lt"/>
              </a:rPr>
              <a:t>Beneficial journey for cancer survivors</a:t>
            </a:r>
            <a:endParaRPr lang="en-US" altLang="en-US" sz="1800">
              <a:latin typeface="+mj-lt"/>
              <a:cs typeface="Arial"/>
            </a:endParaRPr>
          </a:p>
          <a:p>
            <a:pPr marL="285750" indent="-285750">
              <a:lnSpc>
                <a:spcPct val="150000"/>
              </a:lnSpc>
              <a:buFont typeface="Arial" panose="020B0604020202020204" pitchFamily="34" charset="0"/>
              <a:buChar char="•"/>
            </a:pPr>
            <a:r>
              <a:rPr lang="en-US" altLang="en-US" sz="1800">
                <a:latin typeface="+mj-lt"/>
              </a:rPr>
              <a:t>EW is a valuable tool for rural Breast Cancer Survivors </a:t>
            </a:r>
            <a:endParaRPr lang="en-US" altLang="en-US" sz="1800">
              <a:latin typeface="+mj-lt"/>
              <a:cs typeface="Arial"/>
            </a:endParaRPr>
          </a:p>
          <a:p>
            <a:pPr marL="1028700" lvl="1">
              <a:lnSpc>
                <a:spcPct val="150000"/>
              </a:lnSpc>
              <a:buFont typeface="Arial" panose="020B0604020202020204" pitchFamily="34" charset="0"/>
              <a:buChar char="•"/>
            </a:pPr>
            <a:r>
              <a:rPr lang="en-US" altLang="en-US" sz="1800">
                <a:latin typeface="+mj-lt"/>
              </a:rPr>
              <a:t>address unmet cognitive and emotional needs  </a:t>
            </a:r>
            <a:endParaRPr lang="en-US" altLang="en-US" sz="1800">
              <a:latin typeface="+mj-lt"/>
              <a:cs typeface="Arial"/>
            </a:endParaRPr>
          </a:p>
          <a:p>
            <a:pPr marL="1028700" lvl="1">
              <a:lnSpc>
                <a:spcPct val="150000"/>
              </a:lnSpc>
              <a:buFont typeface="Arial" panose="020B0604020202020204" pitchFamily="34" charset="0"/>
              <a:buChar char="•"/>
            </a:pPr>
            <a:r>
              <a:rPr lang="en-US" altLang="en-US" sz="1800">
                <a:latin typeface="+mj-lt"/>
              </a:rPr>
              <a:t>warrants evaluation for other types of survivorship</a:t>
            </a:r>
            <a:endParaRPr lang="en-US" altLang="en-US" sz="2100">
              <a:latin typeface="+mj-lt"/>
              <a:cs typeface="Arial"/>
            </a:endParaRPr>
          </a:p>
        </p:txBody>
      </p:sp>
      <p:sp>
        <p:nvSpPr>
          <p:cNvPr id="15368" name="Text Box 22">
            <a:extLst>
              <a:ext uri="{FF2B5EF4-FFF2-40B4-BE49-F238E27FC236}">
                <a16:creationId xmlns:a16="http://schemas.microsoft.com/office/drawing/2014/main" id="{7A782381-A4A8-D6D2-E5E6-4B270EBC63EE}"/>
              </a:ext>
            </a:extLst>
          </p:cNvPr>
          <p:cNvSpPr txBox="1">
            <a:spLocks noChangeArrowheads="1"/>
          </p:cNvSpPr>
          <p:nvPr/>
        </p:nvSpPr>
        <p:spPr bwMode="auto">
          <a:xfrm>
            <a:off x="16485425" y="19874128"/>
            <a:ext cx="4760912"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endParaRPr lang="en-US" altLang="en-US" sz="2700">
              <a:solidFill>
                <a:srgbClr val="407EC9"/>
              </a:solidFill>
              <a:latin typeface="Arial Black"/>
              <a:ea typeface="MS PGothic"/>
            </a:endParaRPr>
          </a:p>
          <a:p>
            <a:r>
              <a:rPr lang="en-US" altLang="en-US" sz="2700">
                <a:solidFill>
                  <a:srgbClr val="407EC9"/>
                </a:solidFill>
                <a:latin typeface="Arial Black"/>
                <a:ea typeface="MS PGothic"/>
              </a:rPr>
              <a:t>Selective References</a:t>
            </a:r>
            <a:endParaRPr lang="en-US">
              <a:latin typeface="Arial Black"/>
              <a:ea typeface="MS PGothic"/>
            </a:endParaRPr>
          </a:p>
          <a:p>
            <a:pPr marL="342900" indent="-342900">
              <a:buFont typeface="Arial" panose="020B0604020202020204" pitchFamily="34" charset="0"/>
              <a:buChar char="•"/>
            </a:pPr>
            <a:r>
              <a:rPr lang="en-US" altLang="en-US" sz="900">
                <a:latin typeface="Arial"/>
                <a:ea typeface="MS PGothic"/>
                <a:cs typeface="Arial"/>
              </a:rPr>
              <a:t>Markey, C., Weiss, J.E., &amp; </a:t>
            </a:r>
            <a:r>
              <a:rPr lang="en-US" altLang="en-US" sz="900" err="1">
                <a:latin typeface="Arial"/>
                <a:ea typeface="MS PGothic"/>
                <a:cs typeface="Arial"/>
              </a:rPr>
              <a:t>Loehrer</a:t>
            </a:r>
            <a:r>
              <a:rPr lang="en-US" altLang="en-US" sz="900">
                <a:latin typeface="Arial"/>
                <a:ea typeface="MS PGothic"/>
                <a:cs typeface="Arial"/>
              </a:rPr>
              <a:t>, A.P. (2022). Influence of race, insurance, and rurality on equity of breast cancer care. </a:t>
            </a:r>
            <a:r>
              <a:rPr lang="en-US" altLang="en-US" sz="900" i="1">
                <a:latin typeface="Arial"/>
                <a:ea typeface="MS PGothic"/>
                <a:cs typeface="Arial"/>
              </a:rPr>
              <a:t>Journal of Surgical Research, 271</a:t>
            </a:r>
            <a:r>
              <a:rPr lang="en-US" altLang="en-US" sz="900">
                <a:latin typeface="Arial"/>
                <a:ea typeface="MS PGothic"/>
                <a:cs typeface="Arial"/>
              </a:rPr>
              <a:t>, 117-124. </a:t>
            </a:r>
          </a:p>
          <a:p>
            <a:pPr marL="342900" indent="-342900">
              <a:buFont typeface="Arial" panose="020B0604020202020204" pitchFamily="34" charset="0"/>
              <a:buChar char="•"/>
            </a:pPr>
            <a:r>
              <a:rPr lang="en-US" altLang="en-US" sz="900">
                <a:latin typeface="Arial"/>
                <a:ea typeface="MS PGothic"/>
                <a:cs typeface="Arial"/>
              </a:rPr>
              <a:t>Mobley, et al. (2021). Geographic disparities in late-stage breast cancer diagnosis rates and their persistence over time. </a:t>
            </a:r>
            <a:r>
              <a:rPr lang="en-US" altLang="en-US" sz="900" i="1">
                <a:latin typeface="Arial"/>
                <a:ea typeface="MS PGothic"/>
                <a:cs typeface="Arial"/>
              </a:rPr>
              <a:t>Journal of Women’s Health, 30</a:t>
            </a:r>
            <a:r>
              <a:rPr lang="en-US" altLang="en-US" sz="900">
                <a:latin typeface="Arial"/>
                <a:ea typeface="MS PGothic"/>
                <a:cs typeface="Arial"/>
              </a:rPr>
              <a:t>(6), 807-815. </a:t>
            </a:r>
          </a:p>
          <a:p>
            <a:pPr marL="342900" indent="-342900">
              <a:buFont typeface="Arial" panose="020B0604020202020204" pitchFamily="34" charset="0"/>
              <a:buChar char="•"/>
            </a:pPr>
            <a:r>
              <a:rPr lang="en-US" altLang="en-US" sz="900">
                <a:latin typeface="Arial"/>
                <a:ea typeface="MS PGothic"/>
                <a:cs typeface="Arial"/>
              </a:rPr>
              <a:t>Obeng-Gyasi, S., Obeng-Gyasi, B., &amp; Tarver, W. (2022). Breast cancer disparities and the impact of geography. </a:t>
            </a:r>
            <a:r>
              <a:rPr lang="en-US" altLang="en-US" sz="900" i="1">
                <a:latin typeface="Arial"/>
                <a:ea typeface="MS PGothic"/>
                <a:cs typeface="Arial"/>
              </a:rPr>
              <a:t>Surgical Oncology Clinics of North America, 31</a:t>
            </a:r>
            <a:r>
              <a:rPr lang="en-US" altLang="en-US" sz="900">
                <a:latin typeface="Arial"/>
                <a:ea typeface="MS PGothic"/>
                <a:cs typeface="Arial"/>
              </a:rPr>
              <a:t>, 81-90. </a:t>
            </a:r>
          </a:p>
        </p:txBody>
      </p:sp>
      <p:sp>
        <p:nvSpPr>
          <p:cNvPr id="15380" name="Text Box 20">
            <a:extLst>
              <a:ext uri="{FF2B5EF4-FFF2-40B4-BE49-F238E27FC236}">
                <a16:creationId xmlns:a16="http://schemas.microsoft.com/office/drawing/2014/main" id="{190CC6DE-66CA-DFCB-576B-27D1B8ED154B}"/>
              </a:ext>
            </a:extLst>
          </p:cNvPr>
          <p:cNvSpPr txBox="1">
            <a:spLocks noChangeArrowheads="1"/>
          </p:cNvSpPr>
          <p:nvPr/>
        </p:nvSpPr>
        <p:spPr bwMode="auto">
          <a:xfrm>
            <a:off x="16573110" y="8612978"/>
            <a:ext cx="4578350" cy="7871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marL="342900" indent="-342900">
              <a:buFont typeface="Arial"/>
              <a:buChar char="•"/>
            </a:pPr>
            <a:r>
              <a:rPr lang="en-US" altLang="en-US" sz="1900">
                <a:latin typeface="Arial"/>
                <a:ea typeface="MS PGothic"/>
                <a:cs typeface="Arial"/>
              </a:rPr>
              <a:t>Thematic analyses revealed that </a:t>
            </a:r>
            <a:r>
              <a:rPr lang="en-US" altLang="en-US" sz="2000" b="1">
                <a:latin typeface="Arial"/>
                <a:ea typeface="MS PGothic"/>
                <a:cs typeface="Arial"/>
              </a:rPr>
              <a:t>participants went on a beneficial journey </a:t>
            </a:r>
            <a:r>
              <a:rPr lang="en-US" altLang="en-US" sz="2000">
                <a:latin typeface="Arial"/>
                <a:ea typeface="MS PGothic"/>
                <a:cs typeface="Arial"/>
              </a:rPr>
              <a:t>with EW.</a:t>
            </a:r>
            <a:endParaRPr lang="en-US" altLang="en-US" sz="1900">
              <a:latin typeface="Arial" panose="020B0604020202020204" pitchFamily="34" charset="0"/>
              <a:cs typeface="Arial"/>
            </a:endParaRPr>
          </a:p>
          <a:p>
            <a:pPr marL="342900" indent="-342900">
              <a:lnSpc>
                <a:spcPct val="150000"/>
              </a:lnSpc>
              <a:buFont typeface="Arial" panose="020B0604020202020204" pitchFamily="34" charset="0"/>
              <a:buChar char="•"/>
            </a:pPr>
            <a:r>
              <a:rPr lang="en-US" altLang="en-US" sz="1900">
                <a:latin typeface="Arial"/>
                <a:ea typeface="MS PGothic"/>
                <a:cs typeface="Arial"/>
              </a:rPr>
              <a:t>Four key themes emerged </a:t>
            </a:r>
            <a:endParaRPr lang="en-US" altLang="en-US" sz="1900">
              <a:latin typeface="Arial" panose="020B0604020202020204" pitchFamily="34" charset="0"/>
              <a:cs typeface="Arial"/>
            </a:endParaRPr>
          </a:p>
          <a:p>
            <a:pPr marL="914400" lvl="1" indent="-342900">
              <a:lnSpc>
                <a:spcPct val="150000"/>
              </a:lnSpc>
              <a:buFont typeface="Arial" panose="020B0604020202020204" pitchFamily="34" charset="0"/>
              <a:buChar char="•"/>
            </a:pPr>
            <a:r>
              <a:rPr lang="en-US" altLang="en-US" sz="1900">
                <a:latin typeface="Arial"/>
                <a:ea typeface="MS PGothic"/>
                <a:cs typeface="Arial"/>
              </a:rPr>
              <a:t>1) </a:t>
            </a:r>
            <a:r>
              <a:rPr lang="en-US" altLang="en-US" sz="1900" b="1">
                <a:latin typeface="Arial"/>
                <a:ea typeface="MS PGothic"/>
                <a:cs typeface="Arial"/>
              </a:rPr>
              <a:t>Gaining Awareness</a:t>
            </a:r>
            <a:r>
              <a:rPr lang="en-US" altLang="en-US" sz="1900">
                <a:latin typeface="Arial"/>
                <a:ea typeface="MS PGothic"/>
                <a:cs typeface="Arial"/>
              </a:rPr>
              <a:t>: informants explored thoughts and emotions </a:t>
            </a:r>
            <a:endParaRPr lang="en-US" altLang="en-US" sz="1900">
              <a:latin typeface="Arial" panose="020B0604020202020204" pitchFamily="34" charset="0"/>
              <a:cs typeface="Arial" panose="020B0604020202020204" pitchFamily="34" charset="0"/>
            </a:endParaRPr>
          </a:p>
          <a:p>
            <a:pPr marL="914400" lvl="1" indent="-342900">
              <a:lnSpc>
                <a:spcPct val="150000"/>
              </a:lnSpc>
              <a:buFont typeface="Arial" panose="020B0604020202020204" pitchFamily="34" charset="0"/>
              <a:buChar char="•"/>
            </a:pPr>
            <a:r>
              <a:rPr lang="en-US" altLang="en-US" sz="1900">
                <a:latin typeface="Arial"/>
                <a:ea typeface="MS PGothic"/>
                <a:cs typeface="Arial"/>
              </a:rPr>
              <a:t>2) </a:t>
            </a:r>
            <a:r>
              <a:rPr lang="en-US" altLang="en-US" sz="1900" b="1">
                <a:latin typeface="Arial"/>
                <a:ea typeface="MS PGothic"/>
                <a:cs typeface="Arial"/>
              </a:rPr>
              <a:t>Releasing Emotions</a:t>
            </a:r>
            <a:r>
              <a:rPr lang="en-US" altLang="en-US" sz="1900">
                <a:latin typeface="Arial"/>
                <a:ea typeface="MS PGothic"/>
                <a:cs typeface="Arial"/>
              </a:rPr>
              <a:t>: participants used writing to “get it out and let it go”</a:t>
            </a:r>
          </a:p>
          <a:p>
            <a:pPr marL="914400" lvl="1" indent="-342900">
              <a:lnSpc>
                <a:spcPct val="150000"/>
              </a:lnSpc>
              <a:buFont typeface="Arial" panose="020B0604020202020204" pitchFamily="34" charset="0"/>
              <a:buChar char="•"/>
            </a:pPr>
            <a:r>
              <a:rPr lang="en-US" altLang="en-US" sz="1900">
                <a:latin typeface="Arial"/>
                <a:ea typeface="MS PGothic"/>
                <a:cs typeface="Arial"/>
              </a:rPr>
              <a:t>3) </a:t>
            </a:r>
            <a:r>
              <a:rPr lang="en-US" altLang="en-US" sz="1900" b="1">
                <a:latin typeface="Arial"/>
                <a:ea typeface="MS PGothic"/>
                <a:cs typeface="Arial"/>
              </a:rPr>
              <a:t>Making Sense:</a:t>
            </a:r>
            <a:r>
              <a:rPr lang="en-US" altLang="en-US" sz="1900">
                <a:latin typeface="Arial"/>
                <a:ea typeface="MS PGothic"/>
                <a:cs typeface="Arial"/>
              </a:rPr>
              <a:t> interviewees organized thoughts, and reflected on the experience to better understand them through EW</a:t>
            </a:r>
          </a:p>
          <a:p>
            <a:pPr marL="914400" lvl="1" indent="-342900">
              <a:lnSpc>
                <a:spcPct val="150000"/>
              </a:lnSpc>
              <a:buFont typeface="Arial" panose="020B0604020202020204" pitchFamily="34" charset="0"/>
              <a:buChar char="•"/>
            </a:pPr>
            <a:r>
              <a:rPr lang="en-US" altLang="en-US" sz="1900">
                <a:latin typeface="Arial"/>
                <a:ea typeface="MS PGothic"/>
                <a:cs typeface="Arial"/>
              </a:rPr>
              <a:t>4) </a:t>
            </a:r>
            <a:r>
              <a:rPr lang="en-US" altLang="en-US" sz="1900" b="1">
                <a:latin typeface="Arial"/>
                <a:ea typeface="MS PGothic"/>
                <a:cs typeface="Arial"/>
              </a:rPr>
              <a:t>Finding Meaning</a:t>
            </a:r>
            <a:r>
              <a:rPr lang="en-US" altLang="en-US" sz="1900">
                <a:latin typeface="Arial"/>
                <a:ea typeface="MS PGothic"/>
                <a:cs typeface="Arial"/>
              </a:rPr>
              <a:t>: altruism, self-discovery, &amp; finding hope, love and positivity amid writing for the traumatic yet meaningful cancer experience</a:t>
            </a:r>
            <a:endParaRPr lang="en-US" altLang="en-US" sz="1900" b="1">
              <a:latin typeface="Arial"/>
              <a:ea typeface="MS PGothic"/>
              <a:cs typeface="Arial"/>
            </a:endParaRPr>
          </a:p>
        </p:txBody>
      </p:sp>
      <p:sp>
        <p:nvSpPr>
          <p:cNvPr id="15384" name="Line 120">
            <a:extLst>
              <a:ext uri="{FF2B5EF4-FFF2-40B4-BE49-F238E27FC236}">
                <a16:creationId xmlns:a16="http://schemas.microsoft.com/office/drawing/2014/main" id="{CB1865DE-A6E3-EEBE-A41D-0679C81B2815}"/>
              </a:ext>
            </a:extLst>
          </p:cNvPr>
          <p:cNvSpPr>
            <a:spLocks noChangeShapeType="1"/>
          </p:cNvSpPr>
          <p:nvPr/>
        </p:nvSpPr>
        <p:spPr bwMode="auto">
          <a:xfrm>
            <a:off x="5716588" y="3208338"/>
            <a:ext cx="15875" cy="1808797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86" name="Line 122">
            <a:extLst>
              <a:ext uri="{FF2B5EF4-FFF2-40B4-BE49-F238E27FC236}">
                <a16:creationId xmlns:a16="http://schemas.microsoft.com/office/drawing/2014/main" id="{7D7E53CE-1530-9F80-556E-FA203AFB4566}"/>
              </a:ext>
            </a:extLst>
          </p:cNvPr>
          <p:cNvSpPr>
            <a:spLocks noChangeShapeType="1"/>
          </p:cNvSpPr>
          <p:nvPr/>
        </p:nvSpPr>
        <p:spPr bwMode="auto">
          <a:xfrm>
            <a:off x="16203613" y="3208338"/>
            <a:ext cx="0" cy="1808797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87" name="Text Box 17">
            <a:extLst>
              <a:ext uri="{FF2B5EF4-FFF2-40B4-BE49-F238E27FC236}">
                <a16:creationId xmlns:a16="http://schemas.microsoft.com/office/drawing/2014/main" id="{8A5D2CA1-2948-81A2-E8D4-F955F567918F}"/>
              </a:ext>
            </a:extLst>
          </p:cNvPr>
          <p:cNvSpPr txBox="1">
            <a:spLocks noChangeArrowheads="1"/>
          </p:cNvSpPr>
          <p:nvPr/>
        </p:nvSpPr>
        <p:spPr bwMode="auto">
          <a:xfrm>
            <a:off x="655637" y="3036907"/>
            <a:ext cx="4540250" cy="601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pPr algn="ctr"/>
            <a:r>
              <a:rPr lang="en-US" altLang="en-US">
                <a:solidFill>
                  <a:srgbClr val="407EC9"/>
                </a:solidFill>
                <a:latin typeface="Arial Black" panose="020B0A04020102020204" pitchFamily="34" charset="0"/>
              </a:rPr>
              <a:t>Background</a:t>
            </a:r>
            <a:endParaRPr lang="en-US" altLang="en-US">
              <a:latin typeface="Arial" panose="020B0604020202020204" pitchFamily="34" charset="0"/>
            </a:endParaRPr>
          </a:p>
          <a:p>
            <a:pPr marL="342900" indent="-342900">
              <a:buFont typeface="Arial" panose="020B0604020202020204" pitchFamily="34" charset="0"/>
              <a:buChar char="•"/>
            </a:pPr>
            <a:r>
              <a:rPr lang="en-US" altLang="en-US" sz="1900">
                <a:latin typeface="Arial" panose="020B0604020202020204" pitchFamily="34" charset="0"/>
              </a:rPr>
              <a:t>Breast cancer is the second most common cause of death for women in the US</a:t>
            </a:r>
          </a:p>
          <a:p>
            <a:pPr marL="342900" indent="-342900">
              <a:buFont typeface="Arial" panose="020B0604020202020204" pitchFamily="34" charset="0"/>
              <a:buChar char="•"/>
            </a:pPr>
            <a:r>
              <a:rPr lang="en-US" altLang="en-US" sz="1900">
                <a:latin typeface="Arial" panose="020B0604020202020204" pitchFamily="34" charset="0"/>
              </a:rPr>
              <a:t>Women from rural areas have later diagnosis dates &amp; more extreme treatments</a:t>
            </a:r>
          </a:p>
          <a:p>
            <a:pPr marL="342900" indent="-342900">
              <a:buFont typeface="Arial" panose="020B0604020202020204" pitchFamily="34" charset="0"/>
              <a:buChar char="•"/>
            </a:pPr>
            <a:r>
              <a:rPr lang="en-US" altLang="en-US" sz="1900">
                <a:latin typeface="Arial" panose="020B0604020202020204" pitchFamily="34" charset="0"/>
              </a:rPr>
              <a:t>These disparities are </a:t>
            </a:r>
            <a:r>
              <a:rPr lang="en-US" altLang="en-US" sz="1900" b="1">
                <a:latin typeface="Arial" panose="020B0604020202020204" pitchFamily="34" charset="0"/>
              </a:rPr>
              <a:t>exacerbated</a:t>
            </a:r>
            <a:r>
              <a:rPr lang="en-US" altLang="en-US" sz="1900">
                <a:latin typeface="Arial" panose="020B0604020202020204" pitchFamily="34" charset="0"/>
              </a:rPr>
              <a:t> by: </a:t>
            </a:r>
          </a:p>
          <a:p>
            <a:pPr marL="1085850" lvl="1" indent="-342900">
              <a:buFont typeface="Arial" panose="020B0604020202020204" pitchFamily="34" charset="0"/>
              <a:buChar char="•"/>
            </a:pPr>
            <a:r>
              <a:rPr lang="en-US" altLang="en-US" sz="1800">
                <a:latin typeface="Arial" panose="020B0604020202020204" pitchFamily="34" charset="0"/>
              </a:rPr>
              <a:t>Low educational achievement </a:t>
            </a:r>
          </a:p>
          <a:p>
            <a:pPr marL="1085850" lvl="1" indent="-342900">
              <a:buFont typeface="Arial" panose="020B0604020202020204" pitchFamily="34" charset="0"/>
              <a:buChar char="•"/>
            </a:pPr>
            <a:r>
              <a:rPr lang="en-US" altLang="en-US" sz="1800">
                <a:latin typeface="Arial" panose="020B0604020202020204" pitchFamily="34" charset="0"/>
              </a:rPr>
              <a:t>Low socioeconomic status </a:t>
            </a:r>
          </a:p>
          <a:p>
            <a:pPr marL="1085850" lvl="1" indent="-342900">
              <a:buFont typeface="Arial" panose="020B0604020202020204" pitchFamily="34" charset="0"/>
              <a:buChar char="•"/>
            </a:pPr>
            <a:r>
              <a:rPr lang="en-US" altLang="en-US" sz="1800">
                <a:latin typeface="Arial" panose="020B0604020202020204" pitchFamily="34" charset="0"/>
              </a:rPr>
              <a:t>Greater distance from screening and healthcare facilities </a:t>
            </a:r>
          </a:p>
          <a:p>
            <a:endParaRPr lang="en-US" altLang="en-US" sz="2000">
              <a:latin typeface="Arial" panose="020B0604020202020204" pitchFamily="34" charset="0"/>
            </a:endParaRPr>
          </a:p>
          <a:p>
            <a:endParaRPr lang="en-US" altLang="en-US" sz="2000">
              <a:latin typeface="Arial" panose="020B0604020202020204" pitchFamily="34" charset="0"/>
            </a:endParaRPr>
          </a:p>
          <a:p>
            <a:endParaRPr lang="en-US" altLang="en-US" sz="2000">
              <a:latin typeface="Arial" panose="020B0604020202020204" pitchFamily="34" charset="0"/>
            </a:endParaRPr>
          </a:p>
          <a:p>
            <a:endParaRPr lang="en-US" altLang="en-US" sz="2000">
              <a:latin typeface="Arial" panose="020B0604020202020204" pitchFamily="34" charset="0"/>
            </a:endParaRPr>
          </a:p>
          <a:p>
            <a:endParaRPr lang="en-US" altLang="en-US" sz="2000">
              <a:latin typeface="Arial" panose="020B0604020202020204" pitchFamily="34" charset="0"/>
            </a:endParaRPr>
          </a:p>
          <a:p>
            <a:endParaRPr lang="en-US" altLang="en-US" sz="2700">
              <a:latin typeface="Arial" panose="020B0604020202020204" pitchFamily="34" charset="0"/>
            </a:endParaRPr>
          </a:p>
          <a:p>
            <a:endParaRPr lang="en-US" altLang="en-US" sz="2700">
              <a:latin typeface="Arial" panose="020B0604020202020204" pitchFamily="34" charset="0"/>
            </a:endParaRPr>
          </a:p>
        </p:txBody>
      </p:sp>
      <p:graphicFrame>
        <p:nvGraphicFramePr>
          <p:cNvPr id="4" name="Table 3">
            <a:extLst>
              <a:ext uri="{FF2B5EF4-FFF2-40B4-BE49-F238E27FC236}">
                <a16:creationId xmlns:a16="http://schemas.microsoft.com/office/drawing/2014/main" id="{44B2E363-5954-43EF-46F9-303B02CCEEA4}"/>
              </a:ext>
            </a:extLst>
          </p:cNvPr>
          <p:cNvGraphicFramePr>
            <a:graphicFrameLocks noGrp="1"/>
          </p:cNvGraphicFramePr>
          <p:nvPr>
            <p:extLst>
              <p:ext uri="{D42A27DB-BD31-4B8C-83A1-F6EECF244321}">
                <p14:modId xmlns:p14="http://schemas.microsoft.com/office/powerpoint/2010/main" val="2694012616"/>
              </p:ext>
            </p:extLst>
          </p:nvPr>
        </p:nvGraphicFramePr>
        <p:xfrm>
          <a:off x="16805137" y="4196987"/>
          <a:ext cx="4346323" cy="3738156"/>
        </p:xfrm>
        <a:graphic>
          <a:graphicData uri="http://schemas.openxmlformats.org/drawingml/2006/table">
            <a:tbl>
              <a:tblPr firstRow="1" firstCol="1" bandRow="1">
                <a:tableStyleId>{9DCAF9ED-07DC-4A11-8D7F-57B35C25682E}</a:tableStyleId>
              </a:tblPr>
              <a:tblGrid>
                <a:gridCol w="326959">
                  <a:extLst>
                    <a:ext uri="{9D8B030D-6E8A-4147-A177-3AD203B41FA5}">
                      <a16:colId xmlns:a16="http://schemas.microsoft.com/office/drawing/2014/main" val="39434835"/>
                    </a:ext>
                  </a:extLst>
                </a:gridCol>
                <a:gridCol w="2176218">
                  <a:extLst>
                    <a:ext uri="{9D8B030D-6E8A-4147-A177-3AD203B41FA5}">
                      <a16:colId xmlns:a16="http://schemas.microsoft.com/office/drawing/2014/main" val="586299981"/>
                    </a:ext>
                  </a:extLst>
                </a:gridCol>
                <a:gridCol w="1843146">
                  <a:extLst>
                    <a:ext uri="{9D8B030D-6E8A-4147-A177-3AD203B41FA5}">
                      <a16:colId xmlns:a16="http://schemas.microsoft.com/office/drawing/2014/main" val="921696476"/>
                    </a:ext>
                  </a:extLst>
                </a:gridCol>
              </a:tblGrid>
              <a:tr h="372304">
                <a:tc gridSpan="2">
                  <a:txBody>
                    <a:bodyPr/>
                    <a:lstStyle/>
                    <a:p>
                      <a:pPr marL="0" marR="0">
                        <a:lnSpc>
                          <a:spcPct val="107000"/>
                        </a:lnSpc>
                        <a:spcBef>
                          <a:spcPts val="0"/>
                        </a:spcBef>
                        <a:spcAft>
                          <a:spcPts val="0"/>
                        </a:spcAft>
                      </a:pPr>
                      <a:r>
                        <a:rPr lang="en-US" sz="1200">
                          <a:effectLst/>
                          <a:latin typeface="+mj-lt"/>
                        </a:rPr>
                        <a:t> </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nSpc>
                          <a:spcPct val="107000"/>
                        </a:lnSpc>
                        <a:spcBef>
                          <a:spcPts val="0"/>
                        </a:spcBef>
                        <a:spcAft>
                          <a:spcPts val="0"/>
                        </a:spcAft>
                      </a:pPr>
                      <a:r>
                        <a:rPr lang="en-US" sz="1200">
                          <a:effectLst/>
                          <a:latin typeface="+mj-lt"/>
                        </a:rPr>
                        <a:t>N=14</a:t>
                      </a: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42072300"/>
                  </a:ext>
                </a:extLst>
              </a:tr>
              <a:tr h="372304">
                <a:tc gridSpan="2">
                  <a:txBody>
                    <a:bodyPr/>
                    <a:lstStyle/>
                    <a:p>
                      <a:pPr marL="0" marR="0">
                        <a:lnSpc>
                          <a:spcPct val="107000"/>
                        </a:lnSpc>
                        <a:spcBef>
                          <a:spcPts val="0"/>
                        </a:spcBef>
                        <a:spcAft>
                          <a:spcPts val="0"/>
                        </a:spcAft>
                      </a:pPr>
                      <a:r>
                        <a:rPr lang="en-US" sz="1200">
                          <a:effectLst/>
                          <a:latin typeface="+mj-lt"/>
                        </a:rPr>
                        <a:t>Age, M(SD)</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nSpc>
                          <a:spcPct val="107000"/>
                        </a:lnSpc>
                        <a:spcBef>
                          <a:spcPts val="0"/>
                        </a:spcBef>
                        <a:spcAft>
                          <a:spcPts val="0"/>
                        </a:spcAft>
                      </a:pPr>
                      <a:r>
                        <a:rPr lang="en-US" sz="1200">
                          <a:effectLst/>
                          <a:latin typeface="+mj-lt"/>
                        </a:rPr>
                        <a:t>54.71(9.03)</a:t>
                      </a: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68022666"/>
                  </a:ext>
                </a:extLst>
              </a:tr>
              <a:tr h="387420">
                <a:tc gridSpan="2">
                  <a:txBody>
                    <a:bodyPr/>
                    <a:lstStyle/>
                    <a:p>
                      <a:pPr marL="0" marR="0">
                        <a:lnSpc>
                          <a:spcPct val="107000"/>
                        </a:lnSpc>
                        <a:spcBef>
                          <a:spcPts val="0"/>
                        </a:spcBef>
                        <a:spcAft>
                          <a:spcPts val="0"/>
                        </a:spcAft>
                      </a:pPr>
                      <a:r>
                        <a:rPr lang="en-US" sz="1200">
                          <a:effectLst/>
                          <a:latin typeface="+mj-lt"/>
                        </a:rPr>
                        <a:t>Race n(n%)</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nSpc>
                          <a:spcPct val="107000"/>
                        </a:lnSpc>
                        <a:spcBef>
                          <a:spcPts val="0"/>
                        </a:spcBef>
                        <a:spcAft>
                          <a:spcPts val="0"/>
                        </a:spcAft>
                      </a:pPr>
                      <a:r>
                        <a:rPr lang="en-US" sz="1200">
                          <a:effectLst/>
                          <a:latin typeface="+mj-lt"/>
                        </a:rPr>
                        <a:t> </a:t>
                      </a: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90788174"/>
                  </a:ext>
                </a:extLst>
              </a:tr>
              <a:tr h="372304">
                <a:tc>
                  <a:txBody>
                    <a:bodyPr/>
                    <a:lstStyle/>
                    <a:p>
                      <a:pPr marL="0" marR="0">
                        <a:lnSpc>
                          <a:spcPct val="107000"/>
                        </a:lnSpc>
                        <a:spcBef>
                          <a:spcPts val="0"/>
                        </a:spcBef>
                        <a:spcAft>
                          <a:spcPts val="0"/>
                        </a:spcAft>
                      </a:pPr>
                      <a:r>
                        <a:rPr lang="en-US" sz="1200">
                          <a:effectLst/>
                          <a:latin typeface="+mj-lt"/>
                        </a:rPr>
                        <a:t> </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r>
                        <a:rPr lang="en-US" sz="1200">
                          <a:effectLst/>
                          <a:latin typeface="+mj-lt"/>
                        </a:rPr>
                        <a:t>African American/Black</a:t>
                      </a:r>
                      <a:endParaRPr lang="en-US">
                        <a:latin typeface="+mj-lt"/>
                      </a:endParaRPr>
                    </a:p>
                  </a:txBody>
                  <a:tcPr marL="68580" marR="68580" marT="0" marB="0"/>
                </a:tc>
                <a:tc>
                  <a:txBody>
                    <a:bodyPr/>
                    <a:lstStyle/>
                    <a:p>
                      <a:pPr marL="0" marR="0">
                        <a:lnSpc>
                          <a:spcPct val="107000"/>
                        </a:lnSpc>
                        <a:spcBef>
                          <a:spcPts val="0"/>
                        </a:spcBef>
                        <a:spcAft>
                          <a:spcPts val="0"/>
                        </a:spcAft>
                      </a:pPr>
                      <a:r>
                        <a:rPr lang="en-US" sz="1200">
                          <a:effectLst/>
                          <a:latin typeface="+mj-lt"/>
                        </a:rPr>
                        <a:t>1(7)</a:t>
                      </a: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32324212"/>
                  </a:ext>
                </a:extLst>
              </a:tr>
              <a:tr h="372304">
                <a:tc>
                  <a:txBody>
                    <a:bodyPr/>
                    <a:lstStyle/>
                    <a:p>
                      <a:pPr marL="0" marR="0">
                        <a:lnSpc>
                          <a:spcPct val="107000"/>
                        </a:lnSpc>
                        <a:spcBef>
                          <a:spcPts val="0"/>
                        </a:spcBef>
                        <a:spcAft>
                          <a:spcPts val="0"/>
                        </a:spcAft>
                      </a:pPr>
                      <a:r>
                        <a:rPr lang="en-US" sz="1200">
                          <a:effectLst/>
                          <a:latin typeface="+mj-lt"/>
                        </a:rPr>
                        <a:t> </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r>
                        <a:rPr lang="en-US" sz="1200">
                          <a:effectLst/>
                          <a:latin typeface="+mj-lt"/>
                        </a:rPr>
                        <a:t>White</a:t>
                      </a:r>
                      <a:endParaRPr lang="en-US">
                        <a:latin typeface="+mj-lt"/>
                      </a:endParaRPr>
                    </a:p>
                  </a:txBody>
                  <a:tcPr marL="68580" marR="68580" marT="0" marB="0"/>
                </a:tc>
                <a:tc>
                  <a:txBody>
                    <a:bodyPr/>
                    <a:lstStyle/>
                    <a:p>
                      <a:pPr marL="0" marR="0">
                        <a:lnSpc>
                          <a:spcPct val="107000"/>
                        </a:lnSpc>
                        <a:spcBef>
                          <a:spcPts val="0"/>
                        </a:spcBef>
                        <a:spcAft>
                          <a:spcPts val="0"/>
                        </a:spcAft>
                      </a:pPr>
                      <a:r>
                        <a:rPr lang="en-US" sz="1200">
                          <a:effectLst/>
                          <a:latin typeface="+mj-lt"/>
                        </a:rPr>
                        <a:t>13(93)</a:t>
                      </a: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15177382"/>
                  </a:ext>
                </a:extLst>
              </a:tr>
              <a:tr h="372304">
                <a:tc gridSpan="2">
                  <a:txBody>
                    <a:bodyPr/>
                    <a:lstStyle/>
                    <a:p>
                      <a:pPr marL="0" marR="0">
                        <a:lnSpc>
                          <a:spcPct val="107000"/>
                        </a:lnSpc>
                        <a:spcBef>
                          <a:spcPts val="0"/>
                        </a:spcBef>
                        <a:spcAft>
                          <a:spcPts val="0"/>
                        </a:spcAft>
                      </a:pPr>
                      <a:r>
                        <a:rPr lang="en-US" sz="1200">
                          <a:effectLst/>
                          <a:latin typeface="+mj-lt"/>
                        </a:rPr>
                        <a:t>Ethnicity (Hispanic) n(n%)</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nSpc>
                          <a:spcPct val="107000"/>
                        </a:lnSpc>
                        <a:spcBef>
                          <a:spcPts val="0"/>
                        </a:spcBef>
                        <a:spcAft>
                          <a:spcPts val="0"/>
                        </a:spcAft>
                      </a:pPr>
                      <a:r>
                        <a:rPr lang="en-US" sz="1200">
                          <a:effectLst/>
                          <a:latin typeface="+mj-lt"/>
                        </a:rPr>
                        <a:t>3(21)</a:t>
                      </a: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62888"/>
                  </a:ext>
                </a:extLst>
              </a:tr>
              <a:tr h="372304">
                <a:tc gridSpan="2">
                  <a:txBody>
                    <a:bodyPr/>
                    <a:lstStyle/>
                    <a:p>
                      <a:pPr marL="0" marR="0">
                        <a:lnSpc>
                          <a:spcPct val="107000"/>
                        </a:lnSpc>
                        <a:spcBef>
                          <a:spcPts val="0"/>
                        </a:spcBef>
                        <a:spcAft>
                          <a:spcPts val="0"/>
                        </a:spcAft>
                      </a:pPr>
                      <a:r>
                        <a:rPr lang="en-US" sz="1200">
                          <a:effectLst/>
                          <a:latin typeface="+mj-lt"/>
                        </a:rPr>
                        <a:t>Cancer Stage n(n%)</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0" marR="0">
                        <a:lnSpc>
                          <a:spcPct val="107000"/>
                        </a:lnSpc>
                        <a:spcBef>
                          <a:spcPts val="0"/>
                        </a:spcBef>
                        <a:spcAft>
                          <a:spcPts val="0"/>
                        </a:spcAft>
                      </a:pP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24294487"/>
                  </a:ext>
                </a:extLst>
              </a:tr>
              <a:tr h="372304">
                <a:tc>
                  <a:txBody>
                    <a:bodyPr/>
                    <a:lstStyle/>
                    <a:p>
                      <a:pPr marL="0" marR="0">
                        <a:lnSpc>
                          <a:spcPct val="107000"/>
                        </a:lnSpc>
                        <a:spcBef>
                          <a:spcPts val="0"/>
                        </a:spcBef>
                        <a:spcAft>
                          <a:spcPts val="0"/>
                        </a:spcAft>
                      </a:pPr>
                      <a:r>
                        <a:rPr lang="en-US" sz="1200">
                          <a:effectLst/>
                          <a:latin typeface="+mj-lt"/>
                        </a:rPr>
                        <a:t> </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latin typeface="+mj-lt"/>
                        </a:rPr>
                        <a:t>I</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latin typeface="+mj-lt"/>
                        </a:rPr>
                        <a:t>5(36)</a:t>
                      </a: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82838000"/>
                  </a:ext>
                </a:extLst>
              </a:tr>
              <a:tr h="372304">
                <a:tc>
                  <a:txBody>
                    <a:bodyPr/>
                    <a:lstStyle/>
                    <a:p>
                      <a:pPr marL="0" marR="0">
                        <a:lnSpc>
                          <a:spcPct val="107000"/>
                        </a:lnSpc>
                        <a:spcBef>
                          <a:spcPts val="0"/>
                        </a:spcBef>
                        <a:spcAft>
                          <a:spcPts val="0"/>
                        </a:spcAft>
                      </a:pPr>
                      <a:r>
                        <a:rPr lang="en-US" sz="1200">
                          <a:effectLst/>
                          <a:latin typeface="+mj-lt"/>
                        </a:rPr>
                        <a:t> </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latin typeface="+mj-lt"/>
                        </a:rPr>
                        <a:t>II</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latin typeface="+mj-lt"/>
                        </a:rPr>
                        <a:t>5(36)</a:t>
                      </a: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95680396"/>
                  </a:ext>
                </a:extLst>
              </a:tr>
              <a:tr h="372304">
                <a:tc>
                  <a:txBody>
                    <a:bodyPr/>
                    <a:lstStyle/>
                    <a:p>
                      <a:pPr marL="0" marR="0">
                        <a:lnSpc>
                          <a:spcPct val="107000"/>
                        </a:lnSpc>
                        <a:spcBef>
                          <a:spcPts val="0"/>
                        </a:spcBef>
                        <a:spcAft>
                          <a:spcPts val="0"/>
                        </a:spcAft>
                      </a:pPr>
                      <a:r>
                        <a:rPr lang="en-US" sz="1200">
                          <a:effectLst/>
                          <a:latin typeface="+mj-lt"/>
                        </a:rPr>
                        <a:t> </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latin typeface="+mj-lt"/>
                        </a:rPr>
                        <a:t>III</a:t>
                      </a:r>
                      <a:endParaRPr lang="en-US" sz="11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latin typeface="+mj-lt"/>
                        </a:rPr>
                        <a:t>4(28)</a:t>
                      </a:r>
                      <a:endParaRPr lang="en-US" sz="11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98787368"/>
                  </a:ext>
                </a:extLst>
              </a:tr>
            </a:tbl>
          </a:graphicData>
        </a:graphic>
      </p:graphicFrame>
      <p:sp>
        <p:nvSpPr>
          <p:cNvPr id="5" name="Rectangle 149">
            <a:extLst>
              <a:ext uri="{FF2B5EF4-FFF2-40B4-BE49-F238E27FC236}">
                <a16:creationId xmlns:a16="http://schemas.microsoft.com/office/drawing/2014/main" id="{F1A85EDD-5BB2-F40D-8688-6F2C39E2BB4A}"/>
              </a:ext>
            </a:extLst>
          </p:cNvPr>
          <p:cNvSpPr>
            <a:spLocks noChangeArrowheads="1"/>
          </p:cNvSpPr>
          <p:nvPr/>
        </p:nvSpPr>
        <p:spPr bwMode="auto">
          <a:xfrm>
            <a:off x="16729203" y="7945867"/>
            <a:ext cx="436536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Note: M</a:t>
            </a:r>
            <a:r>
              <a:rPr kumimoji="0" lang="en-US" altLang="en-US" sz="1200" b="0" i="0"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 Mean; </a:t>
            </a:r>
            <a:r>
              <a:rPr kumimoji="0" lang="en-US" altLang="en-US" sz="1200" b="0" i="1"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SD</a:t>
            </a:r>
            <a:r>
              <a:rPr kumimoji="0" lang="en-US" altLang="en-US" sz="1200" b="0" i="0"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 Standard Deviation; </a:t>
            </a:r>
            <a:r>
              <a:rPr kumimoji="0" lang="en-US" altLang="en-US" sz="1200" b="0" i="1"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n</a:t>
            </a:r>
            <a:r>
              <a:rPr kumimoji="0" lang="en-US" altLang="en-US" sz="1200" b="0" i="0"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 number of </a:t>
            </a:r>
            <a:endParaRPr kumimoji="0" lang="en-US" altLang="en-US" sz="1400" b="0" i="0" u="none" strike="noStrike" cap="none" normalizeH="0" baseline="0">
              <a:ln>
                <a:noFill/>
              </a:ln>
              <a:solidFill>
                <a:schemeClr val="tx1"/>
              </a:solidFill>
              <a:effectLst/>
              <a:latin typeface="+mj-lt"/>
              <a:ea typeface="MS PGothic" panose="020B0600070205080204"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participants; </a:t>
            </a:r>
            <a:r>
              <a:rPr kumimoji="0" lang="en-US" altLang="en-US" sz="1200" b="0" i="1"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n%</a:t>
            </a:r>
            <a:r>
              <a:rPr kumimoji="0" lang="en-US" altLang="en-US" sz="1200" b="0" i="0"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 percentage of participants; </a:t>
            </a:r>
            <a:r>
              <a:rPr kumimoji="0" lang="en-US" altLang="en-US" sz="1200" b="0" i="1"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N</a:t>
            </a:r>
            <a:r>
              <a:rPr kumimoji="0" lang="en-US" altLang="en-US" sz="1200" b="0" i="0"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 Overall sample size </a:t>
            </a:r>
            <a:endParaRPr kumimoji="0" lang="en-US" altLang="en-US" b="0" i="0" u="none" strike="noStrike" cap="none" normalizeH="0" baseline="0">
              <a:ln>
                <a:noFill/>
              </a:ln>
              <a:solidFill>
                <a:schemeClr val="tx1"/>
              </a:solidFill>
              <a:effectLst/>
              <a:latin typeface="+mj-lt"/>
              <a:ea typeface="MS PGothic" panose="020B0600070205080204" pitchFamily="34" charset="-128"/>
            </a:endParaRPr>
          </a:p>
        </p:txBody>
      </p:sp>
      <p:sp>
        <p:nvSpPr>
          <p:cNvPr id="7" name="TextBox 6">
            <a:extLst>
              <a:ext uri="{FF2B5EF4-FFF2-40B4-BE49-F238E27FC236}">
                <a16:creationId xmlns:a16="http://schemas.microsoft.com/office/drawing/2014/main" id="{E10E9453-C4C4-DB5C-CD97-28F0FB9DFC9D}"/>
              </a:ext>
            </a:extLst>
          </p:cNvPr>
          <p:cNvSpPr txBox="1"/>
          <p:nvPr/>
        </p:nvSpPr>
        <p:spPr>
          <a:xfrm>
            <a:off x="16805137" y="3530927"/>
            <a:ext cx="4575176" cy="58477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Table 1. Demographic Characteristics of Interviewees</a:t>
            </a:r>
            <a:endParaRPr kumimoji="0" lang="en-US" altLang="en-US" sz="1800" b="0" i="0" u="none" strike="noStrike" cap="none" normalizeH="0" baseline="0">
              <a:ln>
                <a:noFill/>
              </a:ln>
              <a:solidFill>
                <a:schemeClr val="tx1"/>
              </a:solidFill>
              <a:effectLst/>
              <a:latin typeface="+mj-lt"/>
              <a:ea typeface="MS PGothic" panose="020B0600070205080204" pitchFamily="34" charset="-128"/>
            </a:endParaRPr>
          </a:p>
        </p:txBody>
      </p:sp>
      <p:sp>
        <p:nvSpPr>
          <p:cNvPr id="9" name="TextBox 8">
            <a:extLst>
              <a:ext uri="{FF2B5EF4-FFF2-40B4-BE49-F238E27FC236}">
                <a16:creationId xmlns:a16="http://schemas.microsoft.com/office/drawing/2014/main" id="{A68BC948-9EEE-7350-8A0A-E0B707E720F8}"/>
              </a:ext>
            </a:extLst>
          </p:cNvPr>
          <p:cNvSpPr txBox="1"/>
          <p:nvPr/>
        </p:nvSpPr>
        <p:spPr>
          <a:xfrm>
            <a:off x="17985268" y="2967793"/>
            <a:ext cx="2806236" cy="584775"/>
          </a:xfrm>
          <a:prstGeom prst="rect">
            <a:avLst/>
          </a:prstGeom>
          <a:noFill/>
        </p:spPr>
        <p:txBody>
          <a:bodyPr wrap="square">
            <a:spAutoFit/>
          </a:bodyPr>
          <a:lstStyle/>
          <a:p>
            <a:r>
              <a:rPr lang="en-US" altLang="en-US" sz="3200">
                <a:solidFill>
                  <a:srgbClr val="407EC9"/>
                </a:solidFill>
                <a:latin typeface="Arial Black" panose="020B0A04020102020204" pitchFamily="34" charset="0"/>
              </a:rPr>
              <a:t>Results </a:t>
            </a:r>
            <a:r>
              <a:rPr lang="en-US" altLang="en-US" sz="1800">
                <a:solidFill>
                  <a:srgbClr val="407EC9"/>
                </a:solidFill>
                <a:latin typeface="Arial Black" panose="020B0A04020102020204" pitchFamily="34" charset="0"/>
              </a:rPr>
              <a:t>(cont.)</a:t>
            </a:r>
            <a:endParaRPr lang="en-US"/>
          </a:p>
        </p:txBody>
      </p:sp>
      <p:sp>
        <p:nvSpPr>
          <p:cNvPr id="11" name="Rectangle 150">
            <a:extLst>
              <a:ext uri="{FF2B5EF4-FFF2-40B4-BE49-F238E27FC236}">
                <a16:creationId xmlns:a16="http://schemas.microsoft.com/office/drawing/2014/main" id="{AAC5BB78-8AC6-845E-7A3B-B3F40140C713}"/>
              </a:ext>
            </a:extLst>
          </p:cNvPr>
          <p:cNvSpPr>
            <a:spLocks noChangeArrowheads="1"/>
          </p:cNvSpPr>
          <p:nvPr/>
        </p:nvSpPr>
        <p:spPr bwMode="auto">
          <a:xfrm>
            <a:off x="6120943" y="11882993"/>
            <a:ext cx="28736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mj-lt"/>
                <a:ea typeface="MS PGothic" panose="020B0600070205080204" pitchFamily="34" charset="-128"/>
                <a:cs typeface="Times New Roman" panose="02020603050405020304" pitchFamily="18" charset="0"/>
              </a:rPr>
              <a:t>Table 2. Interview Themes</a:t>
            </a:r>
            <a:endParaRPr kumimoji="0" lang="en-US" altLang="en-US" sz="4400" b="0" i="0" u="none" strike="noStrike" cap="none" normalizeH="0" baseline="0">
              <a:ln>
                <a:noFill/>
              </a:ln>
              <a:solidFill>
                <a:schemeClr val="tx1"/>
              </a:solidFill>
              <a:effectLst/>
              <a:latin typeface="+mj-lt"/>
              <a:ea typeface="MS PGothic" panose="020B0600070205080204" pitchFamily="34" charset="-128"/>
            </a:endParaRPr>
          </a:p>
        </p:txBody>
      </p:sp>
      <p:graphicFrame>
        <p:nvGraphicFramePr>
          <p:cNvPr id="13" name="Table 12">
            <a:extLst>
              <a:ext uri="{FF2B5EF4-FFF2-40B4-BE49-F238E27FC236}">
                <a16:creationId xmlns:a16="http://schemas.microsoft.com/office/drawing/2014/main" id="{7DE98705-902D-62DC-FE0B-77EB026EFDB3}"/>
              </a:ext>
            </a:extLst>
          </p:cNvPr>
          <p:cNvGraphicFramePr>
            <a:graphicFrameLocks noGrp="1"/>
          </p:cNvGraphicFramePr>
          <p:nvPr>
            <p:extLst>
              <p:ext uri="{D42A27DB-BD31-4B8C-83A1-F6EECF244321}">
                <p14:modId xmlns:p14="http://schemas.microsoft.com/office/powerpoint/2010/main" val="433985174"/>
              </p:ext>
            </p:extLst>
          </p:nvPr>
        </p:nvGraphicFramePr>
        <p:xfrm>
          <a:off x="6120943" y="12252325"/>
          <a:ext cx="9629161" cy="8990159"/>
        </p:xfrm>
        <a:graphic>
          <a:graphicData uri="http://schemas.openxmlformats.org/drawingml/2006/table">
            <a:tbl>
              <a:tblPr firstRow="1" firstCol="1" bandRow="1"/>
              <a:tblGrid>
                <a:gridCol w="2033327">
                  <a:extLst>
                    <a:ext uri="{9D8B030D-6E8A-4147-A177-3AD203B41FA5}">
                      <a16:colId xmlns:a16="http://schemas.microsoft.com/office/drawing/2014/main" val="2103933644"/>
                    </a:ext>
                  </a:extLst>
                </a:gridCol>
                <a:gridCol w="2094554">
                  <a:extLst>
                    <a:ext uri="{9D8B030D-6E8A-4147-A177-3AD203B41FA5}">
                      <a16:colId xmlns:a16="http://schemas.microsoft.com/office/drawing/2014/main" val="371469446"/>
                    </a:ext>
                  </a:extLst>
                </a:gridCol>
                <a:gridCol w="5501280">
                  <a:extLst>
                    <a:ext uri="{9D8B030D-6E8A-4147-A177-3AD203B41FA5}">
                      <a16:colId xmlns:a16="http://schemas.microsoft.com/office/drawing/2014/main" val="1656998875"/>
                    </a:ext>
                  </a:extLst>
                </a:gridCol>
              </a:tblGrid>
              <a:tr h="395610">
                <a:tc>
                  <a:txBody>
                    <a:bodyPr/>
                    <a:lstStyle/>
                    <a:p>
                      <a:pPr marL="0" marR="0" algn="ctr">
                        <a:lnSpc>
                          <a:spcPct val="107000"/>
                        </a:lnSpc>
                        <a:spcBef>
                          <a:spcPts val="0"/>
                        </a:spcBef>
                        <a:spcAft>
                          <a:spcPts val="0"/>
                        </a:spcAft>
                      </a:pPr>
                      <a:r>
                        <a:rPr lang="en-US" sz="1800">
                          <a:effectLst/>
                          <a:latin typeface="+mj-lt"/>
                        </a:rPr>
                        <a:t>Theme</a:t>
                      </a:r>
                      <a:endParaRPr lang="en-US" sz="18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mj-lt"/>
                        </a:rPr>
                        <a:t>Subtheme</a:t>
                      </a:r>
                      <a:endParaRPr lang="en-US" sz="180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latin typeface="+mj-lt"/>
                        </a:rPr>
                        <a:t>Illustrative Quotes</a:t>
                      </a:r>
                      <a:endParaRPr lang="en-US" sz="1800">
                        <a:effectLst/>
                        <a:latin typeface="+mj-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4450406"/>
                  </a:ext>
                </a:extLst>
              </a:tr>
              <a:tr h="744282">
                <a:tc rowSpan="2">
                  <a:txBody>
                    <a:bodyPr/>
                    <a:lstStyle/>
                    <a:p>
                      <a:pPr marL="0" marR="0" algn="ctr">
                        <a:lnSpc>
                          <a:spcPct val="107000"/>
                        </a:lnSpc>
                        <a:spcBef>
                          <a:spcPts val="0"/>
                        </a:spcBef>
                        <a:spcAft>
                          <a:spcPts val="0"/>
                        </a:spcAft>
                      </a:pPr>
                      <a:r>
                        <a:rPr lang="en-US" sz="2000" b="1">
                          <a:effectLst/>
                          <a:latin typeface="+mj-lt"/>
                        </a:rPr>
                        <a:t>Gaining Awareness</a:t>
                      </a:r>
                      <a:endParaRPr lang="en-US" sz="2000" b="1">
                        <a:effectLst/>
                        <a:latin typeface="+mj-lt"/>
                        <a:ea typeface="Calibri"/>
                        <a:cs typeface="Times New Roman"/>
                      </a:endParaRPr>
                    </a:p>
                  </a:txBody>
                  <a:tcPr marL="68580" marR="68580" marT="0" marB="0" anchor="ctr">
                    <a:solidFill>
                      <a:schemeClr val="accent2">
                        <a:lumMod val="60000"/>
                        <a:lumOff val="40000"/>
                      </a:schemeClr>
                    </a:solidFill>
                  </a:tcPr>
                </a:tc>
                <a:tc>
                  <a:txBody>
                    <a:bodyPr/>
                    <a:lstStyle/>
                    <a:p>
                      <a:pPr marL="0" marR="0" algn="ctr">
                        <a:lnSpc>
                          <a:spcPct val="107000"/>
                        </a:lnSpc>
                        <a:spcBef>
                          <a:spcPts val="0"/>
                        </a:spcBef>
                        <a:spcAft>
                          <a:spcPts val="0"/>
                        </a:spcAft>
                      </a:pPr>
                      <a:r>
                        <a:rPr lang="en-US" sz="1800">
                          <a:effectLst/>
                          <a:latin typeface="+mj-lt"/>
                        </a:rPr>
                        <a:t>Thoughts</a:t>
                      </a:r>
                      <a:endParaRPr lang="en-US" sz="1800">
                        <a:effectLst/>
                        <a:latin typeface="+mj-lt"/>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marL="0" marR="0" lvl="0">
                        <a:lnSpc>
                          <a:spcPct val="107000"/>
                        </a:lnSpc>
                        <a:spcBef>
                          <a:spcPts val="0"/>
                        </a:spcBef>
                        <a:spcAft>
                          <a:spcPts val="0"/>
                        </a:spcAft>
                        <a:buNone/>
                      </a:pPr>
                      <a:r>
                        <a:rPr lang="en-US" sz="1800" b="0" i="0" u="none" strike="noStrike" noProof="0">
                          <a:solidFill>
                            <a:srgbClr val="413C38"/>
                          </a:solidFill>
                          <a:effectLst/>
                          <a:latin typeface="Arial"/>
                        </a:rPr>
                        <a:t>"...I can't remember some of the questions specifically, but they were really thought-provoking questions that help me to think about, you know, kind of what I was going through..."</a:t>
                      </a:r>
                    </a:p>
                    <a:p>
                      <a:pPr marL="0" marR="0" lvl="0">
                        <a:lnSpc>
                          <a:spcPct val="107000"/>
                        </a:lnSpc>
                        <a:spcBef>
                          <a:spcPts val="0"/>
                        </a:spcBef>
                        <a:spcAft>
                          <a:spcPts val="0"/>
                        </a:spcAft>
                        <a:buNone/>
                      </a:pPr>
                      <a:endParaRPr lang="en-US" sz="1800" b="0" i="0" u="none" strike="noStrike" noProof="0">
                        <a:solidFill>
                          <a:srgbClr val="413C38"/>
                        </a:solidFill>
                        <a:effectLst/>
                        <a:latin typeface="Arial"/>
                      </a:endParaRPr>
                    </a:p>
                  </a:txBody>
                  <a:tcPr marL="68580" marR="68580" marT="0" marB="0">
                    <a:solidFill>
                      <a:schemeClr val="accent2">
                        <a:lumMod val="40000"/>
                        <a:lumOff val="60000"/>
                      </a:schemeClr>
                    </a:solidFill>
                  </a:tcPr>
                </a:tc>
                <a:extLst>
                  <a:ext uri="{0D108BD9-81ED-4DB2-BD59-A6C34878D82A}">
                    <a16:rowId xmlns:a16="http://schemas.microsoft.com/office/drawing/2014/main" val="796479825"/>
                  </a:ext>
                </a:extLst>
              </a:tr>
              <a:tr h="715818">
                <a:tc vMerge="1">
                  <a:txBody>
                    <a:bodyPr/>
                    <a:lstStyle/>
                    <a:p>
                      <a:endParaRPr lang="en-US"/>
                    </a:p>
                  </a:txBody>
                  <a:tcPr/>
                </a:tc>
                <a:tc>
                  <a:txBody>
                    <a:bodyPr/>
                    <a:lstStyle/>
                    <a:p>
                      <a:pPr algn="ctr"/>
                      <a:r>
                        <a:rPr lang="en-US" sz="1800">
                          <a:effectLst/>
                          <a:latin typeface="+mj-lt"/>
                        </a:rPr>
                        <a:t>Emotions </a:t>
                      </a:r>
                      <a:endParaRPr lang="en-US" sz="1800">
                        <a:latin typeface="+mj-lt"/>
                      </a:endParaRPr>
                    </a:p>
                  </a:txBody>
                  <a:tcPr marL="68580" marR="68580" marT="0" marB="0" anchor="ctr">
                    <a:solidFill>
                      <a:schemeClr val="accent2">
                        <a:lumMod val="20000"/>
                        <a:lumOff val="80000"/>
                      </a:schemeClr>
                    </a:solidFill>
                  </a:tcPr>
                </a:tc>
                <a:tc>
                  <a:txBody>
                    <a:bodyPr/>
                    <a:lstStyle/>
                    <a:p>
                      <a:pPr marL="0" marR="0">
                        <a:lnSpc>
                          <a:spcPct val="107000"/>
                        </a:lnSpc>
                        <a:spcBef>
                          <a:spcPts val="0"/>
                        </a:spcBef>
                        <a:spcAft>
                          <a:spcPts val="0"/>
                        </a:spcAft>
                      </a:pPr>
                      <a:r>
                        <a:rPr lang="en-US" sz="1800">
                          <a:effectLst/>
                          <a:latin typeface="+mj-lt"/>
                        </a:rPr>
                        <a:t> “... concentrate on some of the emotions I was going through at different stages”</a:t>
                      </a:r>
                      <a:endParaRPr lang="en-US" sz="1800">
                        <a:effectLst/>
                        <a:latin typeface="+mj-lt"/>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1905396208"/>
                  </a:ext>
                </a:extLst>
              </a:tr>
              <a:tr h="729852">
                <a:tc gridSpan="2">
                  <a:txBody>
                    <a:bodyPr/>
                    <a:lstStyle/>
                    <a:p>
                      <a:pPr marL="0" marR="0" algn="ctr">
                        <a:lnSpc>
                          <a:spcPct val="107000"/>
                        </a:lnSpc>
                        <a:spcBef>
                          <a:spcPts val="0"/>
                        </a:spcBef>
                        <a:spcAft>
                          <a:spcPts val="0"/>
                        </a:spcAft>
                      </a:pPr>
                      <a:r>
                        <a:rPr lang="en-US" sz="2000" b="1">
                          <a:effectLst/>
                          <a:latin typeface="+mj-lt"/>
                        </a:rPr>
                        <a:t>Releasing Emotions</a:t>
                      </a:r>
                    </a:p>
                  </a:txBody>
                  <a:tcPr marL="68580" marR="68580" marT="0" marB="0" anchor="ctr">
                    <a:solidFill>
                      <a:schemeClr val="accent1">
                        <a:lumMod val="40000"/>
                        <a:lumOff val="60000"/>
                      </a:schemeClr>
                    </a:solidFill>
                  </a:tcPr>
                </a:tc>
                <a:tc hMerge="1">
                  <a:txBody>
                    <a:bodyPr/>
                    <a:lstStyle/>
                    <a:p>
                      <a:endParaRPr lang="en-US"/>
                    </a:p>
                  </a:txBody>
                  <a:tcPr/>
                </a:tc>
                <a:tc>
                  <a:txBody>
                    <a:bodyPr/>
                    <a:lstStyle/>
                    <a:p>
                      <a:pPr marL="0" marR="0">
                        <a:lnSpc>
                          <a:spcPct val="107000"/>
                        </a:lnSpc>
                        <a:spcBef>
                          <a:spcPts val="0"/>
                        </a:spcBef>
                        <a:spcAft>
                          <a:spcPts val="0"/>
                        </a:spcAft>
                      </a:pPr>
                      <a:r>
                        <a:rPr lang="en-US" sz="1800">
                          <a:effectLst/>
                          <a:latin typeface="+mj-lt"/>
                        </a:rPr>
                        <a:t>“It helped me kind of release all that frustration I had. I think like typing it out, kind of like putting your thoughts on paper. It helped me release, like, all the frustrations I had that I couldn't like openly , like, talk to anyone about it.”</a:t>
                      </a:r>
                    </a:p>
                    <a:p>
                      <a:pPr marL="0" marR="0" lvl="0">
                        <a:lnSpc>
                          <a:spcPct val="107000"/>
                        </a:lnSpc>
                        <a:spcBef>
                          <a:spcPts val="0"/>
                        </a:spcBef>
                        <a:spcAft>
                          <a:spcPts val="0"/>
                        </a:spcAft>
                        <a:buNone/>
                      </a:pPr>
                      <a:endParaRPr lang="en-US" sz="1800">
                        <a:effectLst/>
                        <a:latin typeface="+mj-lt"/>
                      </a:endParaRPr>
                    </a:p>
                  </a:txBody>
                  <a:tcPr marL="68580" marR="68580" marT="0" marB="0">
                    <a:solidFill>
                      <a:schemeClr val="accent1">
                        <a:lumMod val="20000"/>
                        <a:lumOff val="80000"/>
                      </a:schemeClr>
                    </a:solidFill>
                  </a:tcPr>
                </a:tc>
                <a:extLst>
                  <a:ext uri="{0D108BD9-81ED-4DB2-BD59-A6C34878D82A}">
                    <a16:rowId xmlns:a16="http://schemas.microsoft.com/office/drawing/2014/main" val="2384178281"/>
                  </a:ext>
                </a:extLst>
              </a:tr>
              <a:tr h="673710">
                <a:tc gridSpan="2">
                  <a:txBody>
                    <a:bodyPr/>
                    <a:lstStyle/>
                    <a:p>
                      <a:pPr marL="0" marR="0" algn="ctr">
                        <a:lnSpc>
                          <a:spcPct val="107000"/>
                        </a:lnSpc>
                        <a:spcBef>
                          <a:spcPts val="0"/>
                        </a:spcBef>
                        <a:spcAft>
                          <a:spcPts val="0"/>
                        </a:spcAft>
                      </a:pPr>
                      <a:r>
                        <a:rPr lang="en-US" sz="2000" b="1">
                          <a:effectLst/>
                          <a:latin typeface="+mj-lt"/>
                        </a:rPr>
                        <a:t>Making Sense</a:t>
                      </a:r>
                    </a:p>
                  </a:txBody>
                  <a:tcPr marL="68580" marR="68580" marT="0" marB="0" anchor="ctr">
                    <a:solidFill>
                      <a:schemeClr val="accent5"/>
                    </a:solidFill>
                  </a:tcPr>
                </a:tc>
                <a:tc hMerge="1">
                  <a:txBody>
                    <a:bodyPr/>
                    <a:lstStyle/>
                    <a:p>
                      <a:endParaRPr lang="en-US"/>
                    </a:p>
                  </a:txBody>
                  <a:tcPr/>
                </a:tc>
                <a:tc>
                  <a:txBody>
                    <a:bodyPr/>
                    <a:lstStyle/>
                    <a:p>
                      <a:pPr marL="0" marR="0">
                        <a:lnSpc>
                          <a:spcPct val="107000"/>
                        </a:lnSpc>
                        <a:spcBef>
                          <a:spcPts val="0"/>
                        </a:spcBef>
                        <a:spcAft>
                          <a:spcPts val="0"/>
                        </a:spcAft>
                      </a:pPr>
                      <a:r>
                        <a:rPr lang="en-US" sz="1800">
                          <a:effectLst/>
                          <a:latin typeface="+mj-lt"/>
                        </a:rPr>
                        <a:t>"Yes, I was able to make sense of what was going on in my life by doing the writings"</a:t>
                      </a:r>
                    </a:p>
                    <a:p>
                      <a:pPr marL="0" marR="0">
                        <a:lnSpc>
                          <a:spcPct val="107000"/>
                        </a:lnSpc>
                        <a:spcBef>
                          <a:spcPts val="0"/>
                        </a:spcBef>
                        <a:spcAft>
                          <a:spcPts val="0"/>
                        </a:spcAft>
                      </a:pPr>
                      <a:endParaRPr lang="en-US" sz="1800">
                        <a:effectLst/>
                        <a:latin typeface="+mj-lt"/>
                        <a:ea typeface="Calibri" panose="020F0502020204030204" pitchFamily="34" charset="0"/>
                        <a:cs typeface="Times New Roman" panose="02020603050405020304" pitchFamily="18" charset="0"/>
                      </a:endParaRPr>
                    </a:p>
                  </a:txBody>
                  <a:tcPr marL="68580" marR="68580" marT="0" marB="0">
                    <a:solidFill>
                      <a:schemeClr val="accent5">
                        <a:lumMod val="40000"/>
                        <a:lumOff val="60000"/>
                      </a:schemeClr>
                    </a:solidFill>
                  </a:tcPr>
                </a:tc>
                <a:extLst>
                  <a:ext uri="{0D108BD9-81ED-4DB2-BD59-A6C34878D82A}">
                    <a16:rowId xmlns:a16="http://schemas.microsoft.com/office/drawing/2014/main" val="3488503131"/>
                  </a:ext>
                </a:extLst>
              </a:tr>
              <a:tr h="768450">
                <a:tc rowSpan="3">
                  <a:txBody>
                    <a:bodyPr/>
                    <a:lstStyle/>
                    <a:p>
                      <a:pPr marL="0" marR="0" algn="ctr">
                        <a:lnSpc>
                          <a:spcPct val="107000"/>
                        </a:lnSpc>
                        <a:spcBef>
                          <a:spcPts val="0"/>
                        </a:spcBef>
                        <a:spcAft>
                          <a:spcPts val="0"/>
                        </a:spcAft>
                      </a:pPr>
                      <a:r>
                        <a:rPr lang="en-US" sz="2000" b="1">
                          <a:effectLst/>
                          <a:latin typeface="+mj-lt"/>
                        </a:rPr>
                        <a:t>Finding Meaning</a:t>
                      </a:r>
                    </a:p>
                    <a:p>
                      <a:pPr marL="0" marR="0" algn="ctr">
                        <a:lnSpc>
                          <a:spcPct val="107000"/>
                        </a:lnSpc>
                        <a:spcBef>
                          <a:spcPts val="0"/>
                        </a:spcBef>
                        <a:spcAft>
                          <a:spcPts val="0"/>
                        </a:spcAft>
                      </a:pPr>
                      <a:endParaRPr lang="en-US" sz="1800">
                        <a:effectLst/>
                        <a:latin typeface="+mj-lt"/>
                        <a:ea typeface="Calibri" panose="020F0502020204030204" pitchFamily="34" charset="0"/>
                        <a:cs typeface="Times New Roman" panose="02020603050405020304" pitchFamily="18" charset="0"/>
                      </a:endParaRPr>
                    </a:p>
                  </a:txBody>
                  <a:tcPr marL="68580" marR="68580" marT="0" marB="0" anchor="ctr">
                    <a:solidFill>
                      <a:srgbClr val="8FB561"/>
                    </a:solidFill>
                  </a:tcPr>
                </a:tc>
                <a:tc>
                  <a:txBody>
                    <a:bodyPr/>
                    <a:lstStyle/>
                    <a:p>
                      <a:pPr marL="0" marR="0" algn="ctr">
                        <a:lnSpc>
                          <a:spcPct val="107000"/>
                        </a:lnSpc>
                        <a:spcBef>
                          <a:spcPts val="0"/>
                        </a:spcBef>
                        <a:spcAft>
                          <a:spcPts val="0"/>
                        </a:spcAft>
                      </a:pPr>
                      <a:r>
                        <a:rPr lang="en-US" sz="1800">
                          <a:effectLst/>
                          <a:latin typeface="+mj-lt"/>
                        </a:rPr>
                        <a:t> </a:t>
                      </a:r>
                    </a:p>
                    <a:p>
                      <a:pPr marL="0" marR="0" algn="ctr">
                        <a:lnSpc>
                          <a:spcPct val="107000"/>
                        </a:lnSpc>
                        <a:spcBef>
                          <a:spcPts val="0"/>
                        </a:spcBef>
                        <a:spcAft>
                          <a:spcPts val="0"/>
                        </a:spcAft>
                      </a:pPr>
                      <a:r>
                        <a:rPr lang="en-US" sz="1800" b="1">
                          <a:effectLst/>
                          <a:latin typeface="+mj-lt"/>
                        </a:rPr>
                        <a:t>Altruism </a:t>
                      </a:r>
                      <a:r>
                        <a:rPr lang="en-US" sz="1800">
                          <a:effectLst/>
                          <a:latin typeface="+mj-lt"/>
                        </a:rPr>
                        <a:t> </a:t>
                      </a:r>
                      <a:endParaRPr lang="en-US" sz="1800">
                        <a:effectLst/>
                        <a:latin typeface="+mj-lt"/>
                        <a:ea typeface="Calibri" panose="020F0502020204030204" pitchFamily="34" charset="0"/>
                        <a:cs typeface="Times New Roman" panose="02020603050405020304" pitchFamily="18" charset="0"/>
                      </a:endParaRPr>
                    </a:p>
                  </a:txBody>
                  <a:tcPr marL="68580" marR="68580" marT="0" marB="0" anchor="ctr">
                    <a:solidFill>
                      <a:schemeClr val="accent3">
                        <a:lumMod val="60000"/>
                        <a:lumOff val="40000"/>
                      </a:schemeClr>
                    </a:solidFill>
                  </a:tcPr>
                </a:tc>
                <a:tc>
                  <a:txBody>
                    <a:bodyPr/>
                    <a:lstStyle/>
                    <a:p>
                      <a:pPr marL="0" marR="0">
                        <a:lnSpc>
                          <a:spcPct val="107000"/>
                        </a:lnSpc>
                        <a:spcBef>
                          <a:spcPts val="0"/>
                        </a:spcBef>
                        <a:spcAft>
                          <a:spcPts val="0"/>
                        </a:spcAft>
                      </a:pPr>
                      <a:r>
                        <a:rPr lang="en-US" sz="1800">
                          <a:effectLst/>
                          <a:latin typeface="+mj-lt"/>
                        </a:rPr>
                        <a:t> “... so if there was anything I could do to help somebody else, then I was happy to do that.”</a:t>
                      </a:r>
                    </a:p>
                    <a:p>
                      <a:pPr marL="0" marR="0" lvl="0">
                        <a:lnSpc>
                          <a:spcPct val="107000"/>
                        </a:lnSpc>
                        <a:spcBef>
                          <a:spcPts val="0"/>
                        </a:spcBef>
                        <a:spcAft>
                          <a:spcPts val="0"/>
                        </a:spcAft>
                        <a:buNone/>
                      </a:pPr>
                      <a:endParaRPr lang="en-US" sz="1800">
                        <a:effectLst/>
                        <a:latin typeface="+mj-lt"/>
                      </a:endParaRPr>
                    </a:p>
                  </a:txBody>
                  <a:tcPr marL="68580" marR="68580" marT="0" marB="0">
                    <a:solidFill>
                      <a:schemeClr val="accent3">
                        <a:lumMod val="60000"/>
                        <a:lumOff val="40000"/>
                      </a:schemeClr>
                    </a:solidFill>
                  </a:tcPr>
                </a:tc>
                <a:extLst>
                  <a:ext uri="{0D108BD9-81ED-4DB2-BD59-A6C34878D82A}">
                    <a16:rowId xmlns:a16="http://schemas.microsoft.com/office/drawing/2014/main" val="1934845121"/>
                  </a:ext>
                </a:extLst>
              </a:tr>
              <a:tr h="646779">
                <a:tc vMerge="1">
                  <a:txBody>
                    <a:bodyPr/>
                    <a:lstStyle/>
                    <a:p>
                      <a:endParaRPr lang="en-US"/>
                    </a:p>
                  </a:txBody>
                  <a:tcPr/>
                </a:tc>
                <a:tc>
                  <a:txBody>
                    <a:bodyPr/>
                    <a:lstStyle/>
                    <a:p>
                      <a:pPr algn="ctr"/>
                      <a:r>
                        <a:rPr lang="en-US" sz="1800" b="1">
                          <a:effectLst/>
                          <a:latin typeface="+mj-lt"/>
                        </a:rPr>
                        <a:t>Self-Discovery </a:t>
                      </a:r>
                      <a:endParaRPr lang="en-US" sz="1800" b="1">
                        <a:latin typeface="+mj-lt"/>
                      </a:endParaRPr>
                    </a:p>
                  </a:txBody>
                  <a:tcPr marL="68580" marR="68580" marT="0" marB="0" anchor="ctr">
                    <a:solidFill>
                      <a:schemeClr val="accent3">
                        <a:lumMod val="20000"/>
                        <a:lumOff val="80000"/>
                      </a:schemeClr>
                    </a:solidFill>
                  </a:tcPr>
                </a:tc>
                <a:tc>
                  <a:txBody>
                    <a:bodyPr/>
                    <a:lstStyle/>
                    <a:p>
                      <a:pPr marL="0" marR="0">
                        <a:lnSpc>
                          <a:spcPct val="107000"/>
                        </a:lnSpc>
                        <a:spcBef>
                          <a:spcPts val="0"/>
                        </a:spcBef>
                        <a:spcAft>
                          <a:spcPts val="0"/>
                        </a:spcAft>
                      </a:pPr>
                      <a:r>
                        <a:rPr lang="en-US" sz="1800">
                          <a:effectLst/>
                          <a:latin typeface="+mj-lt"/>
                        </a:rPr>
                        <a:t> "… it felt like a deep dive into myself”</a:t>
                      </a:r>
                      <a:endParaRPr lang="en-US" sz="1800">
                        <a:effectLst/>
                        <a:latin typeface="+mj-lt"/>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extLst>
                  <a:ext uri="{0D108BD9-81ED-4DB2-BD59-A6C34878D82A}">
                    <a16:rowId xmlns:a16="http://schemas.microsoft.com/office/drawing/2014/main" val="1580519834"/>
                  </a:ext>
                </a:extLst>
              </a:tr>
              <a:tr h="717577">
                <a:tc vMerge="1">
                  <a:txBody>
                    <a:bodyPr/>
                    <a:lstStyle/>
                    <a:p>
                      <a:endParaRPr lang="en-US"/>
                    </a:p>
                  </a:txBody>
                  <a:tcPr/>
                </a:tc>
                <a:tc>
                  <a:txBody>
                    <a:bodyPr/>
                    <a:lstStyle/>
                    <a:p>
                      <a:pPr algn="ctr"/>
                      <a:r>
                        <a:rPr lang="en-US" sz="1800" b="1">
                          <a:effectLst/>
                          <a:latin typeface="+mj-lt"/>
                        </a:rPr>
                        <a:t>Finding hope, connection, love, and positivity  </a:t>
                      </a:r>
                      <a:endParaRPr lang="en-US" sz="1800" b="1">
                        <a:latin typeface="+mj-lt"/>
                      </a:endParaRPr>
                    </a:p>
                  </a:txBody>
                  <a:tcPr marL="68580" marR="68580" marT="0" marB="0" anchor="ctr">
                    <a:solidFill>
                      <a:schemeClr val="accent3">
                        <a:lumMod val="40000"/>
                        <a:lumOff val="60000"/>
                      </a:schemeClr>
                    </a:solidFill>
                  </a:tcPr>
                </a:tc>
                <a:tc>
                  <a:txBody>
                    <a:bodyPr/>
                    <a:lstStyle/>
                    <a:p>
                      <a:pPr marL="0" marR="0">
                        <a:lnSpc>
                          <a:spcPct val="107000"/>
                        </a:lnSpc>
                        <a:spcBef>
                          <a:spcPts val="0"/>
                        </a:spcBef>
                        <a:spcAft>
                          <a:spcPts val="0"/>
                        </a:spcAft>
                      </a:pPr>
                      <a:r>
                        <a:rPr lang="en-US" sz="1800">
                          <a:effectLst/>
                          <a:latin typeface="+mj-lt"/>
                        </a:rPr>
                        <a:t> “...some of the questions, I think, really help to let you know what you're going through, and offer some hope, you know.”</a:t>
                      </a:r>
                    </a:p>
                    <a:p>
                      <a:pPr marL="0" marR="0" lvl="0">
                        <a:lnSpc>
                          <a:spcPct val="107000"/>
                        </a:lnSpc>
                        <a:spcBef>
                          <a:spcPts val="0"/>
                        </a:spcBef>
                        <a:spcAft>
                          <a:spcPts val="0"/>
                        </a:spcAft>
                        <a:buNone/>
                      </a:pPr>
                      <a:r>
                        <a:rPr lang="en-US" sz="1800" b="0" i="0" u="none" strike="noStrike" noProof="0">
                          <a:solidFill>
                            <a:srgbClr val="413C38"/>
                          </a:solidFill>
                          <a:effectLst/>
                          <a:latin typeface="Arial"/>
                        </a:rPr>
                        <a:t>” ... I think it connected me too. Because I was thinking that other people are going through the same thing that I'm going through... So we all, we all have times in our lives, no matter if it's cancer or not that we're at our stressful times."</a:t>
                      </a:r>
                      <a:endParaRPr lang="en-US"/>
                    </a:p>
                  </a:txBody>
                  <a:tcPr marL="68580" marR="68580" marT="0" marB="0">
                    <a:solidFill>
                      <a:schemeClr val="accent3">
                        <a:lumMod val="40000"/>
                        <a:lumOff val="60000"/>
                      </a:schemeClr>
                    </a:solidFill>
                  </a:tcPr>
                </a:tc>
                <a:extLst>
                  <a:ext uri="{0D108BD9-81ED-4DB2-BD59-A6C34878D82A}">
                    <a16:rowId xmlns:a16="http://schemas.microsoft.com/office/drawing/2014/main" val="3164775202"/>
                  </a:ext>
                </a:extLst>
              </a:tr>
            </a:tbl>
          </a:graphicData>
        </a:graphic>
      </p:graphicFrame>
      <p:sp>
        <p:nvSpPr>
          <p:cNvPr id="16" name="Text Box 17">
            <a:extLst>
              <a:ext uri="{FF2B5EF4-FFF2-40B4-BE49-F238E27FC236}">
                <a16:creationId xmlns:a16="http://schemas.microsoft.com/office/drawing/2014/main" id="{9E2CCEE9-9E32-C3F6-E66A-C00B549A57AE}"/>
              </a:ext>
            </a:extLst>
          </p:cNvPr>
          <p:cNvSpPr txBox="1">
            <a:spLocks noChangeArrowheads="1"/>
          </p:cNvSpPr>
          <p:nvPr/>
        </p:nvSpPr>
        <p:spPr bwMode="auto">
          <a:xfrm>
            <a:off x="154732" y="16513615"/>
            <a:ext cx="4960332" cy="8586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3200">
                <a:solidFill>
                  <a:schemeClr val="tx1"/>
                </a:solidFill>
                <a:latin typeface="Times" panose="02020603050405020304" pitchFamily="18" charset="0"/>
                <a:ea typeface="MS PGothic" panose="020B0600070205080204" pitchFamily="34" charset="-128"/>
              </a:defRPr>
            </a:lvl1pPr>
            <a:lvl2pPr marL="742950" indent="-285750">
              <a:defRPr sz="3200">
                <a:solidFill>
                  <a:schemeClr val="tx1"/>
                </a:solidFill>
                <a:latin typeface="Times" panose="02020603050405020304" pitchFamily="18" charset="0"/>
                <a:ea typeface="MS PGothic" panose="020B0600070205080204" pitchFamily="34" charset="-128"/>
              </a:defRPr>
            </a:lvl2pPr>
            <a:lvl3pPr marL="1143000" indent="-228600">
              <a:defRPr sz="3200">
                <a:solidFill>
                  <a:schemeClr val="tx1"/>
                </a:solidFill>
                <a:latin typeface="Times" panose="02020603050405020304" pitchFamily="18" charset="0"/>
                <a:ea typeface="MS PGothic" panose="020B0600070205080204" pitchFamily="34" charset="-128"/>
              </a:defRPr>
            </a:lvl3pPr>
            <a:lvl4pPr marL="1600200" indent="-228600">
              <a:defRPr sz="3200">
                <a:solidFill>
                  <a:schemeClr val="tx1"/>
                </a:solidFill>
                <a:latin typeface="Times" panose="02020603050405020304" pitchFamily="18" charset="0"/>
                <a:ea typeface="MS PGothic" panose="020B0600070205080204" pitchFamily="34" charset="-128"/>
              </a:defRPr>
            </a:lvl4pPr>
            <a:lvl5pPr marL="2057400" indent="-228600">
              <a:defRPr sz="32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3200">
                <a:solidFill>
                  <a:schemeClr val="tx1"/>
                </a:solidFill>
                <a:latin typeface="Times" panose="02020603050405020304" pitchFamily="18" charset="0"/>
                <a:ea typeface="MS PGothic" panose="020B0600070205080204" pitchFamily="34" charset="-128"/>
              </a:defRPr>
            </a:lvl9pPr>
          </a:lstStyle>
          <a:p>
            <a:r>
              <a:rPr lang="en-US" altLang="en-US" sz="1600">
                <a:solidFill>
                  <a:srgbClr val="407EC9"/>
                </a:solidFill>
                <a:latin typeface="Arial Black" panose="020B0A04020102020204" pitchFamily="34" charset="0"/>
              </a:rPr>
              <a:t>Initial Pilot Study:</a:t>
            </a:r>
          </a:p>
          <a:p>
            <a:pPr marL="285750" indent="-285750">
              <a:buFont typeface="Arial" panose="020B0604020202020204" pitchFamily="34" charset="0"/>
              <a:buChar char="•"/>
            </a:pPr>
            <a:r>
              <a:rPr lang="en-US" altLang="en-US" sz="1600">
                <a:latin typeface="+mj-lt"/>
              </a:rPr>
              <a:t>Inclusion criteria: </a:t>
            </a:r>
          </a:p>
          <a:p>
            <a:pPr marL="1028700" lvl="1">
              <a:buFont typeface="Arial" panose="020B0604020202020204" pitchFamily="34" charset="0"/>
              <a:buChar char="•"/>
            </a:pPr>
            <a:r>
              <a:rPr lang="en-US" altLang="en-US" sz="1600">
                <a:latin typeface="+mj-lt"/>
              </a:rPr>
              <a:t>18 years or older</a:t>
            </a:r>
          </a:p>
          <a:p>
            <a:pPr marL="1028700" lvl="1">
              <a:buFont typeface="Arial" panose="020B0604020202020204" pitchFamily="34" charset="0"/>
              <a:buChar char="•"/>
            </a:pPr>
            <a:r>
              <a:rPr lang="en-US" altLang="en-US" sz="1600">
                <a:latin typeface="+mj-lt"/>
              </a:rPr>
              <a:t>diagnosed with any stage of breast cancer within the past 3 years</a:t>
            </a:r>
          </a:p>
          <a:p>
            <a:pPr marL="1028700" lvl="1">
              <a:buFont typeface="Arial" panose="020B0604020202020204" pitchFamily="34" charset="0"/>
              <a:buChar char="•"/>
            </a:pPr>
            <a:r>
              <a:rPr lang="en-US" altLang="en-US" sz="1600">
                <a:latin typeface="+mj-lt"/>
              </a:rPr>
              <a:t>proficient in English </a:t>
            </a:r>
          </a:p>
          <a:p>
            <a:pPr marL="1028700" lvl="1">
              <a:buFont typeface="Arial" panose="020B0604020202020204" pitchFamily="34" charset="0"/>
              <a:buChar char="•"/>
            </a:pPr>
            <a:r>
              <a:rPr lang="en-US" altLang="en-US" sz="1600">
                <a:latin typeface="+mj-lt"/>
              </a:rPr>
              <a:t>access to a computer or smartphone with an internet connection</a:t>
            </a:r>
          </a:p>
          <a:p>
            <a:pPr marL="1028700" lvl="1">
              <a:buFont typeface="Arial" panose="020B0604020202020204" pitchFamily="34" charset="0"/>
              <a:buChar char="•"/>
            </a:pPr>
            <a:r>
              <a:rPr lang="en-US" altLang="en-US" sz="1600">
                <a:latin typeface="+mj-lt"/>
              </a:rPr>
              <a:t>resided in an area with a zip code designated as rural </a:t>
            </a:r>
            <a:endParaRPr lang="en-US" altLang="en-US" sz="1600">
              <a:solidFill>
                <a:srgbClr val="407EC9"/>
              </a:solidFill>
              <a:latin typeface="Arial Black" panose="020B0A04020102020204" pitchFamily="34" charset="0"/>
            </a:endParaRPr>
          </a:p>
          <a:p>
            <a:r>
              <a:rPr lang="en-US" altLang="en-US" sz="1600">
                <a:solidFill>
                  <a:srgbClr val="407EC9"/>
                </a:solidFill>
                <a:latin typeface="Arial Black" panose="020B0A04020102020204" pitchFamily="34" charset="0"/>
              </a:rPr>
              <a:t>The Current Qualitative Study: Interview</a:t>
            </a:r>
          </a:p>
          <a:p>
            <a:pPr marL="457200" indent="-457200">
              <a:buFont typeface="Arial" panose="020B0604020202020204" pitchFamily="34" charset="0"/>
              <a:buChar char="•"/>
            </a:pPr>
            <a:r>
              <a:rPr lang="en-US" altLang="en-US" sz="1600">
                <a:latin typeface="+mj-lt"/>
              </a:rPr>
              <a:t>Interview invitation method: email, text, &amp; phone call </a:t>
            </a:r>
          </a:p>
          <a:p>
            <a:pPr marL="457200" indent="-457200">
              <a:buFont typeface="Arial" panose="020B0604020202020204" pitchFamily="34" charset="0"/>
              <a:buChar char="•"/>
            </a:pPr>
            <a:r>
              <a:rPr lang="en-US" altLang="en-US" sz="1600">
                <a:latin typeface="+mj-lt"/>
              </a:rPr>
              <a:t>Modality of interview: Zoom, in-person &amp; phone call </a:t>
            </a:r>
          </a:p>
          <a:p>
            <a:pPr marL="457200" indent="-457200">
              <a:buFont typeface="Arial" panose="020B0604020202020204" pitchFamily="34" charset="0"/>
              <a:buChar char="•"/>
            </a:pPr>
            <a:r>
              <a:rPr lang="en-US" altLang="en-US" sz="1600">
                <a:latin typeface="+mj-lt"/>
              </a:rPr>
              <a:t>PowerPoint displayed interview questions</a:t>
            </a:r>
          </a:p>
          <a:p>
            <a:r>
              <a:rPr lang="en-US" altLang="en-US" sz="1600">
                <a:solidFill>
                  <a:srgbClr val="407EC9"/>
                </a:solidFill>
                <a:latin typeface="Arial Black" panose="020B0A04020102020204" pitchFamily="34" charset="0"/>
              </a:rPr>
              <a:t>Analytical Method: Thematic Analysis </a:t>
            </a:r>
          </a:p>
          <a:p>
            <a:r>
              <a:rPr lang="en-US" sz="1600">
                <a:latin typeface="+mj-lt"/>
              </a:rPr>
              <a:t>Interviews were transcribed and individually coded by team members. Then was examined, compared, conceptualized, categorized and summarized by the first author.</a:t>
            </a:r>
            <a:endParaRPr lang="en-US" altLang="en-US" sz="1600">
              <a:latin typeface="+mj-lt"/>
            </a:endParaRPr>
          </a:p>
          <a:p>
            <a:endParaRPr lang="en-US" altLang="en-US" sz="2000">
              <a:latin typeface="Arial" panose="020B0604020202020204" pitchFamily="34" charset="0"/>
            </a:endParaRPr>
          </a:p>
          <a:p>
            <a:endParaRPr lang="en-US" altLang="en-US" sz="2000">
              <a:latin typeface="Arial" panose="020B0604020202020204" pitchFamily="34" charset="0"/>
            </a:endParaRPr>
          </a:p>
          <a:p>
            <a:endParaRPr lang="en-US" altLang="en-US" sz="2000">
              <a:latin typeface="Arial" panose="020B0604020202020204" pitchFamily="34" charset="0"/>
            </a:endParaRPr>
          </a:p>
          <a:p>
            <a:endParaRPr lang="en-US" altLang="en-US" sz="2000" b="1">
              <a:latin typeface="Arial" panose="020B0604020202020204" pitchFamily="34" charset="0"/>
            </a:endParaRPr>
          </a:p>
          <a:p>
            <a:endParaRPr lang="en-US" altLang="en-US" sz="2000">
              <a:latin typeface="Arial" panose="020B0604020202020204" pitchFamily="34" charset="0"/>
            </a:endParaRPr>
          </a:p>
          <a:p>
            <a:endParaRPr lang="en-US" altLang="en-US" sz="2000">
              <a:latin typeface="Arial" panose="020B0604020202020204" pitchFamily="34" charset="0"/>
            </a:endParaRPr>
          </a:p>
          <a:p>
            <a:endParaRPr lang="en-US" altLang="en-US" sz="2000">
              <a:latin typeface="Arial" panose="020B0604020202020204" pitchFamily="34" charset="0"/>
            </a:endParaRPr>
          </a:p>
          <a:p>
            <a:endParaRPr lang="en-US" altLang="en-US" sz="2000">
              <a:latin typeface="Arial" panose="020B0604020202020204" pitchFamily="34" charset="0"/>
            </a:endParaRPr>
          </a:p>
          <a:p>
            <a:endParaRPr lang="en-US" altLang="en-US" sz="2700">
              <a:latin typeface="Arial" panose="020B0604020202020204" pitchFamily="34" charset="0"/>
            </a:endParaRPr>
          </a:p>
          <a:p>
            <a:endParaRPr lang="en-US" altLang="en-US" sz="2700">
              <a:latin typeface="Arial" panose="020B0604020202020204" pitchFamily="34" charset="0"/>
            </a:endParaRPr>
          </a:p>
        </p:txBody>
      </p:sp>
      <p:sp>
        <p:nvSpPr>
          <p:cNvPr id="8" name="TextBox 7">
            <a:extLst>
              <a:ext uri="{FF2B5EF4-FFF2-40B4-BE49-F238E27FC236}">
                <a16:creationId xmlns:a16="http://schemas.microsoft.com/office/drawing/2014/main" id="{6978C232-E0CE-F072-708D-CCBB1A2F6204}"/>
              </a:ext>
            </a:extLst>
          </p:cNvPr>
          <p:cNvSpPr txBox="1"/>
          <p:nvPr/>
        </p:nvSpPr>
        <p:spPr>
          <a:xfrm>
            <a:off x="723075" y="6639195"/>
            <a:ext cx="4580060" cy="3893374"/>
          </a:xfrm>
          <a:prstGeom prst="rect">
            <a:avLst/>
          </a:prstGeom>
          <a:noFill/>
        </p:spPr>
        <p:txBody>
          <a:bodyPr wrap="square" lIns="91440" tIns="45720" rIns="91440" bIns="45720" rtlCol="0" anchor="t">
            <a:spAutoFit/>
          </a:bodyPr>
          <a:lstStyle/>
          <a:p>
            <a:r>
              <a:rPr lang="en-US" sz="1900" b="1">
                <a:latin typeface="+mj-lt"/>
                <a:ea typeface="MS PGothic"/>
              </a:rPr>
              <a:t>Expressive Writing </a:t>
            </a:r>
            <a:r>
              <a:rPr lang="en-US" sz="1900">
                <a:latin typeface="+mj-lt"/>
                <a:ea typeface="MS PGothic"/>
              </a:rPr>
              <a:t>(EW)</a:t>
            </a:r>
          </a:p>
          <a:p>
            <a:pPr marL="342900" indent="-342900">
              <a:buFont typeface="Arial" panose="020B0604020202020204" pitchFamily="34" charset="0"/>
              <a:buChar char="•"/>
            </a:pPr>
            <a:r>
              <a:rPr lang="en-US" sz="1900">
                <a:latin typeface="+mj-lt"/>
              </a:rPr>
              <a:t>Intervention designed to promote health by facilitating emotional and cognitive processes</a:t>
            </a:r>
          </a:p>
          <a:p>
            <a:pPr marL="342900" indent="-342900">
              <a:buFont typeface="Arial" panose="020B0604020202020204" pitchFamily="34" charset="0"/>
              <a:buChar char="•"/>
            </a:pPr>
            <a:r>
              <a:rPr lang="en-US" sz="1900">
                <a:latin typeface="+mj-lt"/>
              </a:rPr>
              <a:t>Writing sessions about thoughts and feelings related to a traumatic experience</a:t>
            </a:r>
          </a:p>
          <a:p>
            <a:pPr marL="342900" indent="-342900">
              <a:buFont typeface="Arial" panose="020B0604020202020204" pitchFamily="34" charset="0"/>
              <a:buChar char="•"/>
            </a:pPr>
            <a:r>
              <a:rPr lang="en-US" sz="1900" b="1">
                <a:solidFill>
                  <a:srgbClr val="FF0000"/>
                </a:solidFill>
                <a:latin typeface="+mj-lt"/>
              </a:rPr>
              <a:t>GAP</a:t>
            </a:r>
            <a:r>
              <a:rPr lang="en-US" sz="1900">
                <a:solidFill>
                  <a:srgbClr val="FF0000"/>
                </a:solidFill>
                <a:latin typeface="+mj-lt"/>
              </a:rPr>
              <a:t>: NEVER conducted among a rural cancer survivor population</a:t>
            </a:r>
          </a:p>
          <a:p>
            <a:r>
              <a:rPr lang="en-US" sz="1900" b="1">
                <a:latin typeface="+mj-lt"/>
              </a:rPr>
              <a:t>Purpose of the study: to understand the experiences of rural breast cancer survivors engaged in an innovative EW intervention. </a:t>
            </a:r>
          </a:p>
        </p:txBody>
      </p:sp>
      <p:sp>
        <p:nvSpPr>
          <p:cNvPr id="2" name="TextBox 1">
            <a:extLst>
              <a:ext uri="{FF2B5EF4-FFF2-40B4-BE49-F238E27FC236}">
                <a16:creationId xmlns:a16="http://schemas.microsoft.com/office/drawing/2014/main" id="{D05DDEA1-B588-30C6-B79B-E91CDD093F7F}"/>
              </a:ext>
            </a:extLst>
          </p:cNvPr>
          <p:cNvSpPr txBox="1"/>
          <p:nvPr/>
        </p:nvSpPr>
        <p:spPr>
          <a:xfrm>
            <a:off x="10008902" y="11474257"/>
            <a:ext cx="1853241" cy="584775"/>
          </a:xfrm>
          <a:prstGeom prst="rect">
            <a:avLst/>
          </a:prstGeom>
          <a:noFill/>
        </p:spPr>
        <p:txBody>
          <a:bodyPr wrap="square">
            <a:spAutoFit/>
          </a:bodyPr>
          <a:lstStyle/>
          <a:p>
            <a:r>
              <a:rPr lang="en-US" altLang="en-US">
                <a:solidFill>
                  <a:srgbClr val="407EC9"/>
                </a:solidFill>
                <a:latin typeface="Arial Black" panose="020B0A04020102020204" pitchFamily="34" charset="0"/>
              </a:rPr>
              <a:t>Results</a:t>
            </a:r>
            <a:endParaRPr lang="en-US"/>
          </a:p>
        </p:txBody>
      </p:sp>
      <p:sp>
        <p:nvSpPr>
          <p:cNvPr id="10" name="TextBox 9">
            <a:extLst>
              <a:ext uri="{FF2B5EF4-FFF2-40B4-BE49-F238E27FC236}">
                <a16:creationId xmlns:a16="http://schemas.microsoft.com/office/drawing/2014/main" id="{60FF80D9-8E0F-BF34-2465-C2AC6A6B43EA}"/>
              </a:ext>
            </a:extLst>
          </p:cNvPr>
          <p:cNvSpPr txBox="1"/>
          <p:nvPr/>
        </p:nvSpPr>
        <p:spPr>
          <a:xfrm>
            <a:off x="9840382" y="2915950"/>
            <a:ext cx="2300570" cy="584775"/>
          </a:xfrm>
          <a:prstGeom prst="rect">
            <a:avLst/>
          </a:prstGeom>
          <a:noFill/>
        </p:spPr>
        <p:txBody>
          <a:bodyPr wrap="square">
            <a:spAutoFit/>
          </a:bodyPr>
          <a:lstStyle/>
          <a:p>
            <a:r>
              <a:rPr lang="en-US" altLang="en-US">
                <a:solidFill>
                  <a:srgbClr val="407EC9"/>
                </a:solidFill>
                <a:latin typeface="Arial Black" panose="020B0A04020102020204" pitchFamily="34" charset="0"/>
              </a:rPr>
              <a:t>Materials </a:t>
            </a:r>
            <a:endParaRPr lang="en-US"/>
          </a:p>
        </p:txBody>
      </p:sp>
      <p:pic>
        <p:nvPicPr>
          <p:cNvPr id="18" name="Picture 17">
            <a:extLst>
              <a:ext uri="{FF2B5EF4-FFF2-40B4-BE49-F238E27FC236}">
                <a16:creationId xmlns:a16="http://schemas.microsoft.com/office/drawing/2014/main" id="{6E72E0BA-C259-8970-CDCE-A8ED1EA79B91}"/>
              </a:ext>
            </a:extLst>
          </p:cNvPr>
          <p:cNvPicPr>
            <a:picLocks noChangeAspect="1"/>
          </p:cNvPicPr>
          <p:nvPr/>
        </p:nvPicPr>
        <p:blipFill>
          <a:blip r:embed="rId2"/>
          <a:stretch>
            <a:fillRect/>
          </a:stretch>
        </p:blipFill>
        <p:spPr>
          <a:xfrm>
            <a:off x="6023361" y="8130667"/>
            <a:ext cx="4745410" cy="2676142"/>
          </a:xfrm>
          <a:prstGeom prst="rect">
            <a:avLst/>
          </a:prstGeom>
        </p:spPr>
      </p:pic>
      <p:pic>
        <p:nvPicPr>
          <p:cNvPr id="22" name="Picture 21">
            <a:extLst>
              <a:ext uri="{FF2B5EF4-FFF2-40B4-BE49-F238E27FC236}">
                <a16:creationId xmlns:a16="http://schemas.microsoft.com/office/drawing/2014/main" id="{F535026F-035E-F42E-AAEB-311360F25A69}"/>
              </a:ext>
            </a:extLst>
          </p:cNvPr>
          <p:cNvPicPr>
            <a:picLocks noChangeAspect="1"/>
          </p:cNvPicPr>
          <p:nvPr/>
        </p:nvPicPr>
        <p:blipFill>
          <a:blip r:embed="rId3"/>
          <a:stretch>
            <a:fillRect/>
          </a:stretch>
        </p:blipFill>
        <p:spPr>
          <a:xfrm>
            <a:off x="10935522" y="8120350"/>
            <a:ext cx="4747834" cy="2656534"/>
          </a:xfrm>
          <a:prstGeom prst="rect">
            <a:avLst/>
          </a:prstGeom>
        </p:spPr>
      </p:pic>
      <p:sp>
        <p:nvSpPr>
          <p:cNvPr id="14" name="TextBox 13">
            <a:extLst>
              <a:ext uri="{FF2B5EF4-FFF2-40B4-BE49-F238E27FC236}">
                <a16:creationId xmlns:a16="http://schemas.microsoft.com/office/drawing/2014/main" id="{B03C45DF-0442-AC15-3CEB-F54ED3E2619E}"/>
              </a:ext>
            </a:extLst>
          </p:cNvPr>
          <p:cNvSpPr txBox="1"/>
          <p:nvPr/>
        </p:nvSpPr>
        <p:spPr>
          <a:xfrm>
            <a:off x="6832449" y="7610943"/>
            <a:ext cx="2515188" cy="307777"/>
          </a:xfrm>
          <a:prstGeom prst="rect">
            <a:avLst/>
          </a:prstGeom>
          <a:noFill/>
        </p:spPr>
        <p:txBody>
          <a:bodyPr wrap="square" rtlCol="0">
            <a:spAutoFit/>
          </a:bodyPr>
          <a:lstStyle/>
          <a:p>
            <a:pPr algn="ctr"/>
            <a:r>
              <a:rPr lang="en-US" sz="1400">
                <a:latin typeface="+mj-lt"/>
              </a:rPr>
              <a:t>Figure 2. Invitation Letter</a:t>
            </a:r>
          </a:p>
        </p:txBody>
      </p:sp>
      <p:sp>
        <p:nvSpPr>
          <p:cNvPr id="17" name="TextBox 16">
            <a:extLst>
              <a:ext uri="{FF2B5EF4-FFF2-40B4-BE49-F238E27FC236}">
                <a16:creationId xmlns:a16="http://schemas.microsoft.com/office/drawing/2014/main" id="{9123A5DB-3AB5-3B25-920F-4B47D944F22A}"/>
              </a:ext>
            </a:extLst>
          </p:cNvPr>
          <p:cNvSpPr txBox="1"/>
          <p:nvPr/>
        </p:nvSpPr>
        <p:spPr>
          <a:xfrm>
            <a:off x="11167305" y="7596505"/>
            <a:ext cx="3724456" cy="307777"/>
          </a:xfrm>
          <a:prstGeom prst="rect">
            <a:avLst/>
          </a:prstGeom>
          <a:noFill/>
        </p:spPr>
        <p:txBody>
          <a:bodyPr wrap="square" rtlCol="0">
            <a:spAutoFit/>
          </a:bodyPr>
          <a:lstStyle/>
          <a:p>
            <a:pPr algn="ctr"/>
            <a:r>
              <a:rPr lang="en-US" sz="1400">
                <a:latin typeface="+mj-lt"/>
              </a:rPr>
              <a:t>Figure 3. Semi-structured interview guide</a:t>
            </a:r>
          </a:p>
        </p:txBody>
      </p:sp>
      <p:sp>
        <p:nvSpPr>
          <p:cNvPr id="19" name="TextBox 18">
            <a:extLst>
              <a:ext uri="{FF2B5EF4-FFF2-40B4-BE49-F238E27FC236}">
                <a16:creationId xmlns:a16="http://schemas.microsoft.com/office/drawing/2014/main" id="{E40E8479-017C-6CC3-32E1-FFF9B3715454}"/>
              </a:ext>
            </a:extLst>
          </p:cNvPr>
          <p:cNvSpPr txBox="1"/>
          <p:nvPr/>
        </p:nvSpPr>
        <p:spPr>
          <a:xfrm>
            <a:off x="6379540" y="10867977"/>
            <a:ext cx="4135824" cy="307777"/>
          </a:xfrm>
          <a:prstGeom prst="rect">
            <a:avLst/>
          </a:prstGeom>
          <a:noFill/>
        </p:spPr>
        <p:txBody>
          <a:bodyPr wrap="square" rtlCol="0">
            <a:spAutoFit/>
          </a:bodyPr>
          <a:lstStyle/>
          <a:p>
            <a:pPr algn="ctr"/>
            <a:r>
              <a:rPr lang="en-US" sz="1400">
                <a:latin typeface="+mj-lt"/>
              </a:rPr>
              <a:t>Figure 4. Writing Prompts for Control Group </a:t>
            </a:r>
          </a:p>
        </p:txBody>
      </p:sp>
      <p:sp>
        <p:nvSpPr>
          <p:cNvPr id="20" name="TextBox 19">
            <a:extLst>
              <a:ext uri="{FF2B5EF4-FFF2-40B4-BE49-F238E27FC236}">
                <a16:creationId xmlns:a16="http://schemas.microsoft.com/office/drawing/2014/main" id="{EDCA28FC-C382-B93E-14B8-3EB29A8807BB}"/>
              </a:ext>
            </a:extLst>
          </p:cNvPr>
          <p:cNvSpPr txBox="1"/>
          <p:nvPr/>
        </p:nvSpPr>
        <p:spPr>
          <a:xfrm>
            <a:off x="11033686" y="10869780"/>
            <a:ext cx="4559318" cy="307777"/>
          </a:xfrm>
          <a:prstGeom prst="rect">
            <a:avLst/>
          </a:prstGeom>
          <a:noFill/>
        </p:spPr>
        <p:txBody>
          <a:bodyPr wrap="square" rtlCol="0">
            <a:spAutoFit/>
          </a:bodyPr>
          <a:lstStyle/>
          <a:p>
            <a:pPr algn="ctr"/>
            <a:r>
              <a:rPr lang="en-US" sz="1400">
                <a:latin typeface="+mj-lt"/>
              </a:rPr>
              <a:t>Figure 5. Writing Prompts for Intervention Group </a:t>
            </a:r>
          </a:p>
        </p:txBody>
      </p:sp>
      <p:sp>
        <p:nvSpPr>
          <p:cNvPr id="24" name="TextBox 23">
            <a:extLst>
              <a:ext uri="{FF2B5EF4-FFF2-40B4-BE49-F238E27FC236}">
                <a16:creationId xmlns:a16="http://schemas.microsoft.com/office/drawing/2014/main" id="{B1E093C5-32EC-3377-F303-EB5C46F5223A}"/>
              </a:ext>
            </a:extLst>
          </p:cNvPr>
          <p:cNvSpPr txBox="1"/>
          <p:nvPr/>
        </p:nvSpPr>
        <p:spPr>
          <a:xfrm>
            <a:off x="514181" y="10532569"/>
            <a:ext cx="4600883" cy="861774"/>
          </a:xfrm>
          <a:prstGeom prst="rect">
            <a:avLst/>
          </a:prstGeom>
          <a:noFill/>
        </p:spPr>
        <p:txBody>
          <a:bodyPr wrap="square">
            <a:spAutoFit/>
          </a:bodyPr>
          <a:lstStyle/>
          <a:p>
            <a:pPr algn="ctr"/>
            <a:r>
              <a:rPr lang="en-US" altLang="en-US">
                <a:solidFill>
                  <a:srgbClr val="407EC9"/>
                </a:solidFill>
                <a:latin typeface="Arial Black" panose="020B0A04020102020204" pitchFamily="34" charset="0"/>
              </a:rPr>
              <a:t>Methods</a:t>
            </a:r>
          </a:p>
          <a:p>
            <a:r>
              <a:rPr lang="en-US" altLang="en-US" sz="1600">
                <a:latin typeface="+mj-lt"/>
              </a:rPr>
              <a:t>Figure 1. Procedural Flowchart</a:t>
            </a:r>
          </a:p>
        </p:txBody>
      </p:sp>
      <p:pic>
        <p:nvPicPr>
          <p:cNvPr id="6" name="Picture 5" descr="A diagram of a company&#10;&#10;Description automatically generated">
            <a:extLst>
              <a:ext uri="{FF2B5EF4-FFF2-40B4-BE49-F238E27FC236}">
                <a16:creationId xmlns:a16="http://schemas.microsoft.com/office/drawing/2014/main" id="{CD5D2AEB-FAF5-46CF-7C98-621614E80DEB}"/>
              </a:ext>
            </a:extLst>
          </p:cNvPr>
          <p:cNvPicPr>
            <a:picLocks noChangeAspect="1"/>
          </p:cNvPicPr>
          <p:nvPr/>
        </p:nvPicPr>
        <p:blipFill rotWithShape="1">
          <a:blip r:embed="rId4"/>
          <a:srcRect l="14338" r="16683"/>
          <a:stretch/>
        </p:blipFill>
        <p:spPr>
          <a:xfrm>
            <a:off x="302748" y="11391964"/>
            <a:ext cx="4960332" cy="5121651"/>
          </a:xfrm>
          <a:prstGeom prst="rect">
            <a:avLst/>
          </a:prstGeom>
        </p:spPr>
      </p:pic>
      <p:sp>
        <p:nvSpPr>
          <p:cNvPr id="33" name="TextBox 32">
            <a:extLst>
              <a:ext uri="{FF2B5EF4-FFF2-40B4-BE49-F238E27FC236}">
                <a16:creationId xmlns:a16="http://schemas.microsoft.com/office/drawing/2014/main" id="{8D3DD053-0C74-F58D-B5B9-83F965E8DE67}"/>
              </a:ext>
            </a:extLst>
          </p:cNvPr>
          <p:cNvSpPr txBox="1"/>
          <p:nvPr/>
        </p:nvSpPr>
        <p:spPr>
          <a:xfrm>
            <a:off x="10865360" y="3668041"/>
            <a:ext cx="4296334" cy="3831818"/>
          </a:xfrm>
          <a:prstGeom prst="rect">
            <a:avLst/>
          </a:prstGeom>
          <a:noFill/>
        </p:spPr>
        <p:txBody>
          <a:bodyPr wrap="square" rtlCol="0">
            <a:spAutoFit/>
          </a:bodyPr>
          <a:lstStyle/>
          <a:p>
            <a:r>
              <a:rPr lang="en-US" sz="900" b="1">
                <a:latin typeface="+mj-lt"/>
              </a:rPr>
              <a:t>Section 1: General Questions</a:t>
            </a:r>
          </a:p>
          <a:p>
            <a:r>
              <a:rPr lang="en-US" sz="900">
                <a:latin typeface="+mj-lt"/>
              </a:rPr>
              <a:t>1.What motivated you to enroll in the study? </a:t>
            </a:r>
          </a:p>
          <a:p>
            <a:r>
              <a:rPr lang="en-US" sz="900">
                <a:latin typeface="+mj-lt"/>
              </a:rPr>
              <a:t>2.What was your overall experience like as a participant in the study? </a:t>
            </a:r>
          </a:p>
          <a:p>
            <a:r>
              <a:rPr lang="en-US" sz="900">
                <a:latin typeface="+mj-lt"/>
              </a:rPr>
              <a:t>3.What aspects of the study did you like? What areas we could improve?</a:t>
            </a:r>
          </a:p>
          <a:p>
            <a:r>
              <a:rPr lang="en-US" sz="900">
                <a:latin typeface="+mj-lt"/>
              </a:rPr>
              <a:t>4.How did participating in the study affect you?</a:t>
            </a:r>
          </a:p>
          <a:p>
            <a:r>
              <a:rPr lang="en-US" sz="900" b="1">
                <a:latin typeface="+mj-lt"/>
              </a:rPr>
              <a:t>Section 2: Content and Prompts </a:t>
            </a:r>
          </a:p>
          <a:p>
            <a:r>
              <a:rPr lang="en-US" sz="900">
                <a:latin typeface="+mj-lt"/>
              </a:rPr>
              <a:t>5.How did you feel about the writing topics and prompts? </a:t>
            </a:r>
          </a:p>
          <a:p>
            <a:r>
              <a:rPr lang="en-US" sz="900">
                <a:latin typeface="+mj-lt"/>
              </a:rPr>
              <a:t>6.How did they facilitate your reflection?</a:t>
            </a:r>
          </a:p>
          <a:p>
            <a:r>
              <a:rPr lang="en-US" sz="900">
                <a:latin typeface="+mj-lt"/>
              </a:rPr>
              <a:t>7.What other topics did you wish you could write about? </a:t>
            </a:r>
          </a:p>
          <a:p>
            <a:r>
              <a:rPr lang="en-US" sz="900">
                <a:latin typeface="+mj-lt"/>
              </a:rPr>
              <a:t>8.What are your thoughts on having the option to choose writing prompts for each task?  </a:t>
            </a:r>
          </a:p>
          <a:p>
            <a:r>
              <a:rPr lang="en-US" sz="900">
                <a:latin typeface="+mj-lt"/>
              </a:rPr>
              <a:t>9.How challenging was it to choose a topic to write? </a:t>
            </a:r>
          </a:p>
          <a:p>
            <a:r>
              <a:rPr lang="en-US" sz="900">
                <a:latin typeface="+mj-lt"/>
              </a:rPr>
              <a:t>10.The study was conducted online. How did you find this experience? </a:t>
            </a:r>
          </a:p>
          <a:p>
            <a:r>
              <a:rPr lang="en-US" sz="900">
                <a:latin typeface="+mj-lt"/>
              </a:rPr>
              <a:t>11. How did you feel about the workload?</a:t>
            </a:r>
          </a:p>
          <a:p>
            <a:r>
              <a:rPr lang="en-US" sz="900">
                <a:latin typeface="+mj-lt"/>
              </a:rPr>
              <a:t>12.Could you see yourself continuing these writing practices after your involvement in the study? </a:t>
            </a:r>
          </a:p>
          <a:p>
            <a:r>
              <a:rPr lang="en-US" sz="900" b="1">
                <a:latin typeface="+mj-lt"/>
              </a:rPr>
              <a:t>Section 3: Recruitment and Communication with the Research Team</a:t>
            </a:r>
          </a:p>
          <a:p>
            <a:r>
              <a:rPr lang="en-US" sz="900">
                <a:latin typeface="+mj-lt"/>
              </a:rPr>
              <a:t>1.What did you think about the recruitment email and the study logo? </a:t>
            </a:r>
          </a:p>
          <a:p>
            <a:r>
              <a:rPr lang="en-US" sz="900">
                <a:latin typeface="+mj-lt"/>
              </a:rPr>
              <a:t>2.What were your impressions of the reminder notifications?</a:t>
            </a:r>
          </a:p>
          <a:p>
            <a:r>
              <a:rPr lang="en-US" sz="900">
                <a:latin typeface="+mj-lt"/>
              </a:rPr>
              <a:t>3.What are your thoughts on the calendars?</a:t>
            </a:r>
          </a:p>
          <a:p>
            <a:r>
              <a:rPr lang="en-US" sz="900">
                <a:latin typeface="+mj-lt"/>
              </a:rPr>
              <a:t>4.Did you find the compensation adequate?</a:t>
            </a:r>
          </a:p>
          <a:p>
            <a:r>
              <a:rPr lang="en-US" sz="900" b="1">
                <a:latin typeface="+mj-lt"/>
              </a:rPr>
              <a:t>Section 4: Feedback for a Potential New Study</a:t>
            </a:r>
          </a:p>
          <a:p>
            <a:r>
              <a:rPr lang="en-US" sz="900">
                <a:latin typeface="+mj-lt"/>
              </a:rPr>
              <a:t>5.How interested are you in participating in a group expressive writing study? </a:t>
            </a:r>
          </a:p>
          <a:p>
            <a:r>
              <a:rPr lang="en-US" sz="900">
                <a:latin typeface="+mj-lt"/>
              </a:rPr>
              <a:t>6.How many people would you feel comfortable sharing within a group expressive writing study?</a:t>
            </a:r>
          </a:p>
          <a:p>
            <a:r>
              <a:rPr lang="en-US" sz="900">
                <a:latin typeface="+mj-lt"/>
              </a:rPr>
              <a:t>7.What additional feedback, comments, or suggestions do you have regarding the group study design?</a:t>
            </a:r>
          </a:p>
        </p:txBody>
      </p:sp>
      <p:pic>
        <p:nvPicPr>
          <p:cNvPr id="38" name="Picture 37">
            <a:extLst>
              <a:ext uri="{FF2B5EF4-FFF2-40B4-BE49-F238E27FC236}">
                <a16:creationId xmlns:a16="http://schemas.microsoft.com/office/drawing/2014/main" id="{9E767AEE-F42B-5622-48CE-EBD71C56F3E9}"/>
              </a:ext>
            </a:extLst>
          </p:cNvPr>
          <p:cNvPicPr>
            <a:picLocks noChangeAspect="1"/>
          </p:cNvPicPr>
          <p:nvPr/>
        </p:nvPicPr>
        <p:blipFill>
          <a:blip r:embed="rId5"/>
          <a:stretch>
            <a:fillRect/>
          </a:stretch>
        </p:blipFill>
        <p:spPr>
          <a:xfrm>
            <a:off x="6574537" y="3563391"/>
            <a:ext cx="3152315" cy="4112540"/>
          </a:xfrm>
          <a:prstGeom prst="rect">
            <a:avLst/>
          </a:prstGeom>
        </p:spPr>
      </p:pic>
    </p:spTree>
  </p:cSld>
  <p:clrMapOvr>
    <a:masterClrMapping/>
  </p:clrMapOvr>
</p:sld>
</file>

<file path=ppt/theme/theme1.xml><?xml version="1.0" encoding="utf-8"?>
<a:theme xmlns:a="http://schemas.openxmlformats.org/drawingml/2006/main" name="Blank">
  <a:themeElements>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fontScheme name="MD Anderso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1223</Words>
  <Application>Microsoft Macintosh PowerPoint</Application>
  <PresentationFormat>Custom</PresentationFormat>
  <Paragraphs>138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Times</vt:lpstr>
      <vt:lpstr>Arial</vt:lpstr>
      <vt:lpstr>Arial Black</vt:lpstr>
      <vt:lpstr>Calibri</vt:lpstr>
      <vt:lpstr>Times New Roman</vt:lpstr>
      <vt:lpstr>Blank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Yusi Xu</cp:lastModifiedBy>
  <cp:revision>1</cp:revision>
  <cp:lastPrinted>2016-11-08T22:37:12Z</cp:lastPrinted>
  <dcterms:created xsi:type="dcterms:W3CDTF">2010-04-29T22:27:43Z</dcterms:created>
  <dcterms:modified xsi:type="dcterms:W3CDTF">2024-01-30T17:06:37Z</dcterms:modified>
</cp:coreProperties>
</file>