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Lst>
  <p:sldSz cy="21945600" cx="29260800"/>
  <p:notesSz cx="6858000" cy="9144000"/>
  <p:embeddedFontLst>
    <p:embeddedFont>
      <p:font typeface="Arial Black"/>
      <p:regular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9">
          <p15:clr>
            <a:srgbClr val="A4A3A4"/>
          </p15:clr>
        </p15:guide>
        <p15:guide id="2" pos="4313">
          <p15:clr>
            <a:srgbClr val="A4A3A4"/>
          </p15:clr>
        </p15:guide>
        <p15:guide id="3" pos="4773">
          <p15:clr>
            <a:srgbClr val="A4A3A4"/>
          </p15:clr>
        </p15:guide>
        <p15:guide id="4" pos="5239">
          <p15:clr>
            <a:srgbClr val="A4A3A4"/>
          </p15:clr>
        </p15:guide>
        <p15:guide id="5" pos="13197">
          <p15:clr>
            <a:srgbClr val="A4A3A4"/>
          </p15:clr>
        </p15:guide>
        <p15:guide id="6" pos="17922">
          <p15:clr>
            <a:srgbClr val="A4A3A4"/>
          </p15:clr>
        </p15:guide>
        <p15:guide id="7" pos="9661">
          <p15:clr>
            <a:srgbClr val="A4A3A4"/>
          </p15:clr>
        </p15:guide>
        <p15:guide id="8" pos="795">
          <p15:clr>
            <a:srgbClr val="A4A3A4"/>
          </p15:clr>
        </p15:guide>
        <p15:guide id="9" pos="14108">
          <p15:clr>
            <a:srgbClr val="A4A3A4"/>
          </p15:clr>
        </p15:guide>
      </p15:sldGuideLst>
    </p:ext>
    <p:ext uri="GoogleSlidesCustomDataVersion2">
      <go:slidesCustomData xmlns:go="http://customooxmlschemas.google.com/" r:id="rId9" roundtripDataSignature="AMtx7mjAOusO+pg+b7PWK47Gbj19DXXmf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AA62E28-9CB5-4DA5-8357-918CC58FD718}">
  <a:tblStyle styleId="{5AA62E28-9CB5-4DA5-8357-918CC58FD718}"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7ED"/>
          </a:solidFill>
        </a:fill>
      </a:tcStyle>
    </a:wholeTbl>
    <a:band1H>
      <a:tcTxStyle/>
      <a:tcStyle>
        <a:fill>
          <a:solidFill>
            <a:srgbClr val="CCCCD9"/>
          </a:solidFill>
        </a:fill>
      </a:tcStyle>
    </a:band1H>
    <a:band2H>
      <a:tcTxStyle/>
    </a:band2H>
    <a:band1V>
      <a:tcTxStyle/>
      <a:tcStyle>
        <a:fill>
          <a:solidFill>
            <a:srgbClr val="CCCCD9"/>
          </a:solidFill>
        </a:fill>
      </a:tcStyle>
    </a:band1V>
    <a:band2V>
      <a:tcTxStyle/>
    </a:band2V>
    <a:lastCol>
      <a:tcTxStyle b="on" i="off">
        <a:font>
          <a:latin typeface="Arial"/>
          <a:ea typeface="Arial"/>
          <a:cs typeface="Arial"/>
        </a:font>
        <a:schemeClr val="lt1"/>
      </a:tcTxStyle>
      <a:tcStyle>
        <a:fill>
          <a:solidFill>
            <a:schemeClr val="accent6"/>
          </a:solidFill>
        </a:fill>
      </a:tcStyle>
    </a:lastCol>
    <a:firstCol>
      <a:tcTxStyle b="on" i="off">
        <a:font>
          <a:latin typeface="Arial"/>
          <a:ea typeface="Arial"/>
          <a:cs typeface="Arial"/>
        </a:font>
        <a:schemeClr val="lt1"/>
      </a:tcTxStyle>
      <a:tcStyle>
        <a:fill>
          <a:solidFill>
            <a:schemeClr val="accent6"/>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6"/>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6"/>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9" orient="horz"/>
        <p:guide pos="4313"/>
        <p:guide pos="4773"/>
        <p:guide pos="5239"/>
        <p:guide pos="13197"/>
        <p:guide pos="17922"/>
        <p:guide pos="9661"/>
        <p:guide pos="795"/>
        <p:guide pos="1410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customschemas.google.com/relationships/presentationmetadata" Target="meta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ArialBlack-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b="0" i="0" sz="4500" u="none" cap="none" strike="noStrike">
                <a:solidFill>
                  <a:schemeClr val="dk1"/>
                </a:solidFill>
                <a:latin typeface="Arial"/>
                <a:ea typeface="Arial"/>
                <a:cs typeface="Arial"/>
                <a:sym typeface="Arial"/>
              </a:defRPr>
            </a:lvl1pPr>
            <a:lvl2pPr indent="0" lvl="1" marL="0" algn="r">
              <a:spcBef>
                <a:spcPts val="0"/>
              </a:spcBef>
              <a:spcAft>
                <a:spcPts val="0"/>
              </a:spcAft>
              <a:buNone/>
              <a:defRPr b="0" i="0" sz="4500" u="none" cap="none" strike="noStrike">
                <a:solidFill>
                  <a:schemeClr val="dk1"/>
                </a:solidFill>
                <a:latin typeface="Arial"/>
                <a:ea typeface="Arial"/>
                <a:cs typeface="Arial"/>
                <a:sym typeface="Arial"/>
              </a:defRPr>
            </a:lvl2pPr>
            <a:lvl3pPr indent="0" lvl="2" marL="0" algn="r">
              <a:spcBef>
                <a:spcPts val="0"/>
              </a:spcBef>
              <a:spcAft>
                <a:spcPts val="0"/>
              </a:spcAft>
              <a:buNone/>
              <a:defRPr b="0" i="0" sz="4500" u="none" cap="none" strike="noStrike">
                <a:solidFill>
                  <a:schemeClr val="dk1"/>
                </a:solidFill>
                <a:latin typeface="Arial"/>
                <a:ea typeface="Arial"/>
                <a:cs typeface="Arial"/>
                <a:sym typeface="Arial"/>
              </a:defRPr>
            </a:lvl3pPr>
            <a:lvl4pPr indent="0" lvl="3" marL="0" algn="r">
              <a:spcBef>
                <a:spcPts val="0"/>
              </a:spcBef>
              <a:spcAft>
                <a:spcPts val="0"/>
              </a:spcAft>
              <a:buNone/>
              <a:defRPr b="0" i="0" sz="4500" u="none" cap="none" strike="noStrike">
                <a:solidFill>
                  <a:schemeClr val="dk1"/>
                </a:solidFill>
                <a:latin typeface="Arial"/>
                <a:ea typeface="Arial"/>
                <a:cs typeface="Arial"/>
                <a:sym typeface="Arial"/>
              </a:defRPr>
            </a:lvl4pPr>
            <a:lvl5pPr indent="0" lvl="4" marL="0" algn="r">
              <a:spcBef>
                <a:spcPts val="0"/>
              </a:spcBef>
              <a:spcAft>
                <a:spcPts val="0"/>
              </a:spcAft>
              <a:buNone/>
              <a:defRPr b="0" i="0" sz="4500" u="none" cap="none" strike="noStrike">
                <a:solidFill>
                  <a:schemeClr val="dk1"/>
                </a:solidFill>
                <a:latin typeface="Arial"/>
                <a:ea typeface="Arial"/>
                <a:cs typeface="Arial"/>
                <a:sym typeface="Arial"/>
              </a:defRPr>
            </a:lvl5pPr>
            <a:lvl6pPr indent="0" lvl="5" marL="0" algn="r">
              <a:spcBef>
                <a:spcPts val="0"/>
              </a:spcBef>
              <a:spcAft>
                <a:spcPts val="0"/>
              </a:spcAft>
              <a:buNone/>
              <a:defRPr b="0" i="0" sz="4500" u="none" cap="none" strike="noStrike">
                <a:solidFill>
                  <a:schemeClr val="dk1"/>
                </a:solidFill>
                <a:latin typeface="Arial"/>
                <a:ea typeface="Arial"/>
                <a:cs typeface="Arial"/>
                <a:sym typeface="Arial"/>
              </a:defRPr>
            </a:lvl6pPr>
            <a:lvl7pPr indent="0" lvl="6" marL="0" algn="r">
              <a:spcBef>
                <a:spcPts val="0"/>
              </a:spcBef>
              <a:spcAft>
                <a:spcPts val="0"/>
              </a:spcAft>
              <a:buNone/>
              <a:defRPr b="0" i="0" sz="4500" u="none" cap="none" strike="noStrike">
                <a:solidFill>
                  <a:schemeClr val="dk1"/>
                </a:solidFill>
                <a:latin typeface="Arial"/>
                <a:ea typeface="Arial"/>
                <a:cs typeface="Arial"/>
                <a:sym typeface="Arial"/>
              </a:defRPr>
            </a:lvl7pPr>
            <a:lvl8pPr indent="0" lvl="7" marL="0" algn="r">
              <a:spcBef>
                <a:spcPts val="0"/>
              </a:spcBef>
              <a:spcAft>
                <a:spcPts val="0"/>
              </a:spcAft>
              <a:buNone/>
              <a:defRPr b="0" i="0" sz="4500" u="none" cap="none" strike="noStrike">
                <a:solidFill>
                  <a:schemeClr val="dk1"/>
                </a:solidFill>
                <a:latin typeface="Arial"/>
                <a:ea typeface="Arial"/>
                <a:cs typeface="Arial"/>
                <a:sym typeface="Arial"/>
              </a:defRPr>
            </a:lvl8pPr>
            <a:lvl9pPr indent="0" lvl="8" marL="0" algn="r">
              <a:spcBef>
                <a:spcPts val="0"/>
              </a:spcBef>
              <a:spcAft>
                <a:spcPts val="0"/>
              </a:spcAft>
              <a:buNone/>
              <a:defRPr b="0" i="0" sz="45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2"/>
          <p:cNvSpPr txBox="1"/>
          <p:nvPr>
            <p:ph type="title"/>
          </p:nvPr>
        </p:nvSpPr>
        <p:spPr>
          <a:xfrm>
            <a:off x="2195513" y="1951038"/>
            <a:ext cx="24869775" cy="3657600"/>
          </a:xfrm>
          <a:prstGeom prst="rect">
            <a:avLst/>
          </a:prstGeom>
          <a:noFill/>
          <a:ln>
            <a:noFill/>
          </a:ln>
        </p:spPr>
        <p:txBody>
          <a:bodyPr anchorCtr="0" anchor="ctr" bIns="146275" lIns="292575" spcFirstLastPara="1" rIns="292575" wrap="square" tIns="14627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rot="5400000">
            <a:off x="8046245" y="488157"/>
            <a:ext cx="13168312" cy="24869775"/>
          </a:xfrm>
          <a:prstGeom prst="rect">
            <a:avLst/>
          </a:prstGeom>
          <a:noFill/>
          <a:ln>
            <a:noFill/>
          </a:ln>
        </p:spPr>
        <p:txBody>
          <a:bodyPr anchorCtr="0" anchor="t" bIns="146275" lIns="292575" spcFirstLastPara="1" rIns="292575" wrap="square" tIns="14627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2"/>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2"/>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3"/>
          <p:cNvSpPr txBox="1"/>
          <p:nvPr>
            <p:ph type="title"/>
          </p:nvPr>
        </p:nvSpPr>
        <p:spPr>
          <a:xfrm rot="5400000">
            <a:off x="15178882" y="7620794"/>
            <a:ext cx="17556162" cy="6216650"/>
          </a:xfrm>
          <a:prstGeom prst="rect">
            <a:avLst/>
          </a:prstGeom>
          <a:noFill/>
          <a:ln>
            <a:noFill/>
          </a:ln>
        </p:spPr>
        <p:txBody>
          <a:bodyPr anchorCtr="0" anchor="ctr" bIns="146275" lIns="292575" spcFirstLastPara="1" rIns="292575" wrap="square" tIns="14627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body"/>
          </p:nvPr>
        </p:nvSpPr>
        <p:spPr>
          <a:xfrm rot="5400000">
            <a:off x="2667795" y="1478757"/>
            <a:ext cx="17556162" cy="18500725"/>
          </a:xfrm>
          <a:prstGeom prst="rect">
            <a:avLst/>
          </a:prstGeom>
          <a:noFill/>
          <a:ln>
            <a:noFill/>
          </a:ln>
        </p:spPr>
        <p:txBody>
          <a:bodyPr anchorCtr="0" anchor="t" bIns="146275" lIns="292575" spcFirstLastPara="1" rIns="292575" wrap="square" tIns="14627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3"/>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3"/>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3"/>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
          <p:cNvSpPr txBox="1"/>
          <p:nvPr>
            <p:ph type="ctrTitle"/>
          </p:nvPr>
        </p:nvSpPr>
        <p:spPr>
          <a:xfrm>
            <a:off x="2193925" y="6816725"/>
            <a:ext cx="24872950" cy="4705350"/>
          </a:xfrm>
          <a:prstGeom prst="rect">
            <a:avLst/>
          </a:prstGeom>
          <a:noFill/>
          <a:ln>
            <a:noFill/>
          </a:ln>
        </p:spPr>
        <p:txBody>
          <a:bodyPr anchorCtr="0" anchor="ctr" bIns="146275" lIns="292575" spcFirstLastPara="1" rIns="292575" wrap="square" tIns="14627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subTitle"/>
          </p:nvPr>
        </p:nvSpPr>
        <p:spPr>
          <a:xfrm>
            <a:off x="4389438" y="12436475"/>
            <a:ext cx="20481925" cy="5607050"/>
          </a:xfrm>
          <a:prstGeom prst="rect">
            <a:avLst/>
          </a:prstGeom>
          <a:noFill/>
          <a:ln>
            <a:noFill/>
          </a:ln>
        </p:spPr>
        <p:txBody>
          <a:bodyPr anchorCtr="0" anchor="t" bIns="146275" lIns="292575" spcFirstLastPara="1" rIns="292575" wrap="square" tIns="146275">
            <a:noAutofit/>
          </a:bodyPr>
          <a:lstStyle>
            <a:lvl1pPr lvl="0" algn="ctr">
              <a:spcBef>
                <a:spcPts val="2060"/>
              </a:spcBef>
              <a:spcAft>
                <a:spcPts val="0"/>
              </a:spcAft>
              <a:buClr>
                <a:schemeClr val="dk1"/>
              </a:buClr>
              <a:buSzPts val="10300"/>
              <a:buFont typeface="Arial"/>
              <a:buNone/>
              <a:defRPr/>
            </a:lvl1pPr>
            <a:lvl2pPr lvl="1" algn="ctr">
              <a:spcBef>
                <a:spcPts val="1780"/>
              </a:spcBef>
              <a:spcAft>
                <a:spcPts val="0"/>
              </a:spcAft>
              <a:buClr>
                <a:schemeClr val="dk1"/>
              </a:buClr>
              <a:buSzPts val="8900"/>
              <a:buFont typeface="Arial"/>
              <a:buNone/>
              <a:defRPr/>
            </a:lvl2pPr>
            <a:lvl3pPr lvl="2" algn="ctr">
              <a:spcBef>
                <a:spcPts val="1540"/>
              </a:spcBef>
              <a:spcAft>
                <a:spcPts val="0"/>
              </a:spcAft>
              <a:buClr>
                <a:schemeClr val="dk1"/>
              </a:buClr>
              <a:buSzPts val="7700"/>
              <a:buFont typeface="Arial"/>
              <a:buNone/>
              <a:defRPr/>
            </a:lvl3pPr>
            <a:lvl4pPr lvl="3" algn="ctr">
              <a:spcBef>
                <a:spcPts val="1280"/>
              </a:spcBef>
              <a:spcAft>
                <a:spcPts val="0"/>
              </a:spcAft>
              <a:buClr>
                <a:schemeClr val="dk1"/>
              </a:buClr>
              <a:buSzPts val="6400"/>
              <a:buFont typeface="Arial"/>
              <a:buNone/>
              <a:defRPr/>
            </a:lvl4pPr>
            <a:lvl5pPr lvl="4" algn="ctr">
              <a:spcBef>
                <a:spcPts val="1280"/>
              </a:spcBef>
              <a:spcAft>
                <a:spcPts val="0"/>
              </a:spcAft>
              <a:buClr>
                <a:schemeClr val="dk1"/>
              </a:buClr>
              <a:buSzPts val="6400"/>
              <a:buFont typeface="Arial"/>
              <a:buNone/>
              <a:defRPr/>
            </a:lvl5pPr>
            <a:lvl6pPr lvl="5" algn="ctr">
              <a:spcBef>
                <a:spcPts val="1280"/>
              </a:spcBef>
              <a:spcAft>
                <a:spcPts val="0"/>
              </a:spcAft>
              <a:buClr>
                <a:schemeClr val="dk1"/>
              </a:buClr>
              <a:buSzPts val="6400"/>
              <a:buFont typeface="Arial"/>
              <a:buNone/>
              <a:defRPr/>
            </a:lvl6pPr>
            <a:lvl7pPr lvl="6" algn="ctr">
              <a:spcBef>
                <a:spcPts val="1280"/>
              </a:spcBef>
              <a:spcAft>
                <a:spcPts val="0"/>
              </a:spcAft>
              <a:buClr>
                <a:schemeClr val="dk1"/>
              </a:buClr>
              <a:buSzPts val="6400"/>
              <a:buFont typeface="Arial"/>
              <a:buNone/>
              <a:defRPr/>
            </a:lvl7pPr>
            <a:lvl8pPr lvl="7" algn="ctr">
              <a:spcBef>
                <a:spcPts val="1280"/>
              </a:spcBef>
              <a:spcAft>
                <a:spcPts val="0"/>
              </a:spcAft>
              <a:buClr>
                <a:schemeClr val="dk1"/>
              </a:buClr>
              <a:buSzPts val="6400"/>
              <a:buFont typeface="Arial"/>
              <a:buNone/>
              <a:defRPr/>
            </a:lvl8pPr>
            <a:lvl9pPr lvl="8" algn="ctr">
              <a:spcBef>
                <a:spcPts val="1280"/>
              </a:spcBef>
              <a:spcAft>
                <a:spcPts val="0"/>
              </a:spcAft>
              <a:buClr>
                <a:schemeClr val="dk1"/>
              </a:buClr>
              <a:buSzPts val="6400"/>
              <a:buFont typeface="Arial"/>
              <a:buNone/>
              <a:defRPr/>
            </a:lvl9pPr>
          </a:lstStyle>
          <a:p/>
        </p:txBody>
      </p:sp>
      <p:sp>
        <p:nvSpPr>
          <p:cNvPr id="22" name="Google Shape;22;p4"/>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5"/>
          <p:cNvSpPr txBox="1"/>
          <p:nvPr>
            <p:ph type="title"/>
          </p:nvPr>
        </p:nvSpPr>
        <p:spPr>
          <a:xfrm>
            <a:off x="2195513" y="1951038"/>
            <a:ext cx="24869775" cy="3657600"/>
          </a:xfrm>
          <a:prstGeom prst="rect">
            <a:avLst/>
          </a:prstGeom>
          <a:noFill/>
          <a:ln>
            <a:noFill/>
          </a:ln>
        </p:spPr>
        <p:txBody>
          <a:bodyPr anchorCtr="0" anchor="ctr" bIns="146275" lIns="292575" spcFirstLastPara="1" rIns="292575" wrap="square" tIns="14627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a:off x="2195513" y="6338888"/>
            <a:ext cx="24869775" cy="13168312"/>
          </a:xfrm>
          <a:prstGeom prst="rect">
            <a:avLst/>
          </a:prstGeom>
          <a:noFill/>
          <a:ln>
            <a:noFill/>
          </a:ln>
        </p:spPr>
        <p:txBody>
          <a:bodyPr anchorCtr="0" anchor="t" bIns="146275" lIns="292575" spcFirstLastPara="1" rIns="292575" wrap="square" tIns="14627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5"/>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5"/>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6"/>
          <p:cNvSpPr txBox="1"/>
          <p:nvPr>
            <p:ph type="title"/>
          </p:nvPr>
        </p:nvSpPr>
        <p:spPr>
          <a:xfrm>
            <a:off x="2311400" y="14101763"/>
            <a:ext cx="24871363" cy="43592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txBox="1"/>
          <p:nvPr>
            <p:ph idx="1" type="body"/>
          </p:nvPr>
        </p:nvSpPr>
        <p:spPr>
          <a:xfrm>
            <a:off x="2311400" y="9301163"/>
            <a:ext cx="24871363" cy="4800600"/>
          </a:xfrm>
          <a:prstGeom prst="rect">
            <a:avLst/>
          </a:prstGeom>
          <a:noFill/>
          <a:ln>
            <a:noFill/>
          </a:ln>
        </p:spPr>
        <p:txBody>
          <a:bodyPr anchorCtr="0" anchor="b" bIns="146275" lIns="292575" spcFirstLastPara="1" rIns="292575" wrap="square" tIns="146275">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34" name="Google Shape;34;p6"/>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7"/>
          <p:cNvSpPr txBox="1"/>
          <p:nvPr>
            <p:ph type="title"/>
          </p:nvPr>
        </p:nvSpPr>
        <p:spPr>
          <a:xfrm>
            <a:off x="2195513" y="1951038"/>
            <a:ext cx="24869775" cy="3657600"/>
          </a:xfrm>
          <a:prstGeom prst="rect">
            <a:avLst/>
          </a:prstGeom>
          <a:noFill/>
          <a:ln>
            <a:noFill/>
          </a:ln>
        </p:spPr>
        <p:txBody>
          <a:bodyPr anchorCtr="0" anchor="ctr" bIns="146275" lIns="292575" spcFirstLastPara="1" rIns="292575" wrap="square" tIns="14627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9" name="Google Shape;39;p7"/>
          <p:cNvSpPr txBox="1"/>
          <p:nvPr>
            <p:ph idx="1" type="body"/>
          </p:nvPr>
        </p:nvSpPr>
        <p:spPr>
          <a:xfrm>
            <a:off x="2195513" y="6338888"/>
            <a:ext cx="12358687" cy="13168312"/>
          </a:xfrm>
          <a:prstGeom prst="rect">
            <a:avLst/>
          </a:prstGeom>
          <a:noFill/>
          <a:ln>
            <a:noFill/>
          </a:ln>
        </p:spPr>
        <p:txBody>
          <a:bodyPr anchorCtr="0" anchor="t" bIns="146275" lIns="292575" spcFirstLastPara="1" rIns="292575" wrap="square" tIns="14627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40" name="Google Shape;40;p7"/>
          <p:cNvSpPr txBox="1"/>
          <p:nvPr>
            <p:ph idx="2" type="body"/>
          </p:nvPr>
        </p:nvSpPr>
        <p:spPr>
          <a:xfrm>
            <a:off x="14706600" y="6338888"/>
            <a:ext cx="12358688" cy="13168312"/>
          </a:xfrm>
          <a:prstGeom prst="rect">
            <a:avLst/>
          </a:prstGeom>
          <a:noFill/>
          <a:ln>
            <a:noFill/>
          </a:ln>
        </p:spPr>
        <p:txBody>
          <a:bodyPr anchorCtr="0" anchor="t" bIns="146275" lIns="292575" spcFirstLastPara="1" rIns="292575" wrap="square" tIns="14627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41" name="Google Shape;41;p7"/>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7"/>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8"/>
          <p:cNvSpPr txBox="1"/>
          <p:nvPr>
            <p:ph type="title"/>
          </p:nvPr>
        </p:nvSpPr>
        <p:spPr>
          <a:xfrm>
            <a:off x="1463675" y="879475"/>
            <a:ext cx="26333450" cy="3657600"/>
          </a:xfrm>
          <a:prstGeom prst="rect">
            <a:avLst/>
          </a:prstGeom>
          <a:noFill/>
          <a:ln>
            <a:noFill/>
          </a:ln>
        </p:spPr>
        <p:txBody>
          <a:bodyPr anchorCtr="0" anchor="ctr" bIns="146275" lIns="292575" spcFirstLastPara="1" rIns="292575" wrap="square" tIns="14627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6" name="Google Shape;46;p8"/>
          <p:cNvSpPr txBox="1"/>
          <p:nvPr>
            <p:ph idx="1" type="body"/>
          </p:nvPr>
        </p:nvSpPr>
        <p:spPr>
          <a:xfrm>
            <a:off x="1463675" y="4911725"/>
            <a:ext cx="12928600" cy="2047875"/>
          </a:xfrm>
          <a:prstGeom prst="rect">
            <a:avLst/>
          </a:prstGeom>
          <a:noFill/>
          <a:ln>
            <a:noFill/>
          </a:ln>
        </p:spPr>
        <p:txBody>
          <a:bodyPr anchorCtr="0" anchor="b" bIns="146275" lIns="292575" spcFirstLastPara="1" rIns="292575" wrap="square" tIns="14627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47" name="Google Shape;47;p8"/>
          <p:cNvSpPr txBox="1"/>
          <p:nvPr>
            <p:ph idx="2" type="body"/>
          </p:nvPr>
        </p:nvSpPr>
        <p:spPr>
          <a:xfrm>
            <a:off x="1463675" y="6959600"/>
            <a:ext cx="12928600" cy="12644438"/>
          </a:xfrm>
          <a:prstGeom prst="rect">
            <a:avLst/>
          </a:prstGeom>
          <a:noFill/>
          <a:ln>
            <a:noFill/>
          </a:ln>
        </p:spPr>
        <p:txBody>
          <a:bodyPr anchorCtr="0" anchor="t" bIns="146275" lIns="292575" spcFirstLastPara="1" rIns="292575" wrap="square" tIns="14627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48" name="Google Shape;48;p8"/>
          <p:cNvSpPr txBox="1"/>
          <p:nvPr>
            <p:ph idx="3" type="body"/>
          </p:nvPr>
        </p:nvSpPr>
        <p:spPr>
          <a:xfrm>
            <a:off x="14863763" y="4911725"/>
            <a:ext cx="12933362" cy="2047875"/>
          </a:xfrm>
          <a:prstGeom prst="rect">
            <a:avLst/>
          </a:prstGeom>
          <a:noFill/>
          <a:ln>
            <a:noFill/>
          </a:ln>
        </p:spPr>
        <p:txBody>
          <a:bodyPr anchorCtr="0" anchor="b" bIns="146275" lIns="292575" spcFirstLastPara="1" rIns="292575" wrap="square" tIns="14627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49" name="Google Shape;49;p8"/>
          <p:cNvSpPr txBox="1"/>
          <p:nvPr>
            <p:ph idx="4" type="body"/>
          </p:nvPr>
        </p:nvSpPr>
        <p:spPr>
          <a:xfrm>
            <a:off x="14863763" y="6959600"/>
            <a:ext cx="12933362" cy="12644438"/>
          </a:xfrm>
          <a:prstGeom prst="rect">
            <a:avLst/>
          </a:prstGeom>
          <a:noFill/>
          <a:ln>
            <a:noFill/>
          </a:ln>
        </p:spPr>
        <p:txBody>
          <a:bodyPr anchorCtr="0" anchor="t" bIns="146275" lIns="292575" spcFirstLastPara="1" rIns="292575" wrap="square" tIns="14627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0" name="Google Shape;50;p8"/>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8"/>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9"/>
          <p:cNvSpPr txBox="1"/>
          <p:nvPr>
            <p:ph type="title"/>
          </p:nvPr>
        </p:nvSpPr>
        <p:spPr>
          <a:xfrm>
            <a:off x="2195513" y="1951038"/>
            <a:ext cx="24869775" cy="3657600"/>
          </a:xfrm>
          <a:prstGeom prst="rect">
            <a:avLst/>
          </a:prstGeom>
          <a:noFill/>
          <a:ln>
            <a:noFill/>
          </a:ln>
        </p:spPr>
        <p:txBody>
          <a:bodyPr anchorCtr="0" anchor="ctr" bIns="146275" lIns="292575" spcFirstLastPara="1" rIns="292575" wrap="square" tIns="14627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5" name="Google Shape;55;p9"/>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9"/>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1463675" y="873125"/>
            <a:ext cx="9626600" cy="3719513"/>
          </a:xfrm>
          <a:prstGeom prst="rect">
            <a:avLst/>
          </a:prstGeom>
          <a:noFill/>
          <a:ln>
            <a:noFill/>
          </a:ln>
        </p:spPr>
        <p:txBody>
          <a:bodyPr anchorCtr="0" anchor="b" bIns="146275" lIns="292575" spcFirstLastPara="1" rIns="292575" wrap="square" tIns="14627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0" name="Google Shape;60;p10"/>
          <p:cNvSpPr txBox="1"/>
          <p:nvPr>
            <p:ph idx="1" type="body"/>
          </p:nvPr>
        </p:nvSpPr>
        <p:spPr>
          <a:xfrm>
            <a:off x="11439525" y="873125"/>
            <a:ext cx="16357600" cy="18730913"/>
          </a:xfrm>
          <a:prstGeom prst="rect">
            <a:avLst/>
          </a:prstGeom>
          <a:noFill/>
          <a:ln>
            <a:noFill/>
          </a:ln>
        </p:spPr>
        <p:txBody>
          <a:bodyPr anchorCtr="0" anchor="t" bIns="146275" lIns="292575" spcFirstLastPara="1" rIns="292575" wrap="square" tIns="146275">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61" name="Google Shape;61;p10"/>
          <p:cNvSpPr txBox="1"/>
          <p:nvPr>
            <p:ph idx="2" type="body"/>
          </p:nvPr>
        </p:nvSpPr>
        <p:spPr>
          <a:xfrm>
            <a:off x="1463675" y="4592638"/>
            <a:ext cx="9626600" cy="15011400"/>
          </a:xfrm>
          <a:prstGeom prst="rect">
            <a:avLst/>
          </a:prstGeom>
          <a:noFill/>
          <a:ln>
            <a:noFill/>
          </a:ln>
        </p:spPr>
        <p:txBody>
          <a:bodyPr anchorCtr="0" anchor="t" bIns="146275" lIns="292575" spcFirstLastPara="1" rIns="292575" wrap="square" tIns="14627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62" name="Google Shape;62;p10"/>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0"/>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0"/>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1"/>
          <p:cNvSpPr txBox="1"/>
          <p:nvPr>
            <p:ph type="title"/>
          </p:nvPr>
        </p:nvSpPr>
        <p:spPr>
          <a:xfrm>
            <a:off x="5735638" y="15362238"/>
            <a:ext cx="17556162" cy="1812925"/>
          </a:xfrm>
          <a:prstGeom prst="rect">
            <a:avLst/>
          </a:prstGeom>
          <a:noFill/>
          <a:ln>
            <a:noFill/>
          </a:ln>
        </p:spPr>
        <p:txBody>
          <a:bodyPr anchorCtr="0" anchor="b" bIns="146275" lIns="292575" spcFirstLastPara="1" rIns="292575" wrap="square" tIns="14627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7" name="Google Shape;67;p11"/>
          <p:cNvSpPr/>
          <p:nvPr>
            <p:ph idx="2" type="pic"/>
          </p:nvPr>
        </p:nvSpPr>
        <p:spPr>
          <a:xfrm>
            <a:off x="5735638" y="1960563"/>
            <a:ext cx="17556162" cy="13168312"/>
          </a:xfrm>
          <a:prstGeom prst="rect">
            <a:avLst/>
          </a:prstGeom>
          <a:noFill/>
          <a:ln>
            <a:noFill/>
          </a:ln>
        </p:spPr>
      </p:sp>
      <p:sp>
        <p:nvSpPr>
          <p:cNvPr id="68" name="Google Shape;68;p11"/>
          <p:cNvSpPr txBox="1"/>
          <p:nvPr>
            <p:ph idx="1" type="body"/>
          </p:nvPr>
        </p:nvSpPr>
        <p:spPr>
          <a:xfrm>
            <a:off x="5735638" y="17175163"/>
            <a:ext cx="17556162" cy="2576512"/>
          </a:xfrm>
          <a:prstGeom prst="rect">
            <a:avLst/>
          </a:prstGeom>
          <a:noFill/>
          <a:ln>
            <a:noFill/>
          </a:ln>
        </p:spPr>
        <p:txBody>
          <a:bodyPr anchorCtr="0" anchor="t" bIns="146275" lIns="292575" spcFirstLastPara="1" rIns="292575" wrap="square" tIns="14627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69" name="Google Shape;69;p11"/>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1"/>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1"/>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algn="r">
              <a:spcBef>
                <a:spcPts val="0"/>
              </a:spcBef>
              <a:spcAft>
                <a:spcPts val="0"/>
              </a:spcAft>
              <a:buNone/>
              <a:defRPr sz="4500">
                <a:solidFill>
                  <a:schemeClr val="dk1"/>
                </a:solidFill>
                <a:latin typeface="Arial"/>
                <a:ea typeface="Arial"/>
                <a:cs typeface="Arial"/>
                <a:sym typeface="Arial"/>
              </a:defRPr>
            </a:lvl1pPr>
            <a:lvl2pPr indent="0" lvl="1" marL="0" algn="r">
              <a:spcBef>
                <a:spcPts val="0"/>
              </a:spcBef>
              <a:spcAft>
                <a:spcPts val="0"/>
              </a:spcAft>
              <a:buNone/>
              <a:defRPr sz="4500">
                <a:solidFill>
                  <a:schemeClr val="dk1"/>
                </a:solidFill>
                <a:latin typeface="Arial"/>
                <a:ea typeface="Arial"/>
                <a:cs typeface="Arial"/>
                <a:sym typeface="Arial"/>
              </a:defRPr>
            </a:lvl2pPr>
            <a:lvl3pPr indent="0" lvl="2" marL="0" algn="r">
              <a:spcBef>
                <a:spcPts val="0"/>
              </a:spcBef>
              <a:spcAft>
                <a:spcPts val="0"/>
              </a:spcAft>
              <a:buNone/>
              <a:defRPr sz="4500">
                <a:solidFill>
                  <a:schemeClr val="dk1"/>
                </a:solidFill>
                <a:latin typeface="Arial"/>
                <a:ea typeface="Arial"/>
                <a:cs typeface="Arial"/>
                <a:sym typeface="Arial"/>
              </a:defRPr>
            </a:lvl3pPr>
            <a:lvl4pPr indent="0" lvl="3" marL="0" algn="r">
              <a:spcBef>
                <a:spcPts val="0"/>
              </a:spcBef>
              <a:spcAft>
                <a:spcPts val="0"/>
              </a:spcAft>
              <a:buNone/>
              <a:defRPr sz="4500">
                <a:solidFill>
                  <a:schemeClr val="dk1"/>
                </a:solidFill>
                <a:latin typeface="Arial"/>
                <a:ea typeface="Arial"/>
                <a:cs typeface="Arial"/>
                <a:sym typeface="Arial"/>
              </a:defRPr>
            </a:lvl4pPr>
            <a:lvl5pPr indent="0" lvl="4" marL="0" algn="r">
              <a:spcBef>
                <a:spcPts val="0"/>
              </a:spcBef>
              <a:spcAft>
                <a:spcPts val="0"/>
              </a:spcAft>
              <a:buNone/>
              <a:defRPr sz="4500">
                <a:solidFill>
                  <a:schemeClr val="dk1"/>
                </a:solidFill>
                <a:latin typeface="Arial"/>
                <a:ea typeface="Arial"/>
                <a:cs typeface="Arial"/>
                <a:sym typeface="Arial"/>
              </a:defRPr>
            </a:lvl5pPr>
            <a:lvl6pPr indent="0" lvl="5" marL="0" algn="r">
              <a:spcBef>
                <a:spcPts val="0"/>
              </a:spcBef>
              <a:spcAft>
                <a:spcPts val="0"/>
              </a:spcAft>
              <a:buNone/>
              <a:defRPr sz="4500">
                <a:solidFill>
                  <a:schemeClr val="dk1"/>
                </a:solidFill>
                <a:latin typeface="Arial"/>
                <a:ea typeface="Arial"/>
                <a:cs typeface="Arial"/>
                <a:sym typeface="Arial"/>
              </a:defRPr>
            </a:lvl6pPr>
            <a:lvl7pPr indent="0" lvl="6" marL="0" algn="r">
              <a:spcBef>
                <a:spcPts val="0"/>
              </a:spcBef>
              <a:spcAft>
                <a:spcPts val="0"/>
              </a:spcAft>
              <a:buNone/>
              <a:defRPr sz="4500">
                <a:solidFill>
                  <a:schemeClr val="dk1"/>
                </a:solidFill>
                <a:latin typeface="Arial"/>
                <a:ea typeface="Arial"/>
                <a:cs typeface="Arial"/>
                <a:sym typeface="Arial"/>
              </a:defRPr>
            </a:lvl7pPr>
            <a:lvl8pPr indent="0" lvl="7" marL="0" algn="r">
              <a:spcBef>
                <a:spcPts val="0"/>
              </a:spcBef>
              <a:spcAft>
                <a:spcPts val="0"/>
              </a:spcAft>
              <a:buNone/>
              <a:defRPr sz="4500">
                <a:solidFill>
                  <a:schemeClr val="dk1"/>
                </a:solidFill>
                <a:latin typeface="Arial"/>
                <a:ea typeface="Arial"/>
                <a:cs typeface="Arial"/>
                <a:sym typeface="Arial"/>
              </a:defRPr>
            </a:lvl8pPr>
            <a:lvl9pPr indent="0" lvl="8" marL="0" algn="r">
              <a:spcBef>
                <a:spcPts val="0"/>
              </a:spcBef>
              <a:spcAft>
                <a:spcPts val="0"/>
              </a:spcAft>
              <a:buNone/>
              <a:defRPr sz="45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3" y="1951038"/>
            <a:ext cx="24869775" cy="3657600"/>
          </a:xfrm>
          <a:prstGeom prst="rect">
            <a:avLst/>
          </a:prstGeom>
          <a:noFill/>
          <a:ln>
            <a:noFill/>
          </a:ln>
        </p:spPr>
        <p:txBody>
          <a:bodyPr anchorCtr="0" anchor="ctr" bIns="146275" lIns="292575" spcFirstLastPara="1" rIns="292575" wrap="square" tIns="146275">
            <a:noAutofit/>
          </a:bodyPr>
          <a:lstStyle>
            <a:lvl1pPr lvl="0" marR="0" rtl="0" algn="ctr">
              <a:spcBef>
                <a:spcPts val="0"/>
              </a:spcBef>
              <a:spcAft>
                <a:spcPts val="0"/>
              </a:spcAft>
              <a:buSzPts val="1400"/>
              <a:buNone/>
              <a:defRPr b="0" i="0" sz="141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41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41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41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41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41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41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41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41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3" y="6338888"/>
            <a:ext cx="24869775" cy="13168312"/>
          </a:xfrm>
          <a:prstGeom prst="rect">
            <a:avLst/>
          </a:prstGeom>
          <a:noFill/>
          <a:ln>
            <a:noFill/>
          </a:ln>
        </p:spPr>
        <p:txBody>
          <a:bodyPr anchorCtr="0" anchor="t" bIns="146275" lIns="292575" spcFirstLastPara="1" rIns="292575" wrap="square" tIns="146275">
            <a:noAutofit/>
          </a:bodyPr>
          <a:lstStyle>
            <a:lvl1pPr indent="-882650" lvl="0" marL="457200" marR="0" rtl="0" algn="l">
              <a:spcBef>
                <a:spcPts val="2060"/>
              </a:spcBef>
              <a:spcAft>
                <a:spcPts val="0"/>
              </a:spcAft>
              <a:buClr>
                <a:schemeClr val="dk1"/>
              </a:buClr>
              <a:buSzPts val="10300"/>
              <a:buFont typeface="Arial"/>
              <a:buChar char="•"/>
              <a:defRPr b="0" i="0" sz="10300" u="none" cap="none" strike="noStrike">
                <a:solidFill>
                  <a:schemeClr val="dk1"/>
                </a:solidFill>
                <a:latin typeface="Arial"/>
                <a:ea typeface="Arial"/>
                <a:cs typeface="Arial"/>
                <a:sym typeface="Arial"/>
              </a:defRPr>
            </a:lvl1pPr>
            <a:lvl2pPr indent="-793750" lvl="1" marL="914400" marR="0" rtl="0" algn="l">
              <a:spcBef>
                <a:spcPts val="1780"/>
              </a:spcBef>
              <a:spcAft>
                <a:spcPts val="0"/>
              </a:spcAft>
              <a:buClr>
                <a:schemeClr val="dk1"/>
              </a:buClr>
              <a:buSzPts val="8900"/>
              <a:buFont typeface="Arial"/>
              <a:buChar char="–"/>
              <a:defRPr b="0" i="0" sz="8900" u="none" cap="none" strike="noStrike">
                <a:solidFill>
                  <a:schemeClr val="dk1"/>
                </a:solidFill>
                <a:latin typeface="Arial"/>
                <a:ea typeface="Arial"/>
                <a:cs typeface="Arial"/>
                <a:sym typeface="Arial"/>
              </a:defRPr>
            </a:lvl2pPr>
            <a:lvl3pPr indent="-717550" lvl="2" marL="1371600" marR="0" rtl="0" algn="l">
              <a:spcBef>
                <a:spcPts val="1540"/>
              </a:spcBef>
              <a:spcAft>
                <a:spcPts val="0"/>
              </a:spcAft>
              <a:buClr>
                <a:schemeClr val="dk1"/>
              </a:buClr>
              <a:buSzPts val="7700"/>
              <a:buFont typeface="Arial"/>
              <a:buChar char="•"/>
              <a:defRPr b="0" i="0" sz="7700" u="none" cap="none" strike="noStrike">
                <a:solidFill>
                  <a:schemeClr val="dk1"/>
                </a:solidFill>
                <a:latin typeface="Arial"/>
                <a:ea typeface="Arial"/>
                <a:cs typeface="Arial"/>
                <a:sym typeface="Arial"/>
              </a:defRPr>
            </a:lvl3pPr>
            <a:lvl4pPr indent="-635000" lvl="3" marL="1828800" marR="0" rtl="0" algn="l">
              <a:spcBef>
                <a:spcPts val="1280"/>
              </a:spcBef>
              <a:spcAft>
                <a:spcPts val="0"/>
              </a:spcAft>
              <a:buClr>
                <a:schemeClr val="dk1"/>
              </a:buClr>
              <a:buSzPts val="6400"/>
              <a:buFont typeface="Arial"/>
              <a:buChar char="–"/>
              <a:defRPr b="0" i="0" sz="6400" u="none" cap="none" strike="noStrike">
                <a:solidFill>
                  <a:schemeClr val="dk1"/>
                </a:solidFill>
                <a:latin typeface="Arial"/>
                <a:ea typeface="Arial"/>
                <a:cs typeface="Arial"/>
                <a:sym typeface="Arial"/>
              </a:defRPr>
            </a:lvl4pPr>
            <a:lvl5pPr indent="-635000" lvl="4" marL="2286000" marR="0" rtl="0" algn="l">
              <a:spcBef>
                <a:spcPts val="1280"/>
              </a:spcBef>
              <a:spcAft>
                <a:spcPts val="0"/>
              </a:spcAft>
              <a:buClr>
                <a:schemeClr val="dk1"/>
              </a:buClr>
              <a:buSzPts val="6400"/>
              <a:buFont typeface="Arial"/>
              <a:buChar char="»"/>
              <a:defRPr b="0" i="0" sz="6400" u="none" cap="none" strike="noStrike">
                <a:solidFill>
                  <a:schemeClr val="dk1"/>
                </a:solidFill>
                <a:latin typeface="Arial"/>
                <a:ea typeface="Arial"/>
                <a:cs typeface="Arial"/>
                <a:sym typeface="Arial"/>
              </a:defRPr>
            </a:lvl5pPr>
            <a:lvl6pPr indent="-635000" lvl="5" marL="2743200" marR="0" rtl="0" algn="l">
              <a:spcBef>
                <a:spcPts val="1280"/>
              </a:spcBef>
              <a:spcAft>
                <a:spcPts val="0"/>
              </a:spcAft>
              <a:buClr>
                <a:schemeClr val="dk1"/>
              </a:buClr>
              <a:buSzPts val="6400"/>
              <a:buFont typeface="Arial"/>
              <a:buChar char="»"/>
              <a:defRPr b="0" i="0" sz="6400" u="none" cap="none" strike="noStrike">
                <a:solidFill>
                  <a:schemeClr val="dk1"/>
                </a:solidFill>
                <a:latin typeface="Arial"/>
                <a:ea typeface="Arial"/>
                <a:cs typeface="Arial"/>
                <a:sym typeface="Arial"/>
              </a:defRPr>
            </a:lvl6pPr>
            <a:lvl7pPr indent="-635000" lvl="6" marL="3200400" marR="0" rtl="0" algn="l">
              <a:spcBef>
                <a:spcPts val="1280"/>
              </a:spcBef>
              <a:spcAft>
                <a:spcPts val="0"/>
              </a:spcAft>
              <a:buClr>
                <a:schemeClr val="dk1"/>
              </a:buClr>
              <a:buSzPts val="6400"/>
              <a:buFont typeface="Arial"/>
              <a:buChar char="»"/>
              <a:defRPr b="0" i="0" sz="6400" u="none" cap="none" strike="noStrike">
                <a:solidFill>
                  <a:schemeClr val="dk1"/>
                </a:solidFill>
                <a:latin typeface="Arial"/>
                <a:ea typeface="Arial"/>
                <a:cs typeface="Arial"/>
                <a:sym typeface="Arial"/>
              </a:defRPr>
            </a:lvl7pPr>
            <a:lvl8pPr indent="-635000" lvl="7" marL="3657600" marR="0" rtl="0" algn="l">
              <a:spcBef>
                <a:spcPts val="1280"/>
              </a:spcBef>
              <a:spcAft>
                <a:spcPts val="0"/>
              </a:spcAft>
              <a:buClr>
                <a:schemeClr val="dk1"/>
              </a:buClr>
              <a:buSzPts val="6400"/>
              <a:buFont typeface="Arial"/>
              <a:buChar char="»"/>
              <a:defRPr b="0" i="0" sz="6400" u="none" cap="none" strike="noStrike">
                <a:solidFill>
                  <a:schemeClr val="dk1"/>
                </a:solidFill>
                <a:latin typeface="Arial"/>
                <a:ea typeface="Arial"/>
                <a:cs typeface="Arial"/>
                <a:sym typeface="Arial"/>
              </a:defRPr>
            </a:lvl8pPr>
            <a:lvl9pPr indent="-635000" lvl="8" marL="4114800" marR="0" rtl="0" algn="l">
              <a:spcBef>
                <a:spcPts val="1280"/>
              </a:spcBef>
              <a:spcAft>
                <a:spcPts val="0"/>
              </a:spcAft>
              <a:buClr>
                <a:schemeClr val="dk1"/>
              </a:buClr>
              <a:buSzPts val="6400"/>
              <a:buFont typeface="Arial"/>
              <a:buChar char="»"/>
              <a:defRPr b="0" i="0" sz="6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5513" y="19994563"/>
            <a:ext cx="6096000" cy="1463675"/>
          </a:xfrm>
          <a:prstGeom prst="rect">
            <a:avLst/>
          </a:prstGeom>
          <a:noFill/>
          <a:ln>
            <a:noFill/>
          </a:ln>
        </p:spPr>
        <p:txBody>
          <a:bodyPr anchorCtr="0" anchor="t" bIns="146275" lIns="292575" spcFirstLastPara="1" rIns="292575" wrap="square" tIns="146275">
            <a:noAutofit/>
          </a:bodyPr>
          <a:lstStyle>
            <a:lvl1pPr lvl="0" marR="0" rtl="0" algn="l">
              <a:spcBef>
                <a:spcPts val="0"/>
              </a:spcBef>
              <a:spcAft>
                <a:spcPts val="0"/>
              </a:spcAft>
              <a:buSzPts val="1400"/>
              <a:buNone/>
              <a:defRPr b="0" i="0" sz="45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9996488" y="19994563"/>
            <a:ext cx="9267825" cy="1463675"/>
          </a:xfrm>
          <a:prstGeom prst="rect">
            <a:avLst/>
          </a:prstGeom>
          <a:noFill/>
          <a:ln>
            <a:noFill/>
          </a:ln>
        </p:spPr>
        <p:txBody>
          <a:bodyPr anchorCtr="0" anchor="t" bIns="146275" lIns="292575" spcFirstLastPara="1" rIns="292575" wrap="square" tIns="146275">
            <a:noAutofit/>
          </a:bodyPr>
          <a:lstStyle>
            <a:lvl1pPr lvl="0" marR="0" rtl="0" algn="ctr">
              <a:spcBef>
                <a:spcPts val="0"/>
              </a:spcBef>
              <a:spcAft>
                <a:spcPts val="0"/>
              </a:spcAft>
              <a:buSzPts val="1400"/>
              <a:buNone/>
              <a:defRPr b="0" i="0" sz="45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24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24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24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24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24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24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24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2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0969288" y="19994563"/>
            <a:ext cx="6096000" cy="1463675"/>
          </a:xfrm>
          <a:prstGeom prst="rect">
            <a:avLst/>
          </a:prstGeom>
          <a:noFill/>
          <a:ln>
            <a:noFill/>
          </a:ln>
        </p:spPr>
        <p:txBody>
          <a:bodyPr anchorCtr="0" anchor="t" bIns="146275" lIns="292575" spcFirstLastPara="1" rIns="292575" wrap="square" tIns="146275">
            <a:noAutofit/>
          </a:bodyPr>
          <a:lstStyle>
            <a:lvl1pPr indent="0" lvl="0" marL="0" marR="0" rtl="0" algn="r">
              <a:spcBef>
                <a:spcPts val="0"/>
              </a:spcBef>
              <a:spcAft>
                <a:spcPts val="0"/>
              </a:spcAft>
              <a:buNone/>
              <a:defRPr b="0" i="0" sz="4500" u="none" cap="none" strike="noStrike">
                <a:solidFill>
                  <a:schemeClr val="dk1"/>
                </a:solidFill>
                <a:latin typeface="Arial"/>
                <a:ea typeface="Arial"/>
                <a:cs typeface="Arial"/>
                <a:sym typeface="Arial"/>
              </a:defRPr>
            </a:lvl1pPr>
            <a:lvl2pPr indent="0" lvl="1" marL="0" marR="0" rtl="0" algn="r">
              <a:spcBef>
                <a:spcPts val="0"/>
              </a:spcBef>
              <a:spcAft>
                <a:spcPts val="0"/>
              </a:spcAft>
              <a:buNone/>
              <a:defRPr b="0" i="0" sz="4500" u="none" cap="none" strike="noStrike">
                <a:solidFill>
                  <a:schemeClr val="dk1"/>
                </a:solidFill>
                <a:latin typeface="Arial"/>
                <a:ea typeface="Arial"/>
                <a:cs typeface="Arial"/>
                <a:sym typeface="Arial"/>
              </a:defRPr>
            </a:lvl2pPr>
            <a:lvl3pPr indent="0" lvl="2" marL="0" marR="0" rtl="0" algn="r">
              <a:spcBef>
                <a:spcPts val="0"/>
              </a:spcBef>
              <a:spcAft>
                <a:spcPts val="0"/>
              </a:spcAft>
              <a:buNone/>
              <a:defRPr b="0" i="0" sz="4500" u="none" cap="none" strike="noStrike">
                <a:solidFill>
                  <a:schemeClr val="dk1"/>
                </a:solidFill>
                <a:latin typeface="Arial"/>
                <a:ea typeface="Arial"/>
                <a:cs typeface="Arial"/>
                <a:sym typeface="Arial"/>
              </a:defRPr>
            </a:lvl3pPr>
            <a:lvl4pPr indent="0" lvl="3" marL="0" marR="0" rtl="0" algn="r">
              <a:spcBef>
                <a:spcPts val="0"/>
              </a:spcBef>
              <a:spcAft>
                <a:spcPts val="0"/>
              </a:spcAft>
              <a:buNone/>
              <a:defRPr b="0" i="0" sz="4500" u="none" cap="none" strike="noStrike">
                <a:solidFill>
                  <a:schemeClr val="dk1"/>
                </a:solidFill>
                <a:latin typeface="Arial"/>
                <a:ea typeface="Arial"/>
                <a:cs typeface="Arial"/>
                <a:sym typeface="Arial"/>
              </a:defRPr>
            </a:lvl4pPr>
            <a:lvl5pPr indent="0" lvl="4" marL="0" marR="0" rtl="0" algn="r">
              <a:spcBef>
                <a:spcPts val="0"/>
              </a:spcBef>
              <a:spcAft>
                <a:spcPts val="0"/>
              </a:spcAft>
              <a:buNone/>
              <a:defRPr b="0" i="0" sz="4500" u="none" cap="none" strike="noStrike">
                <a:solidFill>
                  <a:schemeClr val="dk1"/>
                </a:solidFill>
                <a:latin typeface="Arial"/>
                <a:ea typeface="Arial"/>
                <a:cs typeface="Arial"/>
                <a:sym typeface="Arial"/>
              </a:defRPr>
            </a:lvl5pPr>
            <a:lvl6pPr indent="0" lvl="5" marL="0" marR="0" rtl="0" algn="r">
              <a:spcBef>
                <a:spcPts val="0"/>
              </a:spcBef>
              <a:spcAft>
                <a:spcPts val="0"/>
              </a:spcAft>
              <a:buNone/>
              <a:defRPr b="0" i="0" sz="4500" u="none" cap="none" strike="noStrike">
                <a:solidFill>
                  <a:schemeClr val="dk1"/>
                </a:solidFill>
                <a:latin typeface="Arial"/>
                <a:ea typeface="Arial"/>
                <a:cs typeface="Arial"/>
                <a:sym typeface="Arial"/>
              </a:defRPr>
            </a:lvl6pPr>
            <a:lvl7pPr indent="0" lvl="6" marL="0" marR="0" rtl="0" algn="r">
              <a:spcBef>
                <a:spcPts val="0"/>
              </a:spcBef>
              <a:spcAft>
                <a:spcPts val="0"/>
              </a:spcAft>
              <a:buNone/>
              <a:defRPr b="0" i="0" sz="4500" u="none" cap="none" strike="noStrike">
                <a:solidFill>
                  <a:schemeClr val="dk1"/>
                </a:solidFill>
                <a:latin typeface="Arial"/>
                <a:ea typeface="Arial"/>
                <a:cs typeface="Arial"/>
                <a:sym typeface="Arial"/>
              </a:defRPr>
            </a:lvl7pPr>
            <a:lvl8pPr indent="0" lvl="7" marL="0" marR="0" rtl="0" algn="r">
              <a:spcBef>
                <a:spcPts val="0"/>
              </a:spcBef>
              <a:spcAft>
                <a:spcPts val="0"/>
              </a:spcAft>
              <a:buNone/>
              <a:defRPr b="0" i="0" sz="4500" u="none" cap="none" strike="noStrike">
                <a:solidFill>
                  <a:schemeClr val="dk1"/>
                </a:solidFill>
                <a:latin typeface="Arial"/>
                <a:ea typeface="Arial"/>
                <a:cs typeface="Arial"/>
                <a:sym typeface="Arial"/>
              </a:defRPr>
            </a:lvl8pPr>
            <a:lvl9pPr indent="0" lvl="8" marL="0" marR="0" rtl="0" algn="r">
              <a:spcBef>
                <a:spcPts val="0"/>
              </a:spcBef>
              <a:spcAft>
                <a:spcPts val="0"/>
              </a:spcAft>
              <a:buNone/>
              <a:defRPr b="0" i="0" sz="45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hyperlink" Target="mailto:snk3@rice.edu" TargetMode="External"/><Relationship Id="rId10" Type="http://schemas.openxmlformats.org/officeDocument/2006/relationships/image" Target="../media/image2.png"/><Relationship Id="rId9" Type="http://schemas.openxmlformats.org/officeDocument/2006/relationships/image" Target="../media/image5.png"/><Relationship Id="rId5" Type="http://schemas.openxmlformats.org/officeDocument/2006/relationships/image" Target="../media/image1.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7744863" y="3732213"/>
            <a:ext cx="13636455" cy="58785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000" u="none" cap="none" strike="noStrike">
                <a:solidFill>
                  <a:srgbClr val="407EC9"/>
                </a:solidFill>
                <a:latin typeface="Arial Black"/>
                <a:ea typeface="Arial Black"/>
                <a:cs typeface="Arial Black"/>
                <a:sym typeface="Arial Black"/>
              </a:rPr>
              <a:t>Methods</a:t>
            </a:r>
            <a:endParaRPr sz="3000">
              <a:solidFill>
                <a:srgbClr val="407EC9"/>
              </a:solidFill>
              <a:latin typeface="Arial Black"/>
              <a:ea typeface="Arial Black"/>
              <a:cs typeface="Arial Black"/>
              <a:sym typeface="Arial Black"/>
            </a:endParaRPr>
          </a:p>
          <a:p>
            <a:pPr indent="0" lvl="0" marL="0" marR="0" rtl="0" algn="l">
              <a:spcBef>
                <a:spcPts val="0"/>
              </a:spcBef>
              <a:spcAft>
                <a:spcPts val="0"/>
              </a:spcAft>
              <a:buNone/>
            </a:pPr>
            <a:r>
              <a:t/>
            </a:r>
            <a:endParaRPr b="1" sz="400" u="sng">
              <a:solidFill>
                <a:schemeClr val="dk1"/>
              </a:solidFill>
              <a:latin typeface="Trebuchet MS"/>
              <a:ea typeface="Trebuchet MS"/>
              <a:cs typeface="Trebuchet MS"/>
              <a:sym typeface="Trebuchet MS"/>
            </a:endParaRPr>
          </a:p>
          <a:p>
            <a:pPr indent="0" lvl="0" marL="0" marR="0" rtl="0" algn="l">
              <a:spcBef>
                <a:spcPts val="0"/>
              </a:spcBef>
              <a:spcAft>
                <a:spcPts val="0"/>
              </a:spcAft>
              <a:buNone/>
            </a:pPr>
            <a:r>
              <a:rPr b="1" lang="en-US" sz="2200" u="sng">
                <a:solidFill>
                  <a:schemeClr val="dk1"/>
                </a:solidFill>
                <a:latin typeface="Trebuchet MS"/>
                <a:ea typeface="Trebuchet MS"/>
                <a:cs typeface="Trebuchet MS"/>
                <a:sym typeface="Trebuchet MS"/>
              </a:rPr>
              <a:t>Participants and Procedures</a:t>
            </a:r>
            <a:endParaRPr/>
          </a:p>
          <a:p>
            <a:pPr indent="-342900" lvl="0" marL="342900" marR="0" rtl="0" algn="l">
              <a:spcBef>
                <a:spcPts val="0"/>
              </a:spcBef>
              <a:spcAft>
                <a:spcPts val="0"/>
              </a:spcAft>
              <a:buClr>
                <a:schemeClr val="dk1"/>
              </a:buClr>
              <a:buSzPts val="2200"/>
              <a:buFont typeface="Arial"/>
              <a:buChar char="•"/>
            </a:pPr>
            <a:r>
              <a:rPr lang="en-US" sz="2200">
                <a:solidFill>
                  <a:schemeClr val="dk1"/>
                </a:solidFill>
                <a:latin typeface="Trebuchet MS"/>
                <a:ea typeface="Trebuchet MS"/>
                <a:cs typeface="Trebuchet MS"/>
                <a:sym typeface="Trebuchet MS"/>
              </a:rPr>
              <a:t>In Texas, behavioral healthcare is provided through 39 regionally-focused Local Mental Health Authorities (LMHAs) that comprise hundreds of clinics and provide non-profit care to Texans statewide.</a:t>
            </a:r>
            <a:endParaRPr/>
          </a:p>
          <a:p>
            <a:pPr indent="-342900" lvl="0" marL="342900" marR="0" rtl="0" algn="l">
              <a:spcBef>
                <a:spcPts val="0"/>
              </a:spcBef>
              <a:spcAft>
                <a:spcPts val="0"/>
              </a:spcAft>
              <a:buClr>
                <a:schemeClr val="dk1"/>
              </a:buClr>
              <a:buSzPts val="2200"/>
              <a:buFont typeface="Arial"/>
              <a:buChar char="•"/>
            </a:pPr>
            <a:r>
              <a:rPr lang="en-US" sz="2200">
                <a:solidFill>
                  <a:schemeClr val="dk1"/>
                </a:solidFill>
                <a:latin typeface="Trebuchet MS"/>
                <a:ea typeface="Trebuchet MS"/>
                <a:cs typeface="Trebuchet MS"/>
                <a:sym typeface="Trebuchet MS"/>
              </a:rPr>
              <a:t>Texas LMHAs receive state funding and must meet minimum TFWP standards.</a:t>
            </a:r>
            <a:endParaRPr/>
          </a:p>
          <a:p>
            <a:pPr indent="-342900" lvl="0" marL="342900" marR="0" rtl="0" algn="l">
              <a:spcBef>
                <a:spcPts val="0"/>
              </a:spcBef>
              <a:spcAft>
                <a:spcPts val="0"/>
              </a:spcAft>
              <a:buClr>
                <a:schemeClr val="dk1"/>
              </a:buClr>
              <a:buSzPts val="2200"/>
              <a:buFont typeface="Arial"/>
              <a:buChar char="•"/>
            </a:pPr>
            <a:r>
              <a:rPr lang="en-US" sz="2200">
                <a:solidFill>
                  <a:schemeClr val="dk1"/>
                </a:solidFill>
                <a:latin typeface="Trebuchet MS"/>
                <a:ea typeface="Trebuchet MS"/>
                <a:cs typeface="Trebuchet MS"/>
                <a:sym typeface="Trebuchet MS"/>
              </a:rPr>
              <a:t>We conducted a quantitative Strengths, Weaknesses, Opportunities, and Threats analysis of Texas LMHAs from April – December 2021.​</a:t>
            </a:r>
            <a:endParaRPr/>
          </a:p>
          <a:p>
            <a:pPr indent="-342900" lvl="0" marL="342900" marR="0" rtl="0" algn="l">
              <a:spcBef>
                <a:spcPts val="0"/>
              </a:spcBef>
              <a:spcAft>
                <a:spcPts val="0"/>
              </a:spcAft>
              <a:buClr>
                <a:schemeClr val="dk1"/>
              </a:buClr>
              <a:buSzPts val="2200"/>
              <a:buFont typeface="Arial"/>
              <a:buChar char="•"/>
            </a:pPr>
            <a:r>
              <a:rPr lang="en-US" sz="2200">
                <a:solidFill>
                  <a:schemeClr val="dk1"/>
                </a:solidFill>
                <a:latin typeface="Trebuchet MS"/>
                <a:ea typeface="Trebuchet MS"/>
                <a:cs typeface="Trebuchet MS"/>
                <a:sym typeface="Trebuchet MS"/>
              </a:rPr>
              <a:t>One representative from each of 30 (out of 39; 77%) LMHAs responded to items regarding their LMHA’s TFWP type, signage, enforcement, and awareness.</a:t>
            </a:r>
            <a:endParaRPr sz="2200">
              <a:solidFill>
                <a:schemeClr val="dk1"/>
              </a:solidFill>
              <a:latin typeface="Arial"/>
              <a:ea typeface="Arial"/>
              <a:cs typeface="Arial"/>
              <a:sym typeface="Arial"/>
            </a:endParaRPr>
          </a:p>
          <a:p>
            <a:pPr indent="0" lvl="0" marL="0" marR="0" rtl="0" algn="l">
              <a:spcBef>
                <a:spcPts val="0"/>
              </a:spcBef>
              <a:spcAft>
                <a:spcPts val="0"/>
              </a:spcAft>
              <a:buNone/>
            </a:pPr>
            <a:r>
              <a:t/>
            </a:r>
            <a:endParaRPr sz="1200">
              <a:solidFill>
                <a:schemeClr val="dk1"/>
              </a:solidFill>
              <a:latin typeface="Arial"/>
              <a:ea typeface="Arial"/>
              <a:cs typeface="Arial"/>
              <a:sym typeface="Arial"/>
            </a:endParaRPr>
          </a:p>
          <a:p>
            <a:pPr indent="0" lvl="0" marL="0" marR="0" rtl="0" algn="l">
              <a:spcBef>
                <a:spcPts val="0"/>
              </a:spcBef>
              <a:spcAft>
                <a:spcPts val="0"/>
              </a:spcAft>
              <a:buNone/>
            </a:pPr>
            <a:r>
              <a:rPr b="1" lang="en-US" sz="2200" u="sng">
                <a:solidFill>
                  <a:schemeClr val="dk1"/>
                </a:solidFill>
                <a:latin typeface="Trebuchet MS"/>
                <a:ea typeface="Trebuchet MS"/>
                <a:cs typeface="Trebuchet MS"/>
                <a:sym typeface="Trebuchet MS"/>
              </a:rPr>
              <a:t>Key Variables of Interest</a:t>
            </a:r>
            <a:endParaRPr/>
          </a:p>
          <a:p>
            <a:pPr indent="-342900" lvl="0" marL="342900" marR="0" rtl="0" algn="l">
              <a:spcBef>
                <a:spcPts val="0"/>
              </a:spcBef>
              <a:spcAft>
                <a:spcPts val="0"/>
              </a:spcAft>
              <a:buClr>
                <a:schemeClr val="dk1"/>
              </a:buClr>
              <a:buSzPts val="2200"/>
              <a:buFont typeface="Arial"/>
              <a:buChar char="•"/>
            </a:pPr>
            <a:r>
              <a:rPr lang="en-US" sz="2200">
                <a:solidFill>
                  <a:schemeClr val="dk1"/>
                </a:solidFill>
                <a:latin typeface="Trebuchet MS"/>
                <a:ea typeface="Trebuchet MS"/>
                <a:cs typeface="Trebuchet MS"/>
                <a:sym typeface="Trebuchet MS"/>
              </a:rPr>
              <a:t>Type of TFWP:</a:t>
            </a:r>
            <a:endParaRPr/>
          </a:p>
          <a:p>
            <a:pPr indent="-342900" lvl="1" marL="800100" marR="0" rtl="0" algn="l">
              <a:spcBef>
                <a:spcPts val="0"/>
              </a:spcBef>
              <a:spcAft>
                <a:spcPts val="0"/>
              </a:spcAft>
              <a:buClr>
                <a:schemeClr val="dk1"/>
              </a:buClr>
              <a:buSzPts val="2200"/>
              <a:buFont typeface="Arial"/>
              <a:buChar char="•"/>
            </a:pPr>
            <a:r>
              <a:rPr b="0" i="0" lang="en-US" sz="2200" u="none" cap="none" strike="noStrike">
                <a:solidFill>
                  <a:schemeClr val="dk1"/>
                </a:solidFill>
                <a:latin typeface="Trebuchet MS"/>
                <a:ea typeface="Trebuchet MS"/>
                <a:cs typeface="Trebuchet MS"/>
                <a:sym typeface="Trebuchet MS"/>
              </a:rPr>
              <a:t>Comprehensive versus</a:t>
            </a:r>
            <a:endParaRPr/>
          </a:p>
          <a:p>
            <a:pPr indent="-342900" lvl="1" marL="800100" marR="0" rtl="0" algn="l">
              <a:spcBef>
                <a:spcPts val="0"/>
              </a:spcBef>
              <a:spcAft>
                <a:spcPts val="0"/>
              </a:spcAft>
              <a:buClr>
                <a:schemeClr val="dk1"/>
              </a:buClr>
              <a:buSzPts val="2200"/>
              <a:buFont typeface="Arial"/>
              <a:buChar char="•"/>
            </a:pPr>
            <a:r>
              <a:rPr b="0" i="0" lang="en-US" sz="2200" u="none" cap="none" strike="noStrike">
                <a:solidFill>
                  <a:schemeClr val="dk1"/>
                </a:solidFill>
                <a:latin typeface="Trebuchet MS"/>
                <a:ea typeface="Trebuchet MS"/>
                <a:cs typeface="Trebuchet MS"/>
                <a:sym typeface="Trebuchet MS"/>
              </a:rPr>
              <a:t>Less restrictive.</a:t>
            </a:r>
            <a:endParaRPr/>
          </a:p>
          <a:p>
            <a:pPr indent="-342900" lvl="0" marL="342900" marR="0" rtl="0" algn="l">
              <a:spcBef>
                <a:spcPts val="0"/>
              </a:spcBef>
              <a:spcAft>
                <a:spcPts val="0"/>
              </a:spcAft>
              <a:buClr>
                <a:schemeClr val="dk1"/>
              </a:buClr>
              <a:buSzPts val="2200"/>
              <a:buFont typeface="Arial"/>
              <a:buChar char="•"/>
            </a:pPr>
            <a:r>
              <a:rPr lang="en-US" sz="2200">
                <a:solidFill>
                  <a:schemeClr val="dk1"/>
                </a:solidFill>
                <a:latin typeface="Trebuchet MS"/>
                <a:ea typeface="Trebuchet MS"/>
                <a:cs typeface="Trebuchet MS"/>
                <a:sym typeface="Trebuchet MS"/>
              </a:rPr>
              <a:t>Presence of clear tobacco-free signage.</a:t>
            </a:r>
            <a:endParaRPr/>
          </a:p>
          <a:p>
            <a:pPr indent="-342900" lvl="0" marL="342900" marR="0" rtl="0" algn="l">
              <a:spcBef>
                <a:spcPts val="0"/>
              </a:spcBef>
              <a:spcAft>
                <a:spcPts val="0"/>
              </a:spcAft>
              <a:buClr>
                <a:schemeClr val="dk1"/>
              </a:buClr>
              <a:buSzPts val="2200"/>
              <a:buFont typeface="Arial"/>
              <a:buChar char="•"/>
            </a:pPr>
            <a:r>
              <a:rPr lang="en-US" sz="2200">
                <a:solidFill>
                  <a:schemeClr val="dk1"/>
                </a:solidFill>
                <a:latin typeface="Trebuchet MS"/>
                <a:ea typeface="Trebuchet MS"/>
                <a:cs typeface="Trebuchet MS"/>
                <a:sym typeface="Trebuchet MS"/>
              </a:rPr>
              <a:t>Consistency of TFWP enforcement.</a:t>
            </a:r>
            <a:endParaRPr/>
          </a:p>
          <a:p>
            <a:pPr indent="-342900" lvl="0" marL="342900" marR="0" rtl="0" algn="l">
              <a:spcBef>
                <a:spcPts val="0"/>
              </a:spcBef>
              <a:spcAft>
                <a:spcPts val="0"/>
              </a:spcAft>
              <a:buClr>
                <a:schemeClr val="dk1"/>
              </a:buClr>
              <a:buSzPts val="2200"/>
              <a:buFont typeface="Arial"/>
              <a:buChar char="•"/>
            </a:pPr>
            <a:r>
              <a:rPr lang="en-US" sz="2200">
                <a:solidFill>
                  <a:schemeClr val="dk1"/>
                </a:solidFill>
                <a:latin typeface="Trebuchet MS"/>
                <a:ea typeface="Trebuchet MS"/>
                <a:cs typeface="Trebuchet MS"/>
                <a:sym typeface="Trebuchet MS"/>
              </a:rPr>
              <a:t>Patient, contractor, and visitor TFWP awareness.</a:t>
            </a:r>
            <a:endParaRPr/>
          </a:p>
        </p:txBody>
      </p:sp>
      <p:pic>
        <p:nvPicPr>
          <p:cNvPr id="90" name="Google Shape;90;p1"/>
          <p:cNvPicPr preferRelativeResize="0"/>
          <p:nvPr/>
        </p:nvPicPr>
        <p:blipFill rotWithShape="1">
          <a:blip r:embed="rId3">
            <a:alphaModFix/>
          </a:blip>
          <a:srcRect b="0" l="0" r="0" t="0"/>
          <a:stretch/>
        </p:blipFill>
        <p:spPr>
          <a:xfrm>
            <a:off x="14872036" y="6833501"/>
            <a:ext cx="6343412" cy="2304084"/>
          </a:xfrm>
          <a:prstGeom prst="rect">
            <a:avLst/>
          </a:prstGeom>
          <a:noFill/>
          <a:ln>
            <a:noFill/>
          </a:ln>
        </p:spPr>
      </p:pic>
      <p:sp>
        <p:nvSpPr>
          <p:cNvPr id="91" name="Google Shape;91;p1"/>
          <p:cNvSpPr txBox="1"/>
          <p:nvPr/>
        </p:nvSpPr>
        <p:spPr>
          <a:xfrm>
            <a:off x="392823" y="3732610"/>
            <a:ext cx="6845300" cy="325781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0" lang="en-US" sz="3000" u="none">
                <a:solidFill>
                  <a:srgbClr val="407EC9"/>
                </a:solidFill>
                <a:latin typeface="Arial Black"/>
                <a:ea typeface="Arial Black"/>
                <a:cs typeface="Arial Black"/>
                <a:sym typeface="Arial Black"/>
              </a:rPr>
              <a:t>Disclosure</a:t>
            </a:r>
            <a:endParaRPr/>
          </a:p>
          <a:p>
            <a:pPr indent="0" lvl="0" marL="0" marR="0" rtl="0" algn="l">
              <a:lnSpc>
                <a:spcPct val="30000"/>
              </a:lnSpc>
              <a:spcBef>
                <a:spcPts val="0"/>
              </a:spcBef>
              <a:spcAft>
                <a:spcPts val="0"/>
              </a:spcAft>
              <a:buNone/>
            </a:pPr>
            <a:r>
              <a:t/>
            </a:r>
            <a:endParaRPr b="0" sz="1900" u="none">
              <a:solidFill>
                <a:srgbClr val="97103B"/>
              </a:solidFill>
              <a:latin typeface="Arial"/>
              <a:ea typeface="Arial"/>
              <a:cs typeface="Arial"/>
              <a:sym typeface="Arial"/>
            </a:endParaRPr>
          </a:p>
          <a:p>
            <a:pPr indent="0" lvl="0" marL="0" marR="0" rtl="0" algn="l">
              <a:spcBef>
                <a:spcPts val="0"/>
              </a:spcBef>
              <a:spcAft>
                <a:spcPts val="0"/>
              </a:spcAft>
              <a:buNone/>
            </a:pPr>
            <a:r>
              <a:rPr b="0" lang="en-US" sz="1600" u="none">
                <a:solidFill>
                  <a:schemeClr val="dk1"/>
                </a:solidFill>
                <a:latin typeface="Trebuchet MS"/>
                <a:ea typeface="Trebuchet MS"/>
                <a:cs typeface="Trebuchet MS"/>
                <a:sym typeface="Trebuchet MS"/>
              </a:rPr>
              <a:t>This project was supported by funding from the Texas Department of State Health Services (HHS000961900001 to L.R.R; funded via the Centers for Disease Control and Prevention, National and State Tobacco Control Program grant: NU58DP006805) on which I.M.L., A.R., M.B., T.A.C., B.K. and T.W. were supported. Additionally, work on the abstract/poster were supported by the National Institute on Drug Abuse of the National Institutes of Health, award R25DA054015 to L.R.R. as MPI, on which M.B. was a scholar and on which T.A.C. and A.R. were supported. Funding for the presentation of this work was provided by a Travel Funds Award from the Geographic Management of Cancer Health Disparities Program Region 3 awarded to S.N.K. The authors declare no conflicts of interest.</a:t>
            </a:r>
            <a:endParaRPr/>
          </a:p>
        </p:txBody>
      </p:sp>
      <p:sp>
        <p:nvSpPr>
          <p:cNvPr id="92" name="Google Shape;92;p1"/>
          <p:cNvSpPr txBox="1"/>
          <p:nvPr/>
        </p:nvSpPr>
        <p:spPr>
          <a:xfrm>
            <a:off x="22144334" y="3734448"/>
            <a:ext cx="6723643" cy="384259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0" lang="en-US" sz="3000" u="none">
                <a:solidFill>
                  <a:srgbClr val="407EC9"/>
                </a:solidFill>
                <a:latin typeface="Arial Black"/>
                <a:ea typeface="Arial Black"/>
                <a:cs typeface="Arial Black"/>
                <a:sym typeface="Arial Black"/>
              </a:rPr>
              <a:t>Analysis</a:t>
            </a:r>
            <a:endParaRPr/>
          </a:p>
          <a:p>
            <a:pPr indent="0" lvl="0" marL="0" marR="0" rtl="0" algn="l">
              <a:lnSpc>
                <a:spcPct val="30000"/>
              </a:lnSpc>
              <a:spcBef>
                <a:spcPts val="0"/>
              </a:spcBef>
              <a:spcAft>
                <a:spcPts val="0"/>
              </a:spcAft>
              <a:buNone/>
            </a:pPr>
            <a:r>
              <a:t/>
            </a:r>
            <a:endParaRPr b="0" sz="1900" u="none">
              <a:solidFill>
                <a:schemeClr val="dk1"/>
              </a:solidFill>
              <a:latin typeface="Arial"/>
              <a:ea typeface="Arial"/>
              <a:cs typeface="Arial"/>
              <a:sym typeface="Arial"/>
            </a:endParaRPr>
          </a:p>
          <a:p>
            <a:pPr indent="-342900" lvl="0" marL="34290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Independent proportion tests were used to determine associations between comprehensive and less-restrictive TFWP status and indicators of policy communication, enforcement, and awareness.</a:t>
            </a:r>
            <a:endParaRPr/>
          </a:p>
          <a:p>
            <a:pPr indent="-342900" lvl="0" marL="34290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A significance value of p&lt;0.10 was used due to the small sample size.</a:t>
            </a:r>
            <a:endParaRPr/>
          </a:p>
          <a:p>
            <a:pPr indent="-215900" lvl="0" marL="342900" marR="0" rtl="0" algn="l">
              <a:spcBef>
                <a:spcPts val="0"/>
              </a:spcBef>
              <a:spcAft>
                <a:spcPts val="0"/>
              </a:spcAft>
              <a:buClr>
                <a:schemeClr val="dk1"/>
              </a:buClr>
              <a:buSzPts val="2000"/>
              <a:buFont typeface="Arial"/>
              <a:buNone/>
            </a:pPr>
            <a:r>
              <a:t/>
            </a:r>
            <a:endParaRPr b="0" sz="2000" u="none">
              <a:solidFill>
                <a:schemeClr val="dk1"/>
              </a:solidFill>
              <a:latin typeface="Trebuchet MS"/>
              <a:ea typeface="Trebuchet MS"/>
              <a:cs typeface="Trebuchet MS"/>
              <a:sym typeface="Trebuchet MS"/>
            </a:endParaRPr>
          </a:p>
          <a:p>
            <a:pPr indent="-215900" lvl="0" marL="342900" marR="0" rtl="0" algn="l">
              <a:spcBef>
                <a:spcPts val="0"/>
              </a:spcBef>
              <a:spcAft>
                <a:spcPts val="0"/>
              </a:spcAft>
              <a:buClr>
                <a:schemeClr val="dk1"/>
              </a:buClr>
              <a:buSzPts val="2000"/>
              <a:buFont typeface="Arial"/>
              <a:buNone/>
            </a:pPr>
            <a:r>
              <a:t/>
            </a:r>
            <a:endParaRPr b="0" sz="2000" u="none">
              <a:solidFill>
                <a:schemeClr val="dk1"/>
              </a:solidFill>
              <a:latin typeface="Trebuchet MS"/>
              <a:ea typeface="Trebuchet MS"/>
              <a:cs typeface="Trebuchet MS"/>
              <a:sym typeface="Trebuchet MS"/>
            </a:endParaRPr>
          </a:p>
          <a:p>
            <a:pPr indent="-215900" lvl="0" marL="342900" marR="0" rtl="0" algn="l">
              <a:spcBef>
                <a:spcPts val="0"/>
              </a:spcBef>
              <a:spcAft>
                <a:spcPts val="0"/>
              </a:spcAft>
              <a:buClr>
                <a:schemeClr val="dk1"/>
              </a:buClr>
              <a:buSzPts val="2000"/>
              <a:buFont typeface="Arial"/>
              <a:buNone/>
            </a:pPr>
            <a:r>
              <a:t/>
            </a:r>
            <a:endParaRPr b="0" sz="2000" u="none">
              <a:solidFill>
                <a:schemeClr val="dk1"/>
              </a:solidFill>
              <a:latin typeface="Trebuchet MS"/>
              <a:ea typeface="Trebuchet MS"/>
              <a:cs typeface="Trebuchet MS"/>
              <a:sym typeface="Trebuchet MS"/>
            </a:endParaRPr>
          </a:p>
        </p:txBody>
      </p:sp>
      <p:cxnSp>
        <p:nvCxnSpPr>
          <p:cNvPr id="93" name="Google Shape;93;p1"/>
          <p:cNvCxnSpPr/>
          <p:nvPr/>
        </p:nvCxnSpPr>
        <p:spPr>
          <a:xfrm>
            <a:off x="7564438" y="3732213"/>
            <a:ext cx="11112" cy="17616487"/>
          </a:xfrm>
          <a:prstGeom prst="straightConnector1">
            <a:avLst/>
          </a:prstGeom>
          <a:noFill/>
          <a:ln cap="flat" cmpd="sng" w="19050">
            <a:solidFill>
              <a:srgbClr val="FF0000"/>
            </a:solidFill>
            <a:prstDash val="solid"/>
            <a:round/>
            <a:headEnd len="med" w="med" type="none"/>
            <a:tailEnd len="med" w="med" type="none"/>
          </a:ln>
        </p:spPr>
      </p:cxnSp>
      <p:cxnSp>
        <p:nvCxnSpPr>
          <p:cNvPr id="94" name="Google Shape;94;p1"/>
          <p:cNvCxnSpPr/>
          <p:nvPr/>
        </p:nvCxnSpPr>
        <p:spPr>
          <a:xfrm>
            <a:off x="21704300" y="3656013"/>
            <a:ext cx="0" cy="17616487"/>
          </a:xfrm>
          <a:prstGeom prst="straightConnector1">
            <a:avLst/>
          </a:prstGeom>
          <a:noFill/>
          <a:ln cap="flat" cmpd="sng" w="19050">
            <a:solidFill>
              <a:srgbClr val="FF0000"/>
            </a:solidFill>
            <a:prstDash val="solid"/>
            <a:round/>
            <a:headEnd len="med" w="med" type="none"/>
            <a:tailEnd len="med" w="med" type="none"/>
          </a:ln>
        </p:spPr>
      </p:cxnSp>
      <p:sp>
        <p:nvSpPr>
          <p:cNvPr id="95" name="Google Shape;95;p1"/>
          <p:cNvSpPr/>
          <p:nvPr/>
        </p:nvSpPr>
        <p:spPr>
          <a:xfrm>
            <a:off x="4813" y="46341"/>
            <a:ext cx="29260800" cy="3272905"/>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sz="2400" u="none">
              <a:solidFill>
                <a:schemeClr val="dk1"/>
              </a:solidFill>
              <a:latin typeface="Arial"/>
              <a:ea typeface="Arial"/>
              <a:cs typeface="Arial"/>
              <a:sym typeface="Arial"/>
            </a:endParaRPr>
          </a:p>
        </p:txBody>
      </p:sp>
      <p:sp>
        <p:nvSpPr>
          <p:cNvPr id="96" name="Google Shape;96;p1"/>
          <p:cNvSpPr txBox="1"/>
          <p:nvPr/>
        </p:nvSpPr>
        <p:spPr>
          <a:xfrm>
            <a:off x="3093645" y="234015"/>
            <a:ext cx="22724100" cy="20319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b="0" lang="en-US" sz="3200" u="none">
                <a:solidFill>
                  <a:schemeClr val="lt1"/>
                </a:solidFill>
                <a:latin typeface="Trebuchet MS"/>
                <a:ea typeface="Trebuchet MS"/>
                <a:cs typeface="Trebuchet MS"/>
                <a:sym typeface="Trebuchet MS"/>
              </a:rPr>
              <a:t>Associations Between Comprehensive versus Less Restrictive Tobacco-Free Workplace Policies in Behavioral Health Treatment Centers in Texas and Policy Communication, Enforcement, and Awareness</a:t>
            </a:r>
            <a:endParaRPr/>
          </a:p>
          <a:p>
            <a:pPr indent="0" lvl="0" marL="0" marR="0" rtl="0" algn="ctr">
              <a:spcBef>
                <a:spcPts val="0"/>
              </a:spcBef>
              <a:spcAft>
                <a:spcPts val="0"/>
              </a:spcAft>
              <a:buNone/>
            </a:pPr>
            <a:r>
              <a:t/>
            </a:r>
            <a:endParaRPr b="0" sz="2000" u="none">
              <a:solidFill>
                <a:schemeClr val="lt1"/>
              </a:solidFill>
              <a:latin typeface="Calibri"/>
              <a:ea typeface="Calibri"/>
              <a:cs typeface="Calibri"/>
              <a:sym typeface="Calibri"/>
            </a:endParaRPr>
          </a:p>
          <a:p>
            <a:pPr indent="0" lvl="0" marL="0" marR="0" rtl="0" algn="ctr">
              <a:spcBef>
                <a:spcPts val="0"/>
              </a:spcBef>
              <a:spcAft>
                <a:spcPts val="0"/>
              </a:spcAft>
              <a:buNone/>
            </a:pPr>
            <a:r>
              <a:rPr b="0" lang="en-US" sz="2400" u="none">
                <a:solidFill>
                  <a:schemeClr val="lt1"/>
                </a:solidFill>
                <a:latin typeface="Trebuchet MS"/>
                <a:ea typeface="Trebuchet MS"/>
                <a:cs typeface="Trebuchet MS"/>
                <a:sym typeface="Trebuchet MS"/>
              </a:rPr>
              <a:t>Sriya N. Kakarla (</a:t>
            </a:r>
            <a:r>
              <a:rPr b="0" lang="en-US" sz="2400" u="sng">
                <a:solidFill>
                  <a:schemeClr val="lt1"/>
                </a:solidFill>
                <a:latin typeface="Trebuchet MS"/>
                <a:ea typeface="Trebuchet MS"/>
                <a:cs typeface="Trebuchet MS"/>
                <a:sym typeface="Trebuchet MS"/>
                <a:hlinkClick r:id="rId4">
                  <a:extLst>
                    <a:ext uri="{A12FA001-AC4F-418D-AE19-62706E023703}">
                      <ahyp:hlinkClr val="tx"/>
                    </a:ext>
                  </a:extLst>
                </a:hlinkClick>
              </a:rPr>
              <a:t>snk3@rice.edu</a:t>
            </a:r>
            <a:r>
              <a:rPr b="0" lang="en-US" sz="2400" u="none">
                <a:solidFill>
                  <a:schemeClr val="lt1"/>
                </a:solidFill>
                <a:latin typeface="Trebuchet MS"/>
                <a:ea typeface="Trebuchet MS"/>
                <a:cs typeface="Trebuchet MS"/>
                <a:sym typeface="Trebuchet MS"/>
              </a:rPr>
              <a:t>)</a:t>
            </a:r>
            <a:r>
              <a:rPr b="0" baseline="30000" lang="en-US" sz="2400" u="none">
                <a:solidFill>
                  <a:schemeClr val="lt1"/>
                </a:solidFill>
                <a:latin typeface="Trebuchet MS"/>
                <a:ea typeface="Trebuchet MS"/>
                <a:cs typeface="Trebuchet MS"/>
                <a:sym typeface="Trebuchet MS"/>
              </a:rPr>
              <a:t>1,2</a:t>
            </a:r>
            <a:r>
              <a:rPr b="0" lang="en-US" sz="2400" u="none">
                <a:solidFill>
                  <a:schemeClr val="lt1"/>
                </a:solidFill>
                <a:latin typeface="Trebuchet MS"/>
                <a:ea typeface="Trebuchet MS"/>
                <a:cs typeface="Trebuchet MS"/>
                <a:sym typeface="Trebuchet MS"/>
              </a:rPr>
              <a:t>, Midhat Z. Jafry</a:t>
            </a:r>
            <a:r>
              <a:rPr b="0" baseline="30000" lang="en-US" sz="2400" u="none">
                <a:solidFill>
                  <a:schemeClr val="lt1"/>
                </a:solidFill>
                <a:latin typeface="Trebuchet MS"/>
                <a:ea typeface="Trebuchet MS"/>
                <a:cs typeface="Trebuchet MS"/>
                <a:sym typeface="Trebuchet MS"/>
              </a:rPr>
              <a:t>2</a:t>
            </a:r>
            <a:r>
              <a:rPr b="0" lang="en-US" sz="2400" u="none">
                <a:solidFill>
                  <a:schemeClr val="lt1"/>
                </a:solidFill>
                <a:latin typeface="Trebuchet MS"/>
                <a:ea typeface="Trebuchet MS"/>
                <a:cs typeface="Trebuchet MS"/>
                <a:sym typeface="Trebuchet MS"/>
              </a:rPr>
              <a:t>, Maggie Britton</a:t>
            </a:r>
            <a:r>
              <a:rPr b="0" baseline="30000" lang="en-US" sz="2400" u="none">
                <a:solidFill>
                  <a:schemeClr val="lt1"/>
                </a:solidFill>
                <a:latin typeface="Trebuchet MS"/>
                <a:ea typeface="Trebuchet MS"/>
                <a:cs typeface="Trebuchet MS"/>
                <a:sym typeface="Trebuchet MS"/>
              </a:rPr>
              <a:t>2,3</a:t>
            </a:r>
            <a:r>
              <a:rPr b="0" lang="en-US" sz="2400" u="none">
                <a:solidFill>
                  <a:schemeClr val="lt1"/>
                </a:solidFill>
                <a:latin typeface="Trebuchet MS"/>
                <a:ea typeface="Trebuchet MS"/>
                <a:cs typeface="Trebuchet MS"/>
                <a:sym typeface="Trebuchet MS"/>
              </a:rPr>
              <a:t>, Tzuan A. Chen</a:t>
            </a:r>
            <a:r>
              <a:rPr b="0" baseline="30000" lang="en-US" sz="2400" u="none">
                <a:solidFill>
                  <a:schemeClr val="lt1"/>
                </a:solidFill>
                <a:latin typeface="Trebuchet MS"/>
                <a:ea typeface="Trebuchet MS"/>
                <a:cs typeface="Trebuchet MS"/>
                <a:sym typeface="Trebuchet MS"/>
              </a:rPr>
              <a:t>3,4</a:t>
            </a:r>
            <a:r>
              <a:rPr b="0" lang="en-US" sz="2400" u="none">
                <a:solidFill>
                  <a:schemeClr val="lt1"/>
                </a:solidFill>
                <a:latin typeface="Trebuchet MS"/>
                <a:ea typeface="Trebuchet MS"/>
                <a:cs typeface="Trebuchet MS"/>
                <a:sym typeface="Trebuchet MS"/>
              </a:rPr>
              <a:t>, Isabel Martinez Leal</a:t>
            </a:r>
            <a:r>
              <a:rPr b="0" baseline="30000" lang="en-US" sz="2400" u="none">
                <a:solidFill>
                  <a:schemeClr val="lt1"/>
                </a:solidFill>
                <a:latin typeface="Trebuchet MS"/>
                <a:ea typeface="Trebuchet MS"/>
                <a:cs typeface="Trebuchet MS"/>
                <a:sym typeface="Trebuchet MS"/>
              </a:rPr>
              <a:t>2,3</a:t>
            </a:r>
            <a:r>
              <a:rPr b="0" lang="en-US" sz="2400" u="none">
                <a:solidFill>
                  <a:schemeClr val="lt1"/>
                </a:solidFill>
                <a:latin typeface="Trebuchet MS"/>
                <a:ea typeface="Trebuchet MS"/>
                <a:cs typeface="Trebuchet MS"/>
                <a:sym typeface="Trebuchet MS"/>
              </a:rPr>
              <a:t>, Anastasia Rogova</a:t>
            </a:r>
            <a:r>
              <a:rPr b="0" baseline="30000" lang="en-US" sz="2400" u="none">
                <a:solidFill>
                  <a:schemeClr val="lt1"/>
                </a:solidFill>
                <a:latin typeface="Trebuchet MS"/>
                <a:ea typeface="Trebuchet MS"/>
                <a:cs typeface="Trebuchet MS"/>
                <a:sym typeface="Trebuchet MS"/>
              </a:rPr>
              <a:t>2,3</a:t>
            </a:r>
            <a:r>
              <a:rPr b="0" lang="en-US" sz="2400" u="none">
                <a:solidFill>
                  <a:schemeClr val="lt1"/>
                </a:solidFill>
                <a:latin typeface="Trebuchet MS"/>
                <a:ea typeface="Trebuchet MS"/>
                <a:cs typeface="Trebuchet MS"/>
                <a:sym typeface="Trebuchet MS"/>
              </a:rPr>
              <a:t>, Brian J. Carter</a:t>
            </a:r>
            <a:r>
              <a:rPr b="0" baseline="30000" lang="en-US" sz="2400" u="none">
                <a:solidFill>
                  <a:schemeClr val="lt1"/>
                </a:solidFill>
                <a:latin typeface="Trebuchet MS"/>
                <a:ea typeface="Trebuchet MS"/>
                <a:cs typeface="Trebuchet MS"/>
                <a:sym typeface="Trebuchet MS"/>
              </a:rPr>
              <a:t>2,3</a:t>
            </a:r>
            <a:r>
              <a:rPr b="0" lang="en-US" sz="2400" u="none">
                <a:solidFill>
                  <a:schemeClr val="lt1"/>
                </a:solidFill>
                <a:latin typeface="Trebuchet MS"/>
                <a:ea typeface="Trebuchet MS"/>
                <a:cs typeface="Trebuchet MS"/>
                <a:sym typeface="Trebuchet MS"/>
              </a:rPr>
              <a:t>,               </a:t>
            </a:r>
            <a:endParaRPr b="0" sz="2400" u="none">
              <a:solidFill>
                <a:schemeClr val="lt1"/>
              </a:solidFill>
              <a:latin typeface="Trebuchet MS"/>
              <a:ea typeface="Trebuchet MS"/>
              <a:cs typeface="Trebuchet MS"/>
              <a:sym typeface="Trebuchet MS"/>
            </a:endParaRPr>
          </a:p>
          <a:p>
            <a:pPr indent="0" lvl="0" marL="0" marR="0" rtl="0" algn="ctr">
              <a:spcBef>
                <a:spcPts val="0"/>
              </a:spcBef>
              <a:spcAft>
                <a:spcPts val="0"/>
              </a:spcAft>
              <a:buNone/>
            </a:pPr>
            <a:r>
              <a:rPr b="0" lang="en-US" sz="2400" u="none">
                <a:solidFill>
                  <a:schemeClr val="lt1"/>
                </a:solidFill>
                <a:latin typeface="Trebuchet MS"/>
                <a:ea typeface="Trebuchet MS"/>
                <a:cs typeface="Trebuchet MS"/>
                <a:sym typeface="Trebuchet MS"/>
              </a:rPr>
              <a:t>Noor Shabaneh</a:t>
            </a:r>
            <a:r>
              <a:rPr b="0" baseline="30000" lang="en-US" sz="2400" u="none">
                <a:solidFill>
                  <a:schemeClr val="lt1"/>
                </a:solidFill>
                <a:latin typeface="Trebuchet MS"/>
                <a:ea typeface="Trebuchet MS"/>
                <a:cs typeface="Trebuchet MS"/>
                <a:sym typeface="Trebuchet MS"/>
              </a:rPr>
              <a:t>2,5</a:t>
            </a:r>
            <a:r>
              <a:rPr b="0" lang="en-US" sz="2400" u="none">
                <a:solidFill>
                  <a:schemeClr val="lt1"/>
                </a:solidFill>
                <a:latin typeface="Trebuchet MS"/>
                <a:ea typeface="Trebuchet MS"/>
                <a:cs typeface="Trebuchet MS"/>
                <a:sym typeface="Trebuchet MS"/>
              </a:rPr>
              <a:t>, Bryce Kyburz</a:t>
            </a:r>
            <a:r>
              <a:rPr b="0" baseline="30000" lang="en-US" sz="2400" u="none">
                <a:solidFill>
                  <a:schemeClr val="lt1"/>
                </a:solidFill>
                <a:latin typeface="Trebuchet MS"/>
                <a:ea typeface="Trebuchet MS"/>
                <a:cs typeface="Trebuchet MS"/>
                <a:sym typeface="Trebuchet MS"/>
              </a:rPr>
              <a:t>6</a:t>
            </a:r>
            <a:r>
              <a:rPr b="0" lang="en-US" sz="2400" u="none">
                <a:solidFill>
                  <a:schemeClr val="lt1"/>
                </a:solidFill>
                <a:latin typeface="Trebuchet MS"/>
                <a:ea typeface="Trebuchet MS"/>
                <a:cs typeface="Trebuchet MS"/>
                <a:sym typeface="Trebuchet MS"/>
              </a:rPr>
              <a:t>, Teresa Williams</a:t>
            </a:r>
            <a:r>
              <a:rPr b="0" baseline="30000" lang="en-US" sz="2400" u="none">
                <a:solidFill>
                  <a:schemeClr val="lt1"/>
                </a:solidFill>
                <a:latin typeface="Trebuchet MS"/>
                <a:ea typeface="Trebuchet MS"/>
                <a:cs typeface="Trebuchet MS"/>
                <a:sym typeface="Trebuchet MS"/>
              </a:rPr>
              <a:t>6</a:t>
            </a:r>
            <a:r>
              <a:rPr b="0" lang="en-US" sz="2400" u="none">
                <a:solidFill>
                  <a:schemeClr val="lt1"/>
                </a:solidFill>
                <a:latin typeface="Trebuchet MS"/>
                <a:ea typeface="Trebuchet MS"/>
                <a:cs typeface="Trebuchet MS"/>
                <a:sym typeface="Trebuchet MS"/>
              </a:rPr>
              <a:t>, &amp; Lorraine R. Reitzel</a:t>
            </a:r>
            <a:r>
              <a:rPr b="0" baseline="30000" lang="en-US" sz="2400" u="none">
                <a:solidFill>
                  <a:schemeClr val="lt1"/>
                </a:solidFill>
                <a:latin typeface="Trebuchet MS"/>
                <a:ea typeface="Trebuchet MS"/>
                <a:cs typeface="Trebuchet MS"/>
                <a:sym typeface="Trebuchet MS"/>
              </a:rPr>
              <a:t>2,3</a:t>
            </a:r>
            <a:endParaRPr b="0" sz="2400" u="none">
              <a:solidFill>
                <a:schemeClr val="lt1"/>
              </a:solidFill>
              <a:latin typeface="Trebuchet MS"/>
              <a:ea typeface="Trebuchet MS"/>
              <a:cs typeface="Trebuchet MS"/>
              <a:sym typeface="Trebuchet MS"/>
            </a:endParaRPr>
          </a:p>
        </p:txBody>
      </p:sp>
      <p:pic>
        <p:nvPicPr>
          <p:cNvPr descr="MDAnderson Master Logo_Texas_V_Tagline_RGB REV.png" id="97" name="Google Shape;97;p1"/>
          <p:cNvPicPr preferRelativeResize="0"/>
          <p:nvPr/>
        </p:nvPicPr>
        <p:blipFill rotWithShape="1">
          <a:blip r:embed="rId5">
            <a:alphaModFix/>
          </a:blip>
          <a:srcRect b="0" l="0" r="0" t="0"/>
          <a:stretch/>
        </p:blipFill>
        <p:spPr>
          <a:xfrm>
            <a:off x="25750235" y="649866"/>
            <a:ext cx="3252339" cy="1574756"/>
          </a:xfrm>
          <a:prstGeom prst="rect">
            <a:avLst/>
          </a:prstGeom>
          <a:noFill/>
          <a:ln>
            <a:noFill/>
          </a:ln>
        </p:spPr>
      </p:pic>
      <p:pic>
        <p:nvPicPr>
          <p:cNvPr id="98" name="Google Shape;98;p1"/>
          <p:cNvPicPr preferRelativeResize="0"/>
          <p:nvPr/>
        </p:nvPicPr>
        <p:blipFill rotWithShape="1">
          <a:blip r:embed="rId6">
            <a:alphaModFix/>
          </a:blip>
          <a:srcRect b="0" l="0" r="0" t="0"/>
          <a:stretch/>
        </p:blipFill>
        <p:spPr>
          <a:xfrm>
            <a:off x="0" y="0"/>
            <a:ext cx="2773363" cy="2828925"/>
          </a:xfrm>
          <a:prstGeom prst="rect">
            <a:avLst/>
          </a:prstGeom>
          <a:noFill/>
          <a:ln>
            <a:noFill/>
          </a:ln>
        </p:spPr>
      </p:pic>
      <p:cxnSp>
        <p:nvCxnSpPr>
          <p:cNvPr id="99" name="Google Shape;99;p1"/>
          <p:cNvCxnSpPr/>
          <p:nvPr/>
        </p:nvCxnSpPr>
        <p:spPr>
          <a:xfrm>
            <a:off x="0" y="3358176"/>
            <a:ext cx="29260800" cy="1588"/>
          </a:xfrm>
          <a:prstGeom prst="straightConnector1">
            <a:avLst/>
          </a:prstGeom>
          <a:noFill/>
          <a:ln cap="flat" cmpd="sng" w="123825">
            <a:solidFill>
              <a:srgbClr val="FF0000"/>
            </a:solidFill>
            <a:prstDash val="solid"/>
            <a:miter lim="800000"/>
            <a:headEnd len="med" w="med" type="none"/>
            <a:tailEnd len="med" w="med" type="none"/>
          </a:ln>
        </p:spPr>
      </p:cxnSp>
      <p:sp>
        <p:nvSpPr>
          <p:cNvPr id="100" name="Google Shape;100;p1"/>
          <p:cNvSpPr txBox="1"/>
          <p:nvPr/>
        </p:nvSpPr>
        <p:spPr>
          <a:xfrm>
            <a:off x="370690" y="7111252"/>
            <a:ext cx="6834186" cy="10706008"/>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0" lang="en-US" sz="3000" u="none">
                <a:solidFill>
                  <a:srgbClr val="407EC9"/>
                </a:solidFill>
                <a:latin typeface="Arial Black"/>
                <a:ea typeface="Arial Black"/>
                <a:cs typeface="Arial Black"/>
                <a:sym typeface="Arial Black"/>
              </a:rPr>
              <a:t>Introduction</a:t>
            </a:r>
            <a:endParaRPr/>
          </a:p>
          <a:p>
            <a:pPr indent="0" lvl="0" marL="0" marR="0" rtl="0" algn="l">
              <a:lnSpc>
                <a:spcPct val="30000"/>
              </a:lnSpc>
              <a:spcBef>
                <a:spcPts val="0"/>
              </a:spcBef>
              <a:spcAft>
                <a:spcPts val="0"/>
              </a:spcAft>
              <a:buNone/>
            </a:pPr>
            <a:r>
              <a:t/>
            </a:r>
            <a:endParaRPr b="0" sz="1900" u="none">
              <a:solidFill>
                <a:srgbClr val="97103B"/>
              </a:solidFill>
              <a:latin typeface="Arial"/>
              <a:ea typeface="Arial"/>
              <a:cs typeface="Arial"/>
              <a:sym typeface="Arial"/>
            </a:endParaRPr>
          </a:p>
          <a:p>
            <a:pPr indent="-342900" lvl="0" marL="34290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The use of tobacco products has negative health consequences, including an increased risk for cancer, respiratory conditions, and cardiovascular disease.</a:t>
            </a:r>
            <a:r>
              <a:rPr b="0" baseline="30000" lang="en-US" sz="2200" u="none">
                <a:solidFill>
                  <a:schemeClr val="dk1"/>
                </a:solidFill>
                <a:latin typeface="Trebuchet MS"/>
                <a:ea typeface="Trebuchet MS"/>
                <a:cs typeface="Trebuchet MS"/>
                <a:sym typeface="Trebuchet MS"/>
              </a:rPr>
              <a:t>1</a:t>
            </a:r>
            <a:endParaRPr/>
          </a:p>
          <a:p>
            <a:pPr indent="-342900" lvl="0" marL="34290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Adults with behavioral health needs (i.e., mental health and/or substance use disorders) and their care providers use tobacco at high rates.</a:t>
            </a:r>
            <a:r>
              <a:rPr b="0" baseline="30000" lang="en-US" sz="2200" u="none">
                <a:solidFill>
                  <a:schemeClr val="dk1"/>
                </a:solidFill>
                <a:latin typeface="Trebuchet MS"/>
                <a:ea typeface="Trebuchet MS"/>
                <a:cs typeface="Trebuchet MS"/>
                <a:sym typeface="Trebuchet MS"/>
              </a:rPr>
              <a:t>2</a:t>
            </a:r>
            <a:endParaRPr/>
          </a:p>
          <a:p>
            <a:pPr indent="-342900" lvl="0" marL="34290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The presence of tobacco-free workplace policies (TFWPs) at behavioral health treatment centers can reduce smoke/vape exposure and engender quit attempts.</a:t>
            </a:r>
            <a:r>
              <a:rPr b="0" baseline="30000" lang="en-US" sz="2200" u="none">
                <a:solidFill>
                  <a:schemeClr val="dk1"/>
                </a:solidFill>
                <a:latin typeface="Trebuchet MS"/>
                <a:ea typeface="Trebuchet MS"/>
                <a:cs typeface="Trebuchet MS"/>
                <a:sym typeface="Trebuchet MS"/>
              </a:rPr>
              <a:t>3</a:t>
            </a:r>
            <a:endParaRPr/>
          </a:p>
          <a:p>
            <a:pPr indent="-342900" lvl="0" marL="34290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However, TFWPs are effective only insomuch as their presence is known (e.g., communicated through signage) and enforced consistently.</a:t>
            </a:r>
            <a:endParaRPr/>
          </a:p>
          <a:p>
            <a:pPr indent="-342900" lvl="0" marL="34290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Without these conditions, TFWPs may be less effective due to noncompliance.</a:t>
            </a:r>
            <a:r>
              <a:rPr b="0" baseline="30000" lang="en-US" sz="2200" u="none">
                <a:solidFill>
                  <a:schemeClr val="dk1"/>
                </a:solidFill>
                <a:latin typeface="Trebuchet MS"/>
                <a:ea typeface="Trebuchet MS"/>
                <a:cs typeface="Trebuchet MS"/>
                <a:sym typeface="Trebuchet MS"/>
              </a:rPr>
              <a:t>4</a:t>
            </a:r>
            <a:endParaRPr/>
          </a:p>
          <a:p>
            <a:pPr indent="-342900" lvl="0" marL="34290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Moreover, comprehensive TFWPs that ban tobacco use anywhere on site are more effective than less restrictive TFWPs that allow use on a designated area on the property.</a:t>
            </a:r>
            <a:r>
              <a:rPr b="0" baseline="30000" lang="en-US" sz="2200" u="none">
                <a:solidFill>
                  <a:schemeClr val="dk1"/>
                </a:solidFill>
                <a:latin typeface="Trebuchet MS"/>
                <a:ea typeface="Trebuchet MS"/>
                <a:cs typeface="Trebuchet MS"/>
                <a:sym typeface="Trebuchet MS"/>
              </a:rPr>
              <a:t>5</a:t>
            </a:r>
            <a:endParaRPr/>
          </a:p>
          <a:p>
            <a:pPr indent="-342900" lvl="0" marL="34290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While TFWPs at state-supported behavioral health treatment centers may be mandated by contract, their nature is not prescribed.</a:t>
            </a:r>
            <a:endParaRPr/>
          </a:p>
          <a:p>
            <a:pPr indent="-342900" lvl="0" marL="342900" marR="0" rtl="0" algn="l">
              <a:spcBef>
                <a:spcPts val="0"/>
              </a:spcBef>
              <a:spcAft>
                <a:spcPts val="0"/>
              </a:spcAft>
              <a:buClr>
                <a:schemeClr val="dk1"/>
              </a:buClr>
              <a:buSzPts val="2200"/>
              <a:buFont typeface="Arial"/>
              <a:buChar char="•"/>
            </a:pPr>
            <a:r>
              <a:rPr b="1" lang="en-US" sz="2200" u="none">
                <a:solidFill>
                  <a:schemeClr val="dk1"/>
                </a:solidFill>
                <a:latin typeface="Trebuchet MS"/>
                <a:ea typeface="Trebuchet MS"/>
                <a:cs typeface="Trebuchet MS"/>
                <a:sym typeface="Trebuchet MS"/>
              </a:rPr>
              <a:t>This study examines the possibility that adopting less restrictive TFWPs may signal ambivalence about embracing tobacco control, and thus be accompanied by lower likelihood of policy communication, enforcement, and awareness efforts, subverting their potential benefits. </a:t>
            </a:r>
            <a:endParaRPr/>
          </a:p>
        </p:txBody>
      </p:sp>
      <p:sp>
        <p:nvSpPr>
          <p:cNvPr id="101" name="Google Shape;101;p1"/>
          <p:cNvSpPr txBox="1"/>
          <p:nvPr/>
        </p:nvSpPr>
        <p:spPr>
          <a:xfrm>
            <a:off x="22193152" y="6762844"/>
            <a:ext cx="6623851" cy="901323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0" lang="en-US" sz="3000" u="none">
                <a:solidFill>
                  <a:srgbClr val="407EC9"/>
                </a:solidFill>
                <a:latin typeface="Arial Black"/>
                <a:ea typeface="Arial Black"/>
                <a:cs typeface="Arial Black"/>
                <a:sym typeface="Arial Black"/>
              </a:rPr>
              <a:t>Conclusions</a:t>
            </a:r>
            <a:endParaRPr/>
          </a:p>
          <a:p>
            <a:pPr indent="0" lvl="0" marL="0" marR="0" rtl="0" algn="l">
              <a:lnSpc>
                <a:spcPct val="30000"/>
              </a:lnSpc>
              <a:spcBef>
                <a:spcPts val="0"/>
              </a:spcBef>
              <a:spcAft>
                <a:spcPts val="0"/>
              </a:spcAft>
              <a:buNone/>
            </a:pPr>
            <a:r>
              <a:t/>
            </a:r>
            <a:endParaRPr b="0" sz="1900" u="none">
              <a:solidFill>
                <a:srgbClr val="97103B"/>
              </a:solidFill>
              <a:latin typeface="Arial"/>
              <a:ea typeface="Arial"/>
              <a:cs typeface="Arial"/>
              <a:sym typeface="Arial"/>
            </a:endParaRPr>
          </a:p>
          <a:p>
            <a:pPr indent="-285750" lvl="0" marL="28575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Most (n=21; 70%) of Texas’ responding LMHAs have a comprehensive tobacco-free workplace policy.</a:t>
            </a:r>
            <a:endParaRPr/>
          </a:p>
          <a:p>
            <a:pPr indent="-285750" lvl="0" marL="28575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There were significant differences in policy communication, enforcement, and awareness between LMHAs with a comprehensive TFWP and those with a less restrictive TFWP. </a:t>
            </a:r>
            <a:endParaRPr/>
          </a:p>
          <a:p>
            <a:pPr indent="-285750" lvl="0" marL="28575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Specifically, LMHAs with less restrictive TFWPs had weaknesses in communication, enforcement, and awareness; these weaknesses could affect the impact of TFWPs on tobacco control.</a:t>
            </a:r>
            <a:endParaRPr/>
          </a:p>
          <a:p>
            <a:pPr indent="-285750" lvl="0" marL="28575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This presents several opportunities by which to improve these LMHAs’ TFWP effectiveness.</a:t>
            </a:r>
            <a:endParaRPr/>
          </a:p>
          <a:p>
            <a:pPr indent="-285750" lvl="0" marL="28575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At the state level, introducing mandates for the implementation of comprehensive TFWPs could allow for less ambiguity in policy implementation.</a:t>
            </a:r>
            <a:endParaRPr/>
          </a:p>
          <a:p>
            <a:pPr indent="-285750" lvl="0" marL="28575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LMHAs with comprehensive TFWPs using best practices in communication, enforcement, and stakeholder awareness can serve as exemplars. </a:t>
            </a:r>
            <a:endParaRPr/>
          </a:p>
          <a:p>
            <a:pPr indent="-285750" lvl="0" marL="285750" marR="0" rtl="0" algn="l">
              <a:spcBef>
                <a:spcPts val="0"/>
              </a:spcBef>
              <a:spcAft>
                <a:spcPts val="0"/>
              </a:spcAft>
              <a:buClr>
                <a:schemeClr val="dk1"/>
              </a:buClr>
              <a:buSzPts val="2200"/>
              <a:buFont typeface="Arial"/>
              <a:buChar char="•"/>
            </a:pPr>
            <a:r>
              <a:rPr b="0" lang="en-US" sz="2200" u="none">
                <a:solidFill>
                  <a:schemeClr val="dk1"/>
                </a:solidFill>
                <a:latin typeface="Trebuchet MS"/>
                <a:ea typeface="Trebuchet MS"/>
                <a:cs typeface="Trebuchet MS"/>
                <a:sym typeface="Trebuchet MS"/>
              </a:rPr>
              <a:t>The policy implications of this work include incentivizing the use of best practices to reduce known tobacco-related health inequities in these settings.</a:t>
            </a:r>
            <a:endParaRPr/>
          </a:p>
          <a:p>
            <a:pPr indent="-146050" lvl="0" marL="285750" marR="0" rtl="0" algn="l">
              <a:spcBef>
                <a:spcPts val="0"/>
              </a:spcBef>
              <a:spcAft>
                <a:spcPts val="0"/>
              </a:spcAft>
              <a:buClr>
                <a:schemeClr val="dk1"/>
              </a:buClr>
              <a:buSzPts val="2200"/>
              <a:buFont typeface="Arial"/>
              <a:buNone/>
            </a:pPr>
            <a:r>
              <a:t/>
            </a:r>
            <a:endParaRPr b="0" sz="2200" u="none">
              <a:solidFill>
                <a:schemeClr val="dk1"/>
              </a:solidFill>
              <a:latin typeface="Trebuchet MS"/>
              <a:ea typeface="Trebuchet MS"/>
              <a:cs typeface="Trebuchet MS"/>
              <a:sym typeface="Trebuchet MS"/>
            </a:endParaRPr>
          </a:p>
          <a:p>
            <a:pPr indent="-146050" lvl="1" marL="1028700" marR="0" rtl="0" algn="l">
              <a:spcBef>
                <a:spcPts val="0"/>
              </a:spcBef>
              <a:spcAft>
                <a:spcPts val="0"/>
              </a:spcAft>
              <a:buClr>
                <a:schemeClr val="dk1"/>
              </a:buClr>
              <a:buSzPts val="2200"/>
              <a:buFont typeface="Arial"/>
              <a:buNone/>
            </a:pPr>
            <a:r>
              <a:t/>
            </a:r>
            <a:endParaRPr b="0" i="0" sz="2200" u="none" cap="none" strike="noStrike">
              <a:solidFill>
                <a:schemeClr val="dk1"/>
              </a:solidFill>
              <a:latin typeface="Trebuchet MS"/>
              <a:ea typeface="Trebuchet MS"/>
              <a:cs typeface="Trebuchet MS"/>
              <a:sym typeface="Trebuchet MS"/>
            </a:endParaRPr>
          </a:p>
        </p:txBody>
      </p:sp>
      <p:sp>
        <p:nvSpPr>
          <p:cNvPr id="102" name="Google Shape;102;p1"/>
          <p:cNvSpPr txBox="1"/>
          <p:nvPr/>
        </p:nvSpPr>
        <p:spPr>
          <a:xfrm>
            <a:off x="2773363" y="2458175"/>
            <a:ext cx="2453536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aseline="30000" lang="en-US" sz="1800">
                <a:solidFill>
                  <a:schemeClr val="lt1"/>
                </a:solidFill>
                <a:latin typeface="Trebuchet MS"/>
                <a:ea typeface="Trebuchet MS"/>
                <a:cs typeface="Trebuchet MS"/>
                <a:sym typeface="Trebuchet MS"/>
              </a:rPr>
              <a:t>1</a:t>
            </a:r>
            <a:r>
              <a:rPr lang="en-US" sz="1800">
                <a:solidFill>
                  <a:schemeClr val="lt1"/>
                </a:solidFill>
                <a:latin typeface="Trebuchet MS"/>
                <a:ea typeface="Trebuchet MS"/>
                <a:cs typeface="Trebuchet MS"/>
                <a:sym typeface="Trebuchet MS"/>
              </a:rPr>
              <a:t>Department of Kinesiology, Rice University; </a:t>
            </a:r>
            <a:r>
              <a:rPr baseline="30000" lang="en-US" sz="1800">
                <a:solidFill>
                  <a:schemeClr val="lt1"/>
                </a:solidFill>
                <a:latin typeface="Trebuchet MS"/>
                <a:ea typeface="Trebuchet MS"/>
                <a:cs typeface="Trebuchet MS"/>
                <a:sym typeface="Trebuchet MS"/>
              </a:rPr>
              <a:t>2</a:t>
            </a:r>
            <a:r>
              <a:rPr lang="en-US" sz="1800">
                <a:solidFill>
                  <a:schemeClr val="lt1"/>
                </a:solidFill>
                <a:latin typeface="Trebuchet MS"/>
                <a:ea typeface="Trebuchet MS"/>
                <a:cs typeface="Trebuchet MS"/>
                <a:sym typeface="Trebuchet MS"/>
              </a:rPr>
              <a:t>Department of Health Disparities Research, The University of Texas MD Anderson Cancer Center; </a:t>
            </a:r>
            <a:r>
              <a:rPr baseline="30000" lang="en-US" sz="1800">
                <a:solidFill>
                  <a:schemeClr val="lt1"/>
                </a:solidFill>
                <a:latin typeface="Trebuchet MS"/>
                <a:ea typeface="Trebuchet MS"/>
                <a:cs typeface="Trebuchet MS"/>
                <a:sym typeface="Trebuchet MS"/>
              </a:rPr>
              <a:t>3</a:t>
            </a:r>
            <a:r>
              <a:rPr lang="en-US" sz="1800">
                <a:solidFill>
                  <a:schemeClr val="lt1"/>
                </a:solidFill>
                <a:latin typeface="Trebuchet MS"/>
                <a:ea typeface="Trebuchet MS"/>
                <a:cs typeface="Trebuchet MS"/>
                <a:sym typeface="Trebuchet MS"/>
              </a:rPr>
              <a:t>Department of Psychological, Health &amp; Learning Sciences, University of Houston; </a:t>
            </a:r>
            <a:endParaRPr/>
          </a:p>
          <a:p>
            <a:pPr indent="0" lvl="0" marL="0" marR="0" rtl="0" algn="ctr">
              <a:spcBef>
                <a:spcPts val="0"/>
              </a:spcBef>
              <a:spcAft>
                <a:spcPts val="0"/>
              </a:spcAft>
              <a:buNone/>
            </a:pPr>
            <a:r>
              <a:rPr baseline="30000" lang="en-US" sz="1800">
                <a:solidFill>
                  <a:schemeClr val="lt1"/>
                </a:solidFill>
                <a:latin typeface="Trebuchet MS"/>
                <a:ea typeface="Trebuchet MS"/>
                <a:cs typeface="Trebuchet MS"/>
                <a:sym typeface="Trebuchet MS"/>
              </a:rPr>
              <a:t>4</a:t>
            </a:r>
            <a:r>
              <a:rPr lang="en-US" sz="1800">
                <a:solidFill>
                  <a:schemeClr val="lt1"/>
                </a:solidFill>
                <a:latin typeface="Trebuchet MS"/>
                <a:ea typeface="Trebuchet MS"/>
                <a:cs typeface="Trebuchet MS"/>
                <a:sym typeface="Trebuchet MS"/>
              </a:rPr>
              <a:t>HEALTH Research Institute, University of Houston; </a:t>
            </a:r>
            <a:r>
              <a:rPr baseline="30000" lang="en-US" sz="1800">
                <a:solidFill>
                  <a:schemeClr val="lt1"/>
                </a:solidFill>
                <a:latin typeface="Trebuchet MS"/>
                <a:ea typeface="Trebuchet MS"/>
                <a:cs typeface="Trebuchet MS"/>
                <a:sym typeface="Trebuchet MS"/>
              </a:rPr>
              <a:t>5</a:t>
            </a:r>
            <a:r>
              <a:rPr lang="en-US" sz="1800">
                <a:solidFill>
                  <a:schemeClr val="lt1"/>
                </a:solidFill>
                <a:latin typeface="Trebuchet MS"/>
                <a:ea typeface="Trebuchet MS"/>
                <a:cs typeface="Trebuchet MS"/>
                <a:sym typeface="Trebuchet MS"/>
              </a:rPr>
              <a:t>Department of Biology and Biochemistry, University of Houston,</a:t>
            </a:r>
            <a:r>
              <a:rPr baseline="30000" lang="en-US" sz="1800">
                <a:solidFill>
                  <a:schemeClr val="lt1"/>
                </a:solidFill>
                <a:latin typeface="Trebuchet MS"/>
                <a:ea typeface="Trebuchet MS"/>
                <a:cs typeface="Trebuchet MS"/>
                <a:sym typeface="Trebuchet MS"/>
              </a:rPr>
              <a:t>6</a:t>
            </a:r>
            <a:r>
              <a:rPr lang="en-US" sz="1800">
                <a:solidFill>
                  <a:schemeClr val="lt1"/>
                </a:solidFill>
                <a:latin typeface="Trebuchet MS"/>
                <a:ea typeface="Trebuchet MS"/>
                <a:cs typeface="Trebuchet MS"/>
                <a:sym typeface="Trebuchet MS"/>
              </a:rPr>
              <a:t>Integral Care, Local Mental Health Authority of Austin/Travis County, Texas </a:t>
            </a:r>
            <a:endParaRPr/>
          </a:p>
        </p:txBody>
      </p:sp>
      <p:pic>
        <p:nvPicPr>
          <p:cNvPr descr="Logo&#10;&#10;Description automatically generated" id="103" name="Google Shape;103;p1"/>
          <p:cNvPicPr preferRelativeResize="0"/>
          <p:nvPr/>
        </p:nvPicPr>
        <p:blipFill rotWithShape="1">
          <a:blip r:embed="rId7">
            <a:alphaModFix/>
          </a:blip>
          <a:srcRect b="0" l="0" r="0" t="0"/>
          <a:stretch/>
        </p:blipFill>
        <p:spPr>
          <a:xfrm>
            <a:off x="855779" y="17938068"/>
            <a:ext cx="5919398" cy="3471356"/>
          </a:xfrm>
          <a:prstGeom prst="rect">
            <a:avLst/>
          </a:prstGeom>
          <a:noFill/>
          <a:ln>
            <a:noFill/>
          </a:ln>
        </p:spPr>
      </p:pic>
      <p:pic>
        <p:nvPicPr>
          <p:cNvPr descr="Icon&#10;&#10;Description automatically generated" id="104" name="Google Shape;104;p1"/>
          <p:cNvPicPr preferRelativeResize="0"/>
          <p:nvPr/>
        </p:nvPicPr>
        <p:blipFill rotWithShape="1">
          <a:blip r:embed="rId8">
            <a:alphaModFix/>
          </a:blip>
          <a:srcRect b="0" l="0" r="0" t="0"/>
          <a:stretch/>
        </p:blipFill>
        <p:spPr>
          <a:xfrm>
            <a:off x="22510493" y="20342353"/>
            <a:ext cx="3425821" cy="895186"/>
          </a:xfrm>
          <a:prstGeom prst="rect">
            <a:avLst/>
          </a:prstGeom>
          <a:noFill/>
          <a:ln>
            <a:noFill/>
          </a:ln>
        </p:spPr>
      </p:pic>
      <p:pic>
        <p:nvPicPr>
          <p:cNvPr descr="Logo&#10;&#10;Description automatically generated" id="105" name="Google Shape;105;p1"/>
          <p:cNvPicPr preferRelativeResize="0"/>
          <p:nvPr/>
        </p:nvPicPr>
        <p:blipFill rotWithShape="1">
          <a:blip r:embed="rId9">
            <a:alphaModFix/>
          </a:blip>
          <a:srcRect b="0" l="0" r="0" t="0"/>
          <a:stretch/>
        </p:blipFill>
        <p:spPr>
          <a:xfrm>
            <a:off x="26914019" y="19839676"/>
            <a:ext cx="1810876" cy="1739916"/>
          </a:xfrm>
          <a:prstGeom prst="rect">
            <a:avLst/>
          </a:prstGeom>
          <a:noFill/>
          <a:ln>
            <a:noFill/>
          </a:ln>
        </p:spPr>
      </p:pic>
      <p:graphicFrame>
        <p:nvGraphicFramePr>
          <p:cNvPr id="106" name="Google Shape;106;p1"/>
          <p:cNvGraphicFramePr/>
          <p:nvPr/>
        </p:nvGraphicFramePr>
        <p:xfrm>
          <a:off x="7852187" y="11100185"/>
          <a:ext cx="3000000" cy="3000000"/>
        </p:xfrm>
        <a:graphic>
          <a:graphicData uri="http://schemas.openxmlformats.org/drawingml/2006/table">
            <a:tbl>
              <a:tblPr bandRow="1" firstRow="1">
                <a:noFill/>
                <a:tableStyleId>{5AA62E28-9CB5-4DA5-8357-918CC58FD718}</a:tableStyleId>
              </a:tblPr>
              <a:tblGrid>
                <a:gridCol w="3386925"/>
                <a:gridCol w="2505475"/>
                <a:gridCol w="3248025"/>
                <a:gridCol w="3028475"/>
                <a:gridCol w="1378825"/>
              </a:tblGrid>
              <a:tr h="682825">
                <a:tc>
                  <a:txBody>
                    <a:bodyPr/>
                    <a:lstStyle/>
                    <a:p>
                      <a:pPr indent="0" lvl="0" marL="0" marR="0" rtl="0" algn="ctr">
                        <a:spcBef>
                          <a:spcPts val="0"/>
                        </a:spcBef>
                        <a:spcAft>
                          <a:spcPts val="0"/>
                        </a:spcAft>
                        <a:buNone/>
                      </a:pPr>
                      <a:r>
                        <a:t/>
                      </a:r>
                      <a:endParaRPr b="1" sz="2400" u="none" cap="none" strike="noStrike">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t/>
                      </a:r>
                      <a:endParaRPr b="1" sz="2200" u="none" cap="none" strike="noStrike">
                        <a:latin typeface="Trebuchet MS"/>
                        <a:ea typeface="Trebuchet MS"/>
                        <a:cs typeface="Trebuchet MS"/>
                        <a:sym typeface="Trebuchet MS"/>
                      </a:endParaRPr>
                    </a:p>
                  </a:txBody>
                  <a:tcPr marT="45725" marB="45725" marR="91450" marL="91450" anchor="ctr"/>
                </a:tc>
                <a:tc gridSpan="2">
                  <a:txBody>
                    <a:bodyPr/>
                    <a:lstStyle/>
                    <a:p>
                      <a:pPr indent="0" lvl="0" marL="0" marR="0" rtl="0" algn="ctr">
                        <a:spcBef>
                          <a:spcPts val="0"/>
                        </a:spcBef>
                        <a:spcAft>
                          <a:spcPts val="0"/>
                        </a:spcAft>
                        <a:buNone/>
                      </a:pPr>
                      <a:r>
                        <a:rPr lang="en-US" sz="2200" u="none" cap="none" strike="noStrike"/>
                        <a:t>Type of TFWPs</a:t>
                      </a:r>
                      <a:endParaRPr b="1" sz="2200" u="none" cap="none" strike="noStrike">
                        <a:latin typeface="Trebuchet MS"/>
                        <a:ea typeface="Trebuchet MS"/>
                        <a:cs typeface="Trebuchet MS"/>
                        <a:sym typeface="Trebuchet MS"/>
                      </a:endParaRPr>
                    </a:p>
                  </a:txBody>
                  <a:tcPr marT="45725" marB="45725" marR="91450" marL="91450" anchor="ctr"/>
                </a:tc>
                <a:tc hMerge="1"/>
                <a:tc>
                  <a:txBody>
                    <a:bodyPr/>
                    <a:lstStyle/>
                    <a:p>
                      <a:pPr indent="0" lvl="0" marL="0" marR="0" rtl="0" algn="ctr">
                        <a:spcBef>
                          <a:spcPts val="0"/>
                        </a:spcBef>
                        <a:spcAft>
                          <a:spcPts val="0"/>
                        </a:spcAft>
                        <a:buNone/>
                      </a:pPr>
                      <a:r>
                        <a:t/>
                      </a:r>
                      <a:endParaRPr b="1" sz="2200" u="none" cap="none" strike="noStrike">
                        <a:latin typeface="Trebuchet MS"/>
                        <a:ea typeface="Trebuchet MS"/>
                        <a:cs typeface="Trebuchet MS"/>
                        <a:sym typeface="Trebuchet MS"/>
                      </a:endParaRPr>
                    </a:p>
                  </a:txBody>
                  <a:tcPr marT="45725" marB="45725" marR="91450" marL="91450" anchor="ctr"/>
                </a:tc>
              </a:tr>
              <a:tr h="812875">
                <a:tc>
                  <a:txBody>
                    <a:bodyPr/>
                    <a:lstStyle/>
                    <a:p>
                      <a:pPr indent="0" lvl="0" marL="0" marR="0" rtl="0" algn="ctr">
                        <a:spcBef>
                          <a:spcPts val="0"/>
                        </a:spcBef>
                        <a:spcAft>
                          <a:spcPts val="0"/>
                        </a:spcAft>
                        <a:buNone/>
                      </a:pPr>
                      <a:r>
                        <a:t/>
                      </a:r>
                      <a:endParaRPr b="1" sz="2400" u="none" cap="none" strike="noStrike">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t/>
                      </a:r>
                      <a:endParaRPr b="1" sz="2200" u="none" cap="none" strike="noStrike">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rPr b="1" lang="en-US" sz="2200" u="none" cap="none" strike="noStrike"/>
                        <a:t>Comprehensive</a:t>
                      </a:r>
                      <a:endParaRPr b="1" sz="2200" u="none" cap="none" strike="noStrike">
                        <a:latin typeface="Trebuchet MS"/>
                        <a:ea typeface="Trebuchet MS"/>
                        <a:cs typeface="Trebuchet MS"/>
                        <a:sym typeface="Trebuchet MS"/>
                      </a:endParaRPr>
                    </a:p>
                    <a:p>
                      <a:pPr indent="0" lvl="0" marL="0" marR="0" rtl="0" algn="ctr">
                        <a:spcBef>
                          <a:spcPts val="0"/>
                        </a:spcBef>
                        <a:spcAft>
                          <a:spcPts val="0"/>
                        </a:spcAft>
                        <a:buNone/>
                      </a:pPr>
                      <a:r>
                        <a:rPr b="0" lang="en-US" sz="2200" u="none" cap="none" strike="noStrike">
                          <a:latin typeface="Trebuchet MS"/>
                          <a:ea typeface="Trebuchet MS"/>
                          <a:cs typeface="Trebuchet MS"/>
                          <a:sym typeface="Trebuchet MS"/>
                        </a:rPr>
                        <a:t>n=21, 70.00%</a:t>
                      </a:r>
                      <a:endParaRPr b="0" sz="2200" u="none" cap="none" strike="noStrike"/>
                    </a:p>
                  </a:txBody>
                  <a:tcPr marT="45725" marB="45725" marR="91450" marL="91450" anchor="ctr"/>
                </a:tc>
                <a:tc>
                  <a:txBody>
                    <a:bodyPr/>
                    <a:lstStyle/>
                    <a:p>
                      <a:pPr indent="0" lvl="0" marL="0" marR="0" rtl="0" algn="ctr">
                        <a:spcBef>
                          <a:spcPts val="0"/>
                        </a:spcBef>
                        <a:spcAft>
                          <a:spcPts val="0"/>
                        </a:spcAft>
                        <a:buNone/>
                      </a:pPr>
                      <a:r>
                        <a:rPr b="1" lang="en-US" sz="2200" u="none" cap="none" strike="noStrike"/>
                        <a:t>Less Restrictive</a:t>
                      </a:r>
                      <a:endParaRPr/>
                    </a:p>
                    <a:p>
                      <a:pPr indent="0" lvl="0" marL="0" marR="0" rtl="0" algn="ctr">
                        <a:spcBef>
                          <a:spcPts val="0"/>
                        </a:spcBef>
                        <a:spcAft>
                          <a:spcPts val="0"/>
                        </a:spcAft>
                        <a:buNone/>
                      </a:pPr>
                      <a:r>
                        <a:rPr lang="en-US" sz="2200">
                          <a:latin typeface="Trebuchet MS"/>
                          <a:ea typeface="Trebuchet MS"/>
                          <a:cs typeface="Trebuchet MS"/>
                          <a:sym typeface="Trebuchet MS"/>
                        </a:rPr>
                        <a:t>n</a:t>
                      </a:r>
                      <a:r>
                        <a:rPr b="0" lang="en-US" sz="2200" u="none" cap="none" strike="noStrike">
                          <a:latin typeface="Trebuchet MS"/>
                          <a:ea typeface="Trebuchet MS"/>
                          <a:cs typeface="Trebuchet MS"/>
                          <a:sym typeface="Trebuchet MS"/>
                        </a:rPr>
                        <a:t>=9, 30.00%</a:t>
                      </a:r>
                      <a:endParaRPr/>
                    </a:p>
                  </a:txBody>
                  <a:tcPr marT="45725" marB="45725" marR="91450" marL="91450" anchor="ctr"/>
                </a:tc>
                <a:tc>
                  <a:txBody>
                    <a:bodyPr/>
                    <a:lstStyle/>
                    <a:p>
                      <a:pPr indent="0" lvl="0" marL="0" marR="0" rtl="0" algn="ctr">
                        <a:spcBef>
                          <a:spcPts val="0"/>
                        </a:spcBef>
                        <a:spcAft>
                          <a:spcPts val="0"/>
                        </a:spcAft>
                        <a:buNone/>
                      </a:pPr>
                      <a:r>
                        <a:t/>
                      </a:r>
                      <a:endParaRPr b="1" sz="2200" u="none" cap="none" strike="noStrike">
                        <a:latin typeface="Trebuchet MS"/>
                        <a:ea typeface="Trebuchet MS"/>
                        <a:cs typeface="Trebuchet MS"/>
                        <a:sym typeface="Trebuchet MS"/>
                      </a:endParaRPr>
                    </a:p>
                  </a:txBody>
                  <a:tcPr marT="45725" marB="45725" marR="91450" marL="91450" anchor="ctr"/>
                </a:tc>
              </a:tr>
              <a:tr h="754200">
                <a:tc gridSpan="2">
                  <a:txBody>
                    <a:bodyPr/>
                    <a:lstStyle/>
                    <a:p>
                      <a:pPr indent="0" lvl="0" marL="0" marR="0" rtl="0" algn="ctr">
                        <a:spcBef>
                          <a:spcPts val="0"/>
                        </a:spcBef>
                        <a:spcAft>
                          <a:spcPts val="0"/>
                        </a:spcAft>
                        <a:buNone/>
                      </a:pPr>
                      <a:r>
                        <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tc>
                <a:tc hMerge="1"/>
                <a:tc>
                  <a:txBody>
                    <a:bodyPr/>
                    <a:lstStyle/>
                    <a:p>
                      <a:pPr indent="0" lvl="0" marL="0" marR="0" rtl="0" algn="ctr">
                        <a:spcBef>
                          <a:spcPts val="0"/>
                        </a:spcBef>
                        <a:spcAft>
                          <a:spcPts val="0"/>
                        </a:spcAft>
                        <a:buNone/>
                      </a:pPr>
                      <a:r>
                        <a:rPr b="1" lang="en-US" sz="2200" u="none" cap="none" strike="noStrike"/>
                        <a:t>%</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solidFill>
                      <a:srgbClr val="E8E8ED"/>
                    </a:solidFill>
                  </a:tcPr>
                </a:tc>
                <a:tc>
                  <a:txBody>
                    <a:bodyPr/>
                    <a:lstStyle/>
                    <a:p>
                      <a:pPr indent="0" lvl="0" marL="0" marR="0" rtl="0" algn="ctr">
                        <a:spcBef>
                          <a:spcPts val="0"/>
                        </a:spcBef>
                        <a:spcAft>
                          <a:spcPts val="0"/>
                        </a:spcAft>
                        <a:buNone/>
                      </a:pPr>
                      <a:r>
                        <a:rPr b="1" lang="en-US" sz="2200" u="none" cap="none" strike="noStrike"/>
                        <a:t>%</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solidFill>
                      <a:srgbClr val="E8E8ED"/>
                    </a:solidFill>
                  </a:tcPr>
                </a:tc>
                <a:tc>
                  <a:txBody>
                    <a:bodyPr/>
                    <a:lstStyle/>
                    <a:p>
                      <a:pPr indent="0" lvl="0" marL="0" marR="0" rtl="0" algn="ctr">
                        <a:spcBef>
                          <a:spcPts val="0"/>
                        </a:spcBef>
                        <a:spcAft>
                          <a:spcPts val="0"/>
                        </a:spcAft>
                        <a:buNone/>
                      </a:pPr>
                      <a:r>
                        <a:rPr b="1" lang="en-US" sz="2200" u="none" cap="none" strike="noStrike"/>
                        <a:t>p-value</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tc>
              </a:tr>
              <a:tr h="682825">
                <a:tc gridSpan="5">
                  <a:txBody>
                    <a:bodyPr/>
                    <a:lstStyle/>
                    <a:p>
                      <a:pPr indent="0" lvl="0" marL="0" marR="0" rtl="0" algn="l">
                        <a:spcBef>
                          <a:spcPts val="0"/>
                        </a:spcBef>
                        <a:spcAft>
                          <a:spcPts val="0"/>
                        </a:spcAft>
                        <a:buNone/>
                      </a:pPr>
                      <a:r>
                        <a:rPr b="1" lang="en-US" sz="2200" u="none" cap="none" strike="noStrike"/>
                        <a:t>Communication</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tc>
                <a:tc hMerge="1"/>
                <a:tc hMerge="1"/>
                <a:tc hMerge="1"/>
                <a:tc hMerge="1"/>
              </a:tr>
              <a:tr h="682825">
                <a:tc gridSpan="2">
                  <a:txBody>
                    <a:bodyPr/>
                    <a:lstStyle/>
                    <a:p>
                      <a:pPr indent="0" lvl="0" marL="0" marR="0" rtl="0" algn="l">
                        <a:spcBef>
                          <a:spcPts val="0"/>
                        </a:spcBef>
                        <a:spcAft>
                          <a:spcPts val="0"/>
                        </a:spcAft>
                        <a:buNone/>
                      </a:pPr>
                      <a:r>
                        <a:rPr lang="en-US" sz="2200" u="none" cap="none" strike="noStrike"/>
                        <a:t>LMHA has clear tobacco-free signage</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hMerge="1"/>
                <a:tc>
                  <a:txBody>
                    <a:bodyPr/>
                    <a:lstStyle/>
                    <a:p>
                      <a:pPr indent="0" lvl="0" marL="0" marR="0" rtl="0" algn="ctr">
                        <a:spcBef>
                          <a:spcPts val="0"/>
                        </a:spcBef>
                        <a:spcAft>
                          <a:spcPts val="0"/>
                        </a:spcAft>
                        <a:buNone/>
                      </a:pPr>
                      <a:r>
                        <a:rPr lang="en-US" sz="2200" u="none" cap="none" strike="noStrike"/>
                        <a:t>95.24</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rPr lang="en-US" sz="2200" u="none" cap="none" strike="noStrike"/>
                        <a:t>71.43</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rPr b="1" lang="en-US" sz="2200" u="none" cap="none" strike="noStrike"/>
                        <a:t>0.078</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tc>
              </a:tr>
              <a:tr h="682825">
                <a:tc gridSpan="5">
                  <a:txBody>
                    <a:bodyPr/>
                    <a:lstStyle/>
                    <a:p>
                      <a:pPr indent="0" lvl="0" marL="0" marR="0" rtl="0" algn="l">
                        <a:spcBef>
                          <a:spcPts val="0"/>
                        </a:spcBef>
                        <a:spcAft>
                          <a:spcPts val="0"/>
                        </a:spcAft>
                        <a:buNone/>
                      </a:pPr>
                      <a:r>
                        <a:rPr b="1" lang="en-US" sz="2200" u="none" cap="none" strike="noStrike"/>
                        <a:t>Enforcement</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tc>
                <a:tc hMerge="1"/>
                <a:tc hMerge="1"/>
                <a:tc hMerge="1"/>
                <a:tc hMerge="1"/>
              </a:tr>
              <a:tr h="682825">
                <a:tc gridSpan="2">
                  <a:txBody>
                    <a:bodyPr/>
                    <a:lstStyle/>
                    <a:p>
                      <a:pPr indent="0" lvl="0" marL="0" marR="0" rtl="0" algn="l">
                        <a:spcBef>
                          <a:spcPts val="0"/>
                        </a:spcBef>
                        <a:spcAft>
                          <a:spcPts val="0"/>
                        </a:spcAft>
                        <a:buNone/>
                      </a:pPr>
                      <a:r>
                        <a:rPr lang="en-US" sz="2200" u="none" cap="none" strike="noStrike"/>
                        <a:t>LMHA consistently enforces the TFWP</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hMerge="1"/>
                <a:tc>
                  <a:txBody>
                    <a:bodyPr/>
                    <a:lstStyle/>
                    <a:p>
                      <a:pPr indent="0" lvl="0" marL="0" marR="0" rtl="0" algn="ctr">
                        <a:spcBef>
                          <a:spcPts val="0"/>
                        </a:spcBef>
                        <a:spcAft>
                          <a:spcPts val="0"/>
                        </a:spcAft>
                        <a:buNone/>
                      </a:pPr>
                      <a:r>
                        <a:rPr lang="en-US" sz="2200" u="none" cap="none" strike="noStrike"/>
                        <a:t>95.24</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rPr lang="en-US" sz="2200" u="none" cap="none" strike="noStrike"/>
                        <a:t>71.43</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rPr b="1" lang="en-US" sz="2200" u="none" cap="none" strike="noStrike"/>
                        <a:t>0.078</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tc>
              </a:tr>
              <a:tr h="682825">
                <a:tc gridSpan="5">
                  <a:txBody>
                    <a:bodyPr/>
                    <a:lstStyle/>
                    <a:p>
                      <a:pPr indent="0" lvl="0" marL="0" marR="0" rtl="0" algn="l">
                        <a:spcBef>
                          <a:spcPts val="0"/>
                        </a:spcBef>
                        <a:spcAft>
                          <a:spcPts val="0"/>
                        </a:spcAft>
                        <a:buNone/>
                      </a:pPr>
                      <a:r>
                        <a:rPr b="1" lang="en-US" sz="2200" u="none" cap="none" strike="noStrike"/>
                        <a:t>Awareness</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tc>
                <a:tc hMerge="1"/>
                <a:tc hMerge="1"/>
                <a:tc hMerge="1"/>
                <a:tc hMerge="1"/>
              </a:tr>
              <a:tr h="682825">
                <a:tc gridSpan="2">
                  <a:txBody>
                    <a:bodyPr/>
                    <a:lstStyle/>
                    <a:p>
                      <a:pPr indent="0" lvl="0" marL="0" marR="0" rtl="0" algn="l">
                        <a:lnSpc>
                          <a:spcPct val="100000"/>
                        </a:lnSpc>
                        <a:spcBef>
                          <a:spcPts val="0"/>
                        </a:spcBef>
                        <a:spcAft>
                          <a:spcPts val="0"/>
                        </a:spcAft>
                        <a:buClr>
                          <a:schemeClr val="dk1"/>
                        </a:buClr>
                        <a:buSzPts val="2200"/>
                        <a:buFont typeface="Arial"/>
                        <a:buNone/>
                      </a:pPr>
                      <a:r>
                        <a:rPr lang="en-US" sz="2200" u="none" cap="none" strike="noStrike"/>
                        <a:t>Patients are aware of the TFWP</a:t>
                      </a:r>
                      <a:endParaRPr sz="2200" u="none" cap="none" strike="noStrike">
                        <a:latin typeface="Trebuchet MS"/>
                        <a:ea typeface="Trebuchet MS"/>
                        <a:cs typeface="Trebuchet MS"/>
                        <a:sym typeface="Trebuchet MS"/>
                      </a:endParaRPr>
                    </a:p>
                  </a:txBody>
                  <a:tcPr marT="45725" marB="45725" marR="91450" marL="91450" anchor="ctr"/>
                </a:tc>
                <a:tc hMerge="1"/>
                <a:tc>
                  <a:txBody>
                    <a:bodyPr/>
                    <a:lstStyle/>
                    <a:p>
                      <a:pPr indent="0" lvl="0" marL="0" marR="0" rtl="0" algn="ctr">
                        <a:lnSpc>
                          <a:spcPct val="100000"/>
                        </a:lnSpc>
                        <a:spcBef>
                          <a:spcPts val="0"/>
                        </a:spcBef>
                        <a:spcAft>
                          <a:spcPts val="0"/>
                        </a:spcAft>
                        <a:buClr>
                          <a:schemeClr val="dk1"/>
                        </a:buClr>
                        <a:buSzPts val="2200"/>
                        <a:buFont typeface="Arial"/>
                        <a:buNone/>
                      </a:pPr>
                      <a:r>
                        <a:rPr lang="en-US" sz="2200" u="none" cap="none" strike="noStrike"/>
                        <a:t>95.24</a:t>
                      </a:r>
                      <a:endParaRPr sz="2200" u="none" cap="none" strike="noStrike">
                        <a:latin typeface="Trebuchet MS"/>
                        <a:ea typeface="Trebuchet MS"/>
                        <a:cs typeface="Trebuchet MS"/>
                        <a:sym typeface="Trebuchet MS"/>
                      </a:endParaRPr>
                    </a:p>
                  </a:txBody>
                  <a:tcPr marT="45725" marB="45725" marR="91450" marL="91450" anchor="ctr"/>
                </a:tc>
                <a:tc>
                  <a:txBody>
                    <a:bodyPr/>
                    <a:lstStyle/>
                    <a:p>
                      <a:pPr indent="0" lvl="0" marL="0" marR="0" rtl="0" algn="ctr">
                        <a:lnSpc>
                          <a:spcPct val="100000"/>
                        </a:lnSpc>
                        <a:spcBef>
                          <a:spcPts val="0"/>
                        </a:spcBef>
                        <a:spcAft>
                          <a:spcPts val="0"/>
                        </a:spcAft>
                        <a:buClr>
                          <a:schemeClr val="dk1"/>
                        </a:buClr>
                        <a:buSzPts val="2200"/>
                        <a:buFont typeface="Arial"/>
                        <a:buNone/>
                      </a:pPr>
                      <a:r>
                        <a:rPr lang="en-US" sz="2200" u="none" cap="none" strike="noStrike"/>
                        <a:t>71.43</a:t>
                      </a:r>
                      <a:endParaRPr sz="2200" u="none" cap="none" strike="noStrike">
                        <a:latin typeface="Trebuchet MS"/>
                        <a:ea typeface="Trebuchet MS"/>
                        <a:cs typeface="Trebuchet MS"/>
                        <a:sym typeface="Trebuchet MS"/>
                      </a:endParaRPr>
                    </a:p>
                  </a:txBody>
                  <a:tcPr marT="45725" marB="45725" marR="91450" marL="91450" anchor="ctr"/>
                </a:tc>
                <a:tc>
                  <a:txBody>
                    <a:bodyPr/>
                    <a:lstStyle/>
                    <a:p>
                      <a:pPr indent="0" lvl="0" marL="0" marR="0" rtl="0" algn="ctr">
                        <a:lnSpc>
                          <a:spcPct val="100000"/>
                        </a:lnSpc>
                        <a:spcBef>
                          <a:spcPts val="0"/>
                        </a:spcBef>
                        <a:spcAft>
                          <a:spcPts val="0"/>
                        </a:spcAft>
                        <a:buClr>
                          <a:schemeClr val="dk1"/>
                        </a:buClr>
                        <a:buSzPts val="2200"/>
                        <a:buFont typeface="Arial"/>
                        <a:buNone/>
                      </a:pPr>
                      <a:r>
                        <a:rPr b="1" lang="en-US" sz="2200" u="none" cap="none" strike="noStrike"/>
                        <a:t>0.078</a:t>
                      </a:r>
                      <a:endParaRPr b="1" sz="2200" u="none" cap="none" strike="noStrike">
                        <a:latin typeface="Trebuchet MS"/>
                        <a:ea typeface="Trebuchet MS"/>
                        <a:cs typeface="Trebuchet MS"/>
                        <a:sym typeface="Trebuchet MS"/>
                      </a:endParaRPr>
                    </a:p>
                  </a:txBody>
                  <a:tcPr marT="45725" marB="45725" marR="91450" marL="91450" anchor="ctr"/>
                </a:tc>
              </a:tr>
              <a:tr h="682825">
                <a:tc gridSpan="2">
                  <a:txBody>
                    <a:bodyPr/>
                    <a:lstStyle/>
                    <a:p>
                      <a:pPr indent="0" lvl="0" marL="0" marR="0" rtl="0" algn="l">
                        <a:spcBef>
                          <a:spcPts val="0"/>
                        </a:spcBef>
                        <a:spcAft>
                          <a:spcPts val="0"/>
                        </a:spcAft>
                        <a:buNone/>
                      </a:pPr>
                      <a:r>
                        <a:rPr lang="en-US" sz="2200" u="none" cap="none" strike="noStrike"/>
                        <a:t>Contractors are aware of TFWP</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hMerge="1"/>
                <a:tc>
                  <a:txBody>
                    <a:bodyPr/>
                    <a:lstStyle/>
                    <a:p>
                      <a:pPr indent="0" lvl="0" marL="0" marR="0" rtl="0" algn="ctr">
                        <a:spcBef>
                          <a:spcPts val="0"/>
                        </a:spcBef>
                        <a:spcAft>
                          <a:spcPts val="0"/>
                        </a:spcAft>
                        <a:buNone/>
                      </a:pPr>
                      <a:r>
                        <a:rPr lang="en-US" sz="2200" u="none" cap="none" strike="noStrike"/>
                        <a:t>95.24</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rPr lang="en-US" sz="2200" u="none" cap="none" strike="noStrike"/>
                        <a:t>71.43</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rPr b="1" lang="en-US" sz="2200" u="none" cap="none" strike="noStrike"/>
                        <a:t>0.078</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tc>
              </a:tr>
              <a:tr h="682825">
                <a:tc gridSpan="2">
                  <a:txBody>
                    <a:bodyPr/>
                    <a:lstStyle/>
                    <a:p>
                      <a:pPr indent="0" lvl="0" marL="0" marR="0" rtl="0" algn="l">
                        <a:spcBef>
                          <a:spcPts val="0"/>
                        </a:spcBef>
                        <a:spcAft>
                          <a:spcPts val="0"/>
                        </a:spcAft>
                        <a:buNone/>
                      </a:pPr>
                      <a:r>
                        <a:rPr lang="en-US" sz="2200" u="none" cap="none" strike="noStrike"/>
                        <a:t>Visitors are aware of the TFWP</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hMerge="1"/>
                <a:tc>
                  <a:txBody>
                    <a:bodyPr/>
                    <a:lstStyle/>
                    <a:p>
                      <a:pPr indent="0" lvl="0" marL="0" marR="0" rtl="0" algn="ctr">
                        <a:spcBef>
                          <a:spcPts val="0"/>
                        </a:spcBef>
                        <a:spcAft>
                          <a:spcPts val="0"/>
                        </a:spcAft>
                        <a:buNone/>
                      </a:pPr>
                      <a:r>
                        <a:rPr lang="en-US" sz="2200" u="none" cap="none" strike="noStrike"/>
                        <a:t>95.24</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rPr lang="en-US" sz="2200" u="none" cap="none" strike="noStrike"/>
                        <a:t>57.14</a:t>
                      </a:r>
                      <a:endParaRPr sz="2200" u="none" cap="none" strike="noStrike">
                        <a:solidFill>
                          <a:schemeClr val="dk1"/>
                        </a:solidFill>
                        <a:latin typeface="Trebuchet MS"/>
                        <a:ea typeface="Trebuchet MS"/>
                        <a:cs typeface="Trebuchet MS"/>
                        <a:sym typeface="Trebuchet MS"/>
                      </a:endParaRPr>
                    </a:p>
                  </a:txBody>
                  <a:tcPr marT="45725" marB="45725" marR="91450" marL="91450" anchor="ctr"/>
                </a:tc>
                <a:tc>
                  <a:txBody>
                    <a:bodyPr/>
                    <a:lstStyle/>
                    <a:p>
                      <a:pPr indent="0" lvl="0" marL="0" marR="0" rtl="0" algn="ctr">
                        <a:spcBef>
                          <a:spcPts val="0"/>
                        </a:spcBef>
                        <a:spcAft>
                          <a:spcPts val="0"/>
                        </a:spcAft>
                        <a:buNone/>
                      </a:pPr>
                      <a:r>
                        <a:rPr b="1" lang="en-US" sz="2200" u="none" cap="none" strike="noStrike"/>
                        <a:t>0.013</a:t>
                      </a:r>
                      <a:endParaRPr b="1" sz="2200" u="none" cap="none" strike="noStrike">
                        <a:solidFill>
                          <a:schemeClr val="dk1"/>
                        </a:solidFill>
                        <a:latin typeface="Trebuchet MS"/>
                        <a:ea typeface="Trebuchet MS"/>
                        <a:cs typeface="Trebuchet MS"/>
                        <a:sym typeface="Trebuchet MS"/>
                      </a:endParaRPr>
                    </a:p>
                  </a:txBody>
                  <a:tcPr marT="45725" marB="45725" marR="91450" marL="91450" anchor="ctr"/>
                </a:tc>
              </a:tr>
            </a:tbl>
          </a:graphicData>
        </a:graphic>
      </p:graphicFrame>
      <p:sp>
        <p:nvSpPr>
          <p:cNvPr id="107" name="Google Shape;107;p1"/>
          <p:cNvSpPr txBox="1"/>
          <p:nvPr/>
        </p:nvSpPr>
        <p:spPr>
          <a:xfrm>
            <a:off x="7744863" y="9844590"/>
            <a:ext cx="1758879"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000">
                <a:solidFill>
                  <a:srgbClr val="407EC9"/>
                </a:solidFill>
                <a:latin typeface="Arial Black"/>
                <a:ea typeface="Arial Black"/>
                <a:cs typeface="Arial Black"/>
                <a:sym typeface="Arial Black"/>
              </a:rPr>
              <a:t>Results</a:t>
            </a:r>
            <a:endParaRPr sz="3000">
              <a:solidFill>
                <a:schemeClr val="dk1"/>
              </a:solidFill>
              <a:latin typeface="Arial"/>
              <a:ea typeface="Arial"/>
              <a:cs typeface="Arial"/>
              <a:sym typeface="Arial"/>
            </a:endParaRPr>
          </a:p>
        </p:txBody>
      </p:sp>
      <p:sp>
        <p:nvSpPr>
          <p:cNvPr id="108" name="Google Shape;108;p1"/>
          <p:cNvSpPr/>
          <p:nvPr/>
        </p:nvSpPr>
        <p:spPr>
          <a:xfrm>
            <a:off x="14733014" y="19892615"/>
            <a:ext cx="5652725" cy="126188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800">
                <a:solidFill>
                  <a:schemeClr val="dk1"/>
                </a:solidFill>
                <a:latin typeface="Trebuchet MS"/>
                <a:ea typeface="Trebuchet MS"/>
                <a:cs typeface="Trebuchet MS"/>
                <a:sym typeface="Trebuchet MS"/>
              </a:rPr>
              <a:t>Scan the QR code</a:t>
            </a:r>
            <a:br>
              <a:rPr lang="en-US" sz="3800">
                <a:solidFill>
                  <a:schemeClr val="dk1"/>
                </a:solidFill>
                <a:latin typeface="Trebuchet MS"/>
                <a:ea typeface="Trebuchet MS"/>
                <a:cs typeface="Trebuchet MS"/>
                <a:sym typeface="Trebuchet MS"/>
              </a:rPr>
            </a:br>
            <a:r>
              <a:rPr lang="en-US" sz="3800">
                <a:solidFill>
                  <a:schemeClr val="dk1"/>
                </a:solidFill>
                <a:latin typeface="Trebuchet MS"/>
                <a:ea typeface="Trebuchet MS"/>
                <a:cs typeface="Trebuchet MS"/>
                <a:sym typeface="Trebuchet MS"/>
              </a:rPr>
              <a:t>to download a copy</a:t>
            </a:r>
            <a:endParaRPr/>
          </a:p>
        </p:txBody>
      </p:sp>
      <p:sp>
        <p:nvSpPr>
          <p:cNvPr id="109" name="Google Shape;109;p1"/>
          <p:cNvSpPr/>
          <p:nvPr/>
        </p:nvSpPr>
        <p:spPr>
          <a:xfrm flipH="1">
            <a:off x="19881995" y="19892615"/>
            <a:ext cx="844601" cy="1344924"/>
          </a:xfrm>
          <a:custGeom>
            <a:rect b="b" l="l" r="r" t="t"/>
            <a:pathLst>
              <a:path extrusionOk="0" h="3614056" w="2089376">
                <a:moveTo>
                  <a:pt x="321256" y="0"/>
                </a:moveTo>
                <a:cubicBezTo>
                  <a:pt x="144562" y="0"/>
                  <a:pt x="0" y="144562"/>
                  <a:pt x="0" y="321256"/>
                </a:cubicBezTo>
                <a:lnTo>
                  <a:pt x="0" y="3292801"/>
                </a:lnTo>
                <a:cubicBezTo>
                  <a:pt x="0" y="3469495"/>
                  <a:pt x="144562" y="3614057"/>
                  <a:pt x="321256" y="3614057"/>
                </a:cubicBezTo>
                <a:lnTo>
                  <a:pt x="1815047" y="3614057"/>
                </a:lnTo>
                <a:cubicBezTo>
                  <a:pt x="1991741" y="3614057"/>
                  <a:pt x="2136303" y="3469495"/>
                  <a:pt x="2136303" y="3292801"/>
                </a:cubicBezTo>
                <a:lnTo>
                  <a:pt x="2136303" y="321256"/>
                </a:lnTo>
                <a:cubicBezTo>
                  <a:pt x="2136303" y="144562"/>
                  <a:pt x="1991741" y="0"/>
                  <a:pt x="1815047" y="0"/>
                </a:cubicBezTo>
                <a:lnTo>
                  <a:pt x="321256" y="0"/>
                </a:lnTo>
                <a:close/>
                <a:moveTo>
                  <a:pt x="889115" y="309397"/>
                </a:moveTo>
                <a:lnTo>
                  <a:pt x="1247302" y="309397"/>
                </a:lnTo>
                <a:cubicBezTo>
                  <a:pt x="1270849" y="309397"/>
                  <a:pt x="1289936" y="336390"/>
                  <a:pt x="1289936" y="369650"/>
                </a:cubicBezTo>
                <a:cubicBezTo>
                  <a:pt x="1289936" y="402911"/>
                  <a:pt x="1270849" y="429903"/>
                  <a:pt x="1247302" y="429903"/>
                </a:cubicBezTo>
                <a:lnTo>
                  <a:pt x="889115" y="429903"/>
                </a:lnTo>
                <a:cubicBezTo>
                  <a:pt x="865567" y="429903"/>
                  <a:pt x="846480" y="402911"/>
                  <a:pt x="846480" y="369650"/>
                </a:cubicBezTo>
                <a:cubicBezTo>
                  <a:pt x="846480" y="336390"/>
                  <a:pt x="865567" y="309397"/>
                  <a:pt x="889115" y="309397"/>
                </a:cubicBezTo>
                <a:close/>
                <a:moveTo>
                  <a:pt x="176468" y="738905"/>
                </a:moveTo>
                <a:lnTo>
                  <a:pt x="1959892" y="738905"/>
                </a:lnTo>
                <a:lnTo>
                  <a:pt x="1959892" y="2875208"/>
                </a:lnTo>
                <a:lnTo>
                  <a:pt x="176468" y="2875208"/>
                </a:lnTo>
                <a:lnTo>
                  <a:pt x="176468" y="738905"/>
                </a:lnTo>
                <a:close/>
                <a:moveTo>
                  <a:pt x="1068180" y="3045747"/>
                </a:moveTo>
                <a:cubicBezTo>
                  <a:pt x="1068180" y="3045747"/>
                  <a:pt x="1068180" y="3045747"/>
                  <a:pt x="1068180" y="3045747"/>
                </a:cubicBezTo>
                <a:cubicBezTo>
                  <a:pt x="1178013" y="3045747"/>
                  <a:pt x="1267066" y="3134799"/>
                  <a:pt x="1267066" y="3244633"/>
                </a:cubicBezTo>
                <a:cubicBezTo>
                  <a:pt x="1267066" y="3244633"/>
                  <a:pt x="1267066" y="3244633"/>
                  <a:pt x="1267066" y="3244633"/>
                </a:cubicBezTo>
                <a:lnTo>
                  <a:pt x="1267066" y="3244633"/>
                </a:lnTo>
                <a:cubicBezTo>
                  <a:pt x="1267066" y="3244633"/>
                  <a:pt x="1267066" y="3244633"/>
                  <a:pt x="1267066" y="3244633"/>
                </a:cubicBezTo>
                <a:cubicBezTo>
                  <a:pt x="1267066" y="3354466"/>
                  <a:pt x="1178013" y="3443519"/>
                  <a:pt x="1068180" y="3443519"/>
                </a:cubicBezTo>
                <a:cubicBezTo>
                  <a:pt x="1068180" y="3443519"/>
                  <a:pt x="1068180" y="3443519"/>
                  <a:pt x="1068180" y="3443519"/>
                </a:cubicBezTo>
                <a:lnTo>
                  <a:pt x="1068180" y="3443519"/>
                </a:lnTo>
                <a:cubicBezTo>
                  <a:pt x="1068180" y="3443519"/>
                  <a:pt x="1068180" y="3443519"/>
                  <a:pt x="1068180" y="3443519"/>
                </a:cubicBezTo>
                <a:cubicBezTo>
                  <a:pt x="958346" y="3443519"/>
                  <a:pt x="869294" y="3354466"/>
                  <a:pt x="869294" y="3244633"/>
                </a:cubicBezTo>
                <a:cubicBezTo>
                  <a:pt x="869294" y="3244633"/>
                  <a:pt x="869294" y="3244633"/>
                  <a:pt x="869294" y="3244633"/>
                </a:cubicBezTo>
                <a:lnTo>
                  <a:pt x="869294" y="3244633"/>
                </a:lnTo>
                <a:cubicBezTo>
                  <a:pt x="869294" y="3244633"/>
                  <a:pt x="869294" y="3244633"/>
                  <a:pt x="869294" y="3244633"/>
                </a:cubicBezTo>
                <a:cubicBezTo>
                  <a:pt x="869294" y="3134799"/>
                  <a:pt x="958346" y="3045747"/>
                  <a:pt x="1068180" y="3045747"/>
                </a:cubicBezTo>
                <a:cubicBezTo>
                  <a:pt x="1068180" y="3045747"/>
                  <a:pt x="1068180" y="3045747"/>
                  <a:pt x="1068180" y="3045747"/>
                </a:cubicBezTo>
                <a:lnTo>
                  <a:pt x="1068180" y="3045747"/>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sz="2400" u="none">
              <a:solidFill>
                <a:srgbClr val="D8D8D8"/>
              </a:solidFill>
              <a:latin typeface="Arial"/>
              <a:ea typeface="Arial"/>
              <a:cs typeface="Arial"/>
              <a:sym typeface="Arial"/>
            </a:endParaRPr>
          </a:p>
        </p:txBody>
      </p:sp>
      <p:sp>
        <p:nvSpPr>
          <p:cNvPr id="110" name="Google Shape;110;p1"/>
          <p:cNvSpPr txBox="1"/>
          <p:nvPr/>
        </p:nvSpPr>
        <p:spPr>
          <a:xfrm>
            <a:off x="14872036" y="9137609"/>
            <a:ext cx="6343413" cy="769441"/>
          </a:xfrm>
          <a:prstGeom prst="rect">
            <a:avLst/>
          </a:prstGeom>
          <a:noFill/>
          <a:ln cap="flat" cmpd="sng" w="28575">
            <a:solidFill>
              <a:srgbClr val="7F7F7F"/>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200">
                <a:solidFill>
                  <a:schemeClr val="dk1"/>
                </a:solidFill>
                <a:latin typeface="Trebuchet MS"/>
                <a:ea typeface="Trebuchet MS"/>
                <a:cs typeface="Trebuchet MS"/>
                <a:sym typeface="Trebuchet MS"/>
              </a:rPr>
              <a:t>Figure 1. </a:t>
            </a:r>
            <a:r>
              <a:rPr lang="en-US" sz="2200">
                <a:solidFill>
                  <a:schemeClr val="dk1"/>
                </a:solidFill>
                <a:latin typeface="Trebuchet MS"/>
                <a:ea typeface="Trebuchet MS"/>
                <a:cs typeface="Trebuchet MS"/>
                <a:sym typeface="Trebuchet MS"/>
              </a:rPr>
              <a:t>Examples of clear tobacco-free signage for centers with comprehensive TFWPs.</a:t>
            </a:r>
            <a:endParaRPr/>
          </a:p>
        </p:txBody>
      </p:sp>
      <p:sp>
        <p:nvSpPr>
          <p:cNvPr id="111" name="Google Shape;111;p1"/>
          <p:cNvSpPr txBox="1"/>
          <p:nvPr/>
        </p:nvSpPr>
        <p:spPr>
          <a:xfrm>
            <a:off x="22008712" y="15181656"/>
            <a:ext cx="6723600" cy="4679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rgbClr val="407EC9"/>
                </a:solidFill>
                <a:latin typeface="Arial Black"/>
                <a:ea typeface="Arial Black"/>
                <a:cs typeface="Arial Black"/>
                <a:sym typeface="Arial Black"/>
              </a:rPr>
              <a:t>References</a:t>
            </a:r>
            <a:endParaRPr/>
          </a:p>
          <a:p>
            <a:pPr indent="0" lvl="0" marL="68580" marR="0" rtl="0" algn="l">
              <a:spcBef>
                <a:spcPts val="0"/>
              </a:spcBef>
              <a:spcAft>
                <a:spcPts val="0"/>
              </a:spcAft>
              <a:buNone/>
            </a:pPr>
            <a:r>
              <a:t/>
            </a:r>
            <a:endParaRPr sz="1200">
              <a:solidFill>
                <a:srgbClr val="407EC9"/>
              </a:solidFill>
              <a:latin typeface="Arial Black"/>
              <a:ea typeface="Arial Black"/>
              <a:cs typeface="Arial Black"/>
              <a:sym typeface="Arial Black"/>
            </a:endParaRPr>
          </a:p>
          <a:p>
            <a:pPr indent="-457200" lvl="0" marL="457200" marR="0" rtl="0" algn="l">
              <a:spcBef>
                <a:spcPts val="0"/>
              </a:spcBef>
              <a:spcAft>
                <a:spcPts val="0"/>
              </a:spcAft>
              <a:buNone/>
            </a:pPr>
            <a:r>
              <a:rPr lang="en-US" sz="1400">
                <a:solidFill>
                  <a:srgbClr val="000000"/>
                </a:solidFill>
                <a:latin typeface="Arial"/>
                <a:ea typeface="Arial"/>
                <a:cs typeface="Arial"/>
                <a:sym typeface="Arial"/>
              </a:rPr>
              <a:t>1. National Institutes of Health. </a:t>
            </a:r>
            <a:r>
              <a:rPr i="1" lang="en-US" sz="1400">
                <a:solidFill>
                  <a:srgbClr val="000000"/>
                </a:solidFill>
                <a:latin typeface="Arial"/>
                <a:ea typeface="Arial"/>
                <a:cs typeface="Arial"/>
                <a:sym typeface="Arial"/>
              </a:rPr>
              <a:t>Do People with Mental Illness and Substance Use Disorders Use Tobacco More Often? </a:t>
            </a:r>
            <a:r>
              <a:rPr lang="en-US" sz="1400">
                <a:solidFill>
                  <a:srgbClr val="000000"/>
                </a:solidFill>
                <a:latin typeface="Arial"/>
                <a:ea typeface="Arial"/>
                <a:cs typeface="Arial"/>
                <a:sym typeface="Arial"/>
              </a:rPr>
              <a:t>Accessed online (15 Feb 2023). https://nida.nih.gov/publications/research-reports/tobacco-nicotine-e-cigarettes/do-people-mental-illness-substance-use-disorders-use-tobacco-more-often. </a:t>
            </a:r>
            <a:endParaRPr/>
          </a:p>
          <a:p>
            <a:pPr indent="-457200" lvl="0" marL="457200" marR="0" rtl="0" algn="l">
              <a:spcBef>
                <a:spcPts val="0"/>
              </a:spcBef>
              <a:spcAft>
                <a:spcPts val="0"/>
              </a:spcAft>
              <a:buNone/>
            </a:pPr>
            <a:r>
              <a:rPr lang="en-US" sz="1400">
                <a:solidFill>
                  <a:srgbClr val="000000"/>
                </a:solidFill>
                <a:latin typeface="Arial"/>
                <a:ea typeface="Arial"/>
                <a:cs typeface="Arial"/>
                <a:sym typeface="Arial"/>
              </a:rPr>
              <a:t>2. Centers for Disease Control and Prevention: Office on Smoking and Health.</a:t>
            </a:r>
            <a:r>
              <a:rPr i="1" lang="en-US" sz="1400">
                <a:solidFill>
                  <a:srgbClr val="000000"/>
                </a:solidFill>
                <a:latin typeface="Arial"/>
                <a:ea typeface="Arial"/>
                <a:cs typeface="Arial"/>
                <a:sym typeface="Arial"/>
              </a:rPr>
              <a:t> Smoking &amp; Tobacco Use.</a:t>
            </a:r>
            <a:r>
              <a:rPr lang="en-US" sz="1400">
                <a:solidFill>
                  <a:srgbClr val="000000"/>
                </a:solidFill>
                <a:latin typeface="Arial"/>
                <a:ea typeface="Arial"/>
                <a:cs typeface="Arial"/>
                <a:sym typeface="Arial"/>
              </a:rPr>
              <a:t> Accessed online (15 Feb 2023). https://www.cdc.gov/tobacco/about/osh/index.htm. </a:t>
            </a:r>
            <a:endParaRPr/>
          </a:p>
          <a:p>
            <a:pPr indent="-457200" lvl="0" marL="457200" marR="0" rtl="0" algn="l">
              <a:spcBef>
                <a:spcPts val="0"/>
              </a:spcBef>
              <a:spcAft>
                <a:spcPts val="0"/>
              </a:spcAft>
              <a:buNone/>
            </a:pPr>
            <a:r>
              <a:rPr lang="en-US" sz="1400">
                <a:solidFill>
                  <a:srgbClr val="000000"/>
                </a:solidFill>
                <a:latin typeface="Arial"/>
                <a:ea typeface="Arial"/>
                <a:cs typeface="Arial"/>
                <a:sym typeface="Arial"/>
              </a:rPr>
              <a:t>3. Centers for Disease Control and Prevention. </a:t>
            </a:r>
            <a:r>
              <a:rPr i="1" lang="en-US" sz="1400">
                <a:solidFill>
                  <a:srgbClr val="000000"/>
                </a:solidFill>
                <a:latin typeface="Arial"/>
                <a:ea typeface="Arial"/>
                <a:cs typeface="Arial"/>
                <a:sym typeface="Arial"/>
              </a:rPr>
              <a:t>Smokefree Policies Reduce Smoking</a:t>
            </a:r>
            <a:r>
              <a:rPr lang="en-US" sz="1400">
                <a:solidFill>
                  <a:srgbClr val="000000"/>
                </a:solidFill>
                <a:latin typeface="Arial"/>
                <a:ea typeface="Arial"/>
                <a:cs typeface="Arial"/>
                <a:sym typeface="Arial"/>
              </a:rPr>
              <a:t>. Accessed online (15 Feb 2023). https://www.cdc.gov/tobacco/secondhand-smoke/protection/reduce-smoking.htm </a:t>
            </a:r>
            <a:endParaRPr/>
          </a:p>
          <a:p>
            <a:pPr indent="-457200" lvl="0" marL="457200" marR="0" rtl="0" algn="l">
              <a:spcBef>
                <a:spcPts val="0"/>
              </a:spcBef>
              <a:spcAft>
                <a:spcPts val="0"/>
              </a:spcAft>
              <a:buNone/>
            </a:pPr>
            <a:r>
              <a:rPr lang="en-US" sz="1400">
                <a:solidFill>
                  <a:srgbClr val="000000"/>
                </a:solidFill>
                <a:latin typeface="Arial"/>
                <a:ea typeface="Arial"/>
                <a:cs typeface="Arial"/>
                <a:sym typeface="Arial"/>
              </a:rPr>
              <a:t>4. Reitzel, L. R., Britton, M., Martinez Leal, I. et al. (2022). </a:t>
            </a:r>
            <a:r>
              <a:rPr i="1" lang="en-US" sz="1400">
                <a:solidFill>
                  <a:srgbClr val="000000"/>
                </a:solidFill>
                <a:latin typeface="Arial"/>
                <a:ea typeface="Arial"/>
                <a:cs typeface="Arial"/>
                <a:sym typeface="Arial"/>
              </a:rPr>
              <a:t>Evidence-based Tobacco Control Policies and Practices in Local Mental Health Authorities across Texas: A SWOT Analysis. </a:t>
            </a:r>
            <a:r>
              <a:rPr lang="en-US" sz="1400">
                <a:solidFill>
                  <a:srgbClr val="000000"/>
                </a:solidFill>
                <a:latin typeface="Arial"/>
                <a:ea typeface="Arial"/>
                <a:cs typeface="Arial"/>
                <a:sym typeface="Arial"/>
              </a:rPr>
              <a:t>Unpublished Report 1 for HHS000961900001.</a:t>
            </a:r>
            <a:endParaRPr/>
          </a:p>
          <a:p>
            <a:pPr indent="-457200" lvl="0" marL="457200" marR="0" rtl="0" algn="l">
              <a:spcBef>
                <a:spcPts val="0"/>
              </a:spcBef>
              <a:spcAft>
                <a:spcPts val="0"/>
              </a:spcAft>
              <a:buNone/>
            </a:pPr>
            <a:r>
              <a:rPr lang="en-US" sz="1400">
                <a:solidFill>
                  <a:srgbClr val="000000"/>
                </a:solidFill>
                <a:latin typeface="Arial"/>
                <a:ea typeface="Arial"/>
                <a:cs typeface="Arial"/>
                <a:sym typeface="Arial"/>
              </a:rPr>
              <a:t>5. Centers for Disease Control and Prevention: Office on Smoking and Health.</a:t>
            </a:r>
            <a:r>
              <a:rPr i="1" lang="en-US" sz="1400">
                <a:solidFill>
                  <a:srgbClr val="000000"/>
                </a:solidFill>
                <a:latin typeface="Arial"/>
                <a:ea typeface="Arial"/>
                <a:cs typeface="Arial"/>
                <a:sym typeface="Arial"/>
              </a:rPr>
              <a:t> The Health Consequences of Involuntary Exposure to Tobacco Smoke: A Report of the Surgeon General.</a:t>
            </a:r>
            <a:r>
              <a:rPr lang="en-US" sz="1400">
                <a:solidFill>
                  <a:srgbClr val="000000"/>
                </a:solidFill>
                <a:latin typeface="Arial"/>
                <a:ea typeface="Arial"/>
                <a:cs typeface="Arial"/>
                <a:sym typeface="Arial"/>
              </a:rPr>
              <a:t> Accessed online (15 Feb 2023). https://www.ncbi.nlm.nih.gov/books/NBK44324/.</a:t>
            </a:r>
            <a:endParaRPr/>
          </a:p>
        </p:txBody>
      </p:sp>
      <p:cxnSp>
        <p:nvCxnSpPr>
          <p:cNvPr id="112" name="Google Shape;112;p1"/>
          <p:cNvCxnSpPr/>
          <p:nvPr/>
        </p:nvCxnSpPr>
        <p:spPr>
          <a:xfrm rot="10800000">
            <a:off x="11801926" y="20573555"/>
            <a:ext cx="3434831" cy="0"/>
          </a:xfrm>
          <a:prstGeom prst="straightConnector1">
            <a:avLst/>
          </a:prstGeom>
          <a:noFill/>
          <a:ln cap="flat" cmpd="sng" w="76200">
            <a:solidFill>
              <a:schemeClr val="accent4"/>
            </a:solidFill>
            <a:prstDash val="lgDash"/>
            <a:round/>
            <a:headEnd len="sm" w="sm" type="none"/>
            <a:tailEnd len="med" w="med" type="triangle"/>
          </a:ln>
        </p:spPr>
      </p:cxnSp>
      <p:sp>
        <p:nvSpPr>
          <p:cNvPr id="113" name="Google Shape;113;p1"/>
          <p:cNvSpPr/>
          <p:nvPr/>
        </p:nvSpPr>
        <p:spPr>
          <a:xfrm>
            <a:off x="7795037" y="10374995"/>
            <a:ext cx="13482785"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chemeClr val="dk1"/>
                </a:solidFill>
                <a:latin typeface="Trebuchet MS"/>
                <a:ea typeface="Trebuchet MS"/>
                <a:cs typeface="Trebuchet MS"/>
                <a:sym typeface="Trebuchet MS"/>
              </a:rPr>
              <a:t>Table 1. </a:t>
            </a:r>
            <a:r>
              <a:rPr lang="en-US" sz="2200">
                <a:solidFill>
                  <a:schemeClr val="dk1"/>
                </a:solidFill>
                <a:latin typeface="Trebuchet MS"/>
                <a:ea typeface="Trebuchet MS"/>
                <a:cs typeface="Trebuchet MS"/>
                <a:sym typeface="Trebuchet MS"/>
              </a:rPr>
              <a:t>Texas</a:t>
            </a:r>
            <a:r>
              <a:rPr b="1" lang="en-US" sz="2200">
                <a:solidFill>
                  <a:schemeClr val="dk1"/>
                </a:solidFill>
                <a:latin typeface="Trebuchet MS"/>
                <a:ea typeface="Trebuchet MS"/>
                <a:cs typeface="Trebuchet MS"/>
                <a:sym typeface="Trebuchet MS"/>
              </a:rPr>
              <a:t> </a:t>
            </a:r>
            <a:r>
              <a:rPr lang="en-US" sz="2200">
                <a:solidFill>
                  <a:schemeClr val="dk1"/>
                </a:solidFill>
                <a:latin typeface="Trebuchet MS"/>
                <a:ea typeface="Trebuchet MS"/>
                <a:cs typeface="Trebuchet MS"/>
                <a:sym typeface="Trebuchet MS"/>
              </a:rPr>
              <a:t>Local Mental Health Authorities’ tobacco-free workplace policy communication, enforcement, and visibility (N=30 employees representing 30 LMHAs).</a:t>
            </a:r>
            <a:endParaRPr/>
          </a:p>
        </p:txBody>
      </p:sp>
      <p:sp>
        <p:nvSpPr>
          <p:cNvPr id="114" name="Google Shape;114;p1"/>
          <p:cNvSpPr/>
          <p:nvPr/>
        </p:nvSpPr>
        <p:spPr>
          <a:xfrm>
            <a:off x="7795036" y="18815754"/>
            <a:ext cx="1348278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Trebuchet MS"/>
                <a:ea typeface="Trebuchet MS"/>
                <a:cs typeface="Trebuchet MS"/>
                <a:sym typeface="Trebuchet MS"/>
              </a:rPr>
              <a:t>Note.</a:t>
            </a:r>
            <a:r>
              <a:rPr lang="en-US" sz="1800">
                <a:solidFill>
                  <a:schemeClr val="dk1"/>
                </a:solidFill>
                <a:latin typeface="Trebuchet MS"/>
                <a:ea typeface="Trebuchet MS"/>
                <a:cs typeface="Trebuchet MS"/>
                <a:sym typeface="Trebuchet MS"/>
              </a:rPr>
              <a:t> LMHA = Local Mental Health Authority; TFWP = Tobacco-free workplace policy; % = the percentage of centers positively endorsing the item; </a:t>
            </a:r>
            <a:r>
              <a:rPr b="1" lang="en-US" sz="1800">
                <a:solidFill>
                  <a:schemeClr val="dk1"/>
                </a:solidFill>
                <a:latin typeface="Trebuchet MS"/>
                <a:ea typeface="Trebuchet MS"/>
                <a:cs typeface="Trebuchet MS"/>
                <a:sym typeface="Trebuchet MS"/>
              </a:rPr>
              <a:t>bold p-values</a:t>
            </a:r>
            <a:r>
              <a:rPr lang="en-US" sz="1800">
                <a:solidFill>
                  <a:schemeClr val="dk1"/>
                </a:solidFill>
                <a:latin typeface="Trebuchet MS"/>
                <a:ea typeface="Trebuchet MS"/>
                <a:cs typeface="Trebuchet MS"/>
                <a:sym typeface="Trebuchet MS"/>
              </a:rPr>
              <a:t> = significant at p&lt;0.10.</a:t>
            </a:r>
            <a:endParaRPr/>
          </a:p>
        </p:txBody>
      </p:sp>
      <p:pic>
        <p:nvPicPr>
          <p:cNvPr id="115" name="Google Shape;115;p1"/>
          <p:cNvPicPr preferRelativeResize="0"/>
          <p:nvPr/>
        </p:nvPicPr>
        <p:blipFill>
          <a:blip r:embed="rId10">
            <a:alphaModFix/>
          </a:blip>
          <a:stretch>
            <a:fillRect/>
          </a:stretch>
        </p:blipFill>
        <p:spPr>
          <a:xfrm>
            <a:off x="9134300" y="19465149"/>
            <a:ext cx="1927895" cy="23040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2010-05-10T19:12:44Z</dcterms:created>
  <dc:creator>Mac User</dc:creator>
</cp:coreProperties>
</file>