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4"/>
  </p:sldMasterIdLst>
  <p:notesMasterIdLst>
    <p:notesMasterId r:id="rId6"/>
  </p:notesMasterIdLst>
  <p:sldIdLst>
    <p:sldId id="321" r:id="rId5"/>
  </p:sldIdLst>
  <p:sldSz cx="32918400" cy="19202400"/>
  <p:notesSz cx="9601200" cy="73152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Calibri Light" panose="020F0302020204030204" pitchFamily="34" charset="0"/>
      <p:regular r:id="rId11"/>
      <p: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0384" userDrawn="1">
          <p15:clr>
            <a:srgbClr val="A4A3A4"/>
          </p15:clr>
        </p15:guide>
        <p15:guide id="3" pos="4016" userDrawn="1">
          <p15:clr>
            <a:srgbClr val="A4A3A4"/>
          </p15:clr>
        </p15:guide>
        <p15:guide id="4" pos="176" userDrawn="1">
          <p15:clr>
            <a:srgbClr val="A4A3A4"/>
          </p15:clr>
        </p15:guide>
        <p15:guide id="5" pos="496" userDrawn="1">
          <p15:clr>
            <a:srgbClr val="A4A3A4"/>
          </p15:clr>
        </p15:guide>
        <p15:guide id="6" orient="horz" pos="60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Herr" initials="LH" lastIdx="1" clrIdx="0">
    <p:extLst>
      <p:ext uri="{19B8F6BF-5375-455C-9EA6-DF929625EA0E}">
        <p15:presenceInfo xmlns:p15="http://schemas.microsoft.com/office/powerpoint/2012/main" userId="S::Lindsay.Herr@asco.org::2d679bad-8c1c-43f8-9b76-32e18ee1ecc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238"/>
    <a:srgbClr val="EEEBE9"/>
    <a:srgbClr val="EA4C89"/>
    <a:srgbClr val="FFF59D"/>
    <a:srgbClr val="FFFFFF"/>
    <a:srgbClr val="EFF8F3"/>
    <a:srgbClr val="874A4C"/>
    <a:srgbClr val="FFA726"/>
    <a:srgbClr val="80DEEA"/>
    <a:srgbClr val="FFD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03" autoAdjust="0"/>
    <p:restoredTop sz="94503" autoAdjust="0"/>
  </p:normalViewPr>
  <p:slideViewPr>
    <p:cSldViewPr snapToGrid="0" showGuides="1">
      <p:cViewPr varScale="1">
        <p:scale>
          <a:sx n="21" d="100"/>
          <a:sy n="21" d="100"/>
        </p:scale>
        <p:origin x="1248" y="60"/>
      </p:cViewPr>
      <p:guideLst>
        <p:guide pos="10384"/>
        <p:guide pos="4016"/>
        <p:guide pos="176"/>
        <p:guide pos="496"/>
        <p:guide orient="horz" pos="604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67825896762905"/>
          <c:y val="7.6738609112709827E-2"/>
          <c:w val="0.87232174103237092"/>
          <c:h val="0.835979531335561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'ASCO Pivot'!$I$2</c:f>
              <c:strCache>
                <c:ptCount val="1"/>
                <c:pt idx="0">
                  <c:v>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'ASCO Pivot'!$H$3:$H$7</c:f>
              <c:strCache>
                <c:ptCount val="5"/>
                <c:pt idx="0">
                  <c:v>Cardio Visit</c:v>
                </c:pt>
                <c:pt idx="1">
                  <c:v>Echocardiogram</c:v>
                </c:pt>
                <c:pt idx="2">
                  <c:v>Lipids Assessed</c:v>
                </c:pt>
                <c:pt idx="3">
                  <c:v>BMI Assessed</c:v>
                </c:pt>
                <c:pt idx="4">
                  <c:v>BP Assessed</c:v>
                </c:pt>
              </c:strCache>
            </c:strRef>
          </c:cat>
          <c:val>
            <c:numRef>
              <c:f>'ASCO Pivot'!$I$3:$I$7</c:f>
              <c:numCache>
                <c:formatCode>0.0%</c:formatCode>
                <c:ptCount val="5"/>
                <c:pt idx="0" formatCode="0%">
                  <c:v>0.81132075471698117</c:v>
                </c:pt>
                <c:pt idx="1">
                  <c:v>0.92452830188679247</c:v>
                </c:pt>
                <c:pt idx="2">
                  <c:v>0.98113207547169812</c:v>
                </c:pt>
                <c:pt idx="3">
                  <c:v>0.86792452830188682</c:v>
                </c:pt>
                <c:pt idx="4">
                  <c:v>0.90566037735849059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5-4DDD-B6AE-9D59DEF6B0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07839807"/>
        <c:axId val="2102335903"/>
      </c:barChart>
      <c:catAx>
        <c:axId val="2107839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02335903"/>
        <c:crosses val="autoZero"/>
        <c:auto val="1"/>
        <c:lblAlgn val="ctr"/>
        <c:lblOffset val="100"/>
        <c:noMultiLvlLbl val="0"/>
      </c:catAx>
      <c:valAx>
        <c:axId val="2102335903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0783980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58" y="1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D1CB04D-1C75-43E0-9B64-B7DDAA42BB2C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914400"/>
            <a:ext cx="4229100" cy="2468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0" y="3520439"/>
            <a:ext cx="7680960" cy="288036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58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26C2670-3342-473C-969D-FDFF399F2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49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1pPr>
    <a:lvl2pPr marL="283235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2pPr>
    <a:lvl3pPr marL="566471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3pPr>
    <a:lvl4pPr marL="849706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4pPr>
    <a:lvl5pPr marL="1132942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5pPr>
    <a:lvl6pPr marL="1416177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6pPr>
    <a:lvl7pPr marL="1699412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7pPr>
    <a:lvl8pPr marL="1982648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8pPr>
    <a:lvl9pPr marL="2265883" algn="l" defTabSz="566471" rtl="0" eaLnBrk="1" latinLnBrk="0" hangingPunct="1">
      <a:defRPr sz="74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6C2670-3342-473C-969D-FDFF399F20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81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3142616"/>
            <a:ext cx="24688800" cy="6685280"/>
          </a:xfrm>
        </p:spPr>
        <p:txBody>
          <a:bodyPr anchor="b"/>
          <a:lstStyle>
            <a:lvl1pPr algn="ctr">
              <a:defRPr sz="16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0085706"/>
            <a:ext cx="24688800" cy="4636134"/>
          </a:xfrm>
        </p:spPr>
        <p:txBody>
          <a:bodyPr/>
          <a:lstStyle>
            <a:lvl1pPr marL="0" indent="0" algn="ctr">
              <a:buNone/>
              <a:defRPr sz="6480"/>
            </a:lvl1pPr>
            <a:lvl2pPr marL="1234440" indent="0" algn="ctr">
              <a:buNone/>
              <a:defRPr sz="5400"/>
            </a:lvl2pPr>
            <a:lvl3pPr marL="2468880" indent="0" algn="ctr">
              <a:buNone/>
              <a:defRPr sz="4860"/>
            </a:lvl3pPr>
            <a:lvl4pPr marL="3703320" indent="0" algn="ctr">
              <a:buNone/>
              <a:defRPr sz="4320"/>
            </a:lvl4pPr>
            <a:lvl5pPr marL="4937760" indent="0" algn="ctr">
              <a:buNone/>
              <a:defRPr sz="4320"/>
            </a:lvl5pPr>
            <a:lvl6pPr marL="6172200" indent="0" algn="ctr">
              <a:buNone/>
              <a:defRPr sz="4320"/>
            </a:lvl6pPr>
            <a:lvl7pPr marL="7406640" indent="0" algn="ctr">
              <a:buNone/>
              <a:defRPr sz="4320"/>
            </a:lvl7pPr>
            <a:lvl8pPr marL="8641080" indent="0" algn="ctr">
              <a:buNone/>
              <a:defRPr sz="4320"/>
            </a:lvl8pPr>
            <a:lvl9pPr marL="9875520" indent="0" algn="ctr">
              <a:buNone/>
              <a:defRPr sz="43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38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5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0" y="1022350"/>
            <a:ext cx="7098030" cy="1627314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0" y="1022350"/>
            <a:ext cx="20882610" cy="1627314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3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40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5" y="4787268"/>
            <a:ext cx="28392120" cy="7987664"/>
          </a:xfrm>
        </p:spPr>
        <p:txBody>
          <a:bodyPr anchor="b"/>
          <a:lstStyle>
            <a:lvl1pPr>
              <a:defRPr sz="16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5" y="12850498"/>
            <a:ext cx="28392120" cy="4200524"/>
          </a:xfrm>
        </p:spPr>
        <p:txBody>
          <a:bodyPr/>
          <a:lstStyle>
            <a:lvl1pPr marL="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1pPr>
            <a:lvl2pPr marL="123444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2pPr>
            <a:lvl3pPr marL="2468880" indent="0">
              <a:buNone/>
              <a:defRPr sz="4860">
                <a:solidFill>
                  <a:schemeClr val="tx1">
                    <a:tint val="75000"/>
                  </a:schemeClr>
                </a:solidFill>
              </a:defRPr>
            </a:lvl3pPr>
            <a:lvl4pPr marL="370332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4pPr>
            <a:lvl5pPr marL="49377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5pPr>
            <a:lvl6pPr marL="617220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6pPr>
            <a:lvl7pPr marL="740664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7pPr>
            <a:lvl8pPr marL="864108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8pPr>
            <a:lvl9pPr marL="987552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30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111750"/>
            <a:ext cx="13990320" cy="12183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111750"/>
            <a:ext cx="13990320" cy="12183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5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022352"/>
            <a:ext cx="28392120" cy="37115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29" y="4707256"/>
            <a:ext cx="13926025" cy="2306954"/>
          </a:xfrm>
        </p:spPr>
        <p:txBody>
          <a:bodyPr anchor="b"/>
          <a:lstStyle>
            <a:lvl1pPr marL="0" indent="0">
              <a:buNone/>
              <a:defRPr sz="6480" b="1"/>
            </a:lvl1pPr>
            <a:lvl2pPr marL="1234440" indent="0">
              <a:buNone/>
              <a:defRPr sz="5400" b="1"/>
            </a:lvl2pPr>
            <a:lvl3pPr marL="2468880" indent="0">
              <a:buNone/>
              <a:defRPr sz="4860" b="1"/>
            </a:lvl3pPr>
            <a:lvl4pPr marL="3703320" indent="0">
              <a:buNone/>
              <a:defRPr sz="4320" b="1"/>
            </a:lvl4pPr>
            <a:lvl5pPr marL="4937760" indent="0">
              <a:buNone/>
              <a:defRPr sz="4320" b="1"/>
            </a:lvl5pPr>
            <a:lvl6pPr marL="6172200" indent="0">
              <a:buNone/>
              <a:defRPr sz="4320" b="1"/>
            </a:lvl6pPr>
            <a:lvl7pPr marL="7406640" indent="0">
              <a:buNone/>
              <a:defRPr sz="4320" b="1"/>
            </a:lvl7pPr>
            <a:lvl8pPr marL="8641080" indent="0">
              <a:buNone/>
              <a:defRPr sz="4320" b="1"/>
            </a:lvl8pPr>
            <a:lvl9pPr marL="9875520" indent="0">
              <a:buNone/>
              <a:defRPr sz="4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29" y="7014210"/>
            <a:ext cx="13926025" cy="103168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0" y="4707256"/>
            <a:ext cx="13994608" cy="2306954"/>
          </a:xfrm>
        </p:spPr>
        <p:txBody>
          <a:bodyPr anchor="b"/>
          <a:lstStyle>
            <a:lvl1pPr marL="0" indent="0">
              <a:buNone/>
              <a:defRPr sz="6480" b="1"/>
            </a:lvl1pPr>
            <a:lvl2pPr marL="1234440" indent="0">
              <a:buNone/>
              <a:defRPr sz="5400" b="1"/>
            </a:lvl2pPr>
            <a:lvl3pPr marL="2468880" indent="0">
              <a:buNone/>
              <a:defRPr sz="4860" b="1"/>
            </a:lvl3pPr>
            <a:lvl4pPr marL="3703320" indent="0">
              <a:buNone/>
              <a:defRPr sz="4320" b="1"/>
            </a:lvl4pPr>
            <a:lvl5pPr marL="4937760" indent="0">
              <a:buNone/>
              <a:defRPr sz="4320" b="1"/>
            </a:lvl5pPr>
            <a:lvl6pPr marL="6172200" indent="0">
              <a:buNone/>
              <a:defRPr sz="4320" b="1"/>
            </a:lvl6pPr>
            <a:lvl7pPr marL="7406640" indent="0">
              <a:buNone/>
              <a:defRPr sz="4320" b="1"/>
            </a:lvl7pPr>
            <a:lvl8pPr marL="8641080" indent="0">
              <a:buNone/>
              <a:defRPr sz="4320" b="1"/>
            </a:lvl8pPr>
            <a:lvl9pPr marL="9875520" indent="0">
              <a:buNone/>
              <a:defRPr sz="4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0" y="7014210"/>
            <a:ext cx="13994608" cy="103168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12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9" y="1280160"/>
            <a:ext cx="10617040" cy="4480560"/>
          </a:xfrm>
        </p:spPr>
        <p:txBody>
          <a:bodyPr anchor="b"/>
          <a:lstStyle>
            <a:lvl1pPr>
              <a:defRPr sz="86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2764791"/>
            <a:ext cx="16664940" cy="13646150"/>
          </a:xfrm>
        </p:spPr>
        <p:txBody>
          <a:bodyPr/>
          <a:lstStyle>
            <a:lvl1pPr>
              <a:defRPr sz="8640"/>
            </a:lvl1pPr>
            <a:lvl2pPr>
              <a:defRPr sz="7560"/>
            </a:lvl2pPr>
            <a:lvl3pPr>
              <a:defRPr sz="648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9" y="5760720"/>
            <a:ext cx="10617040" cy="10672446"/>
          </a:xfrm>
        </p:spPr>
        <p:txBody>
          <a:bodyPr/>
          <a:lstStyle>
            <a:lvl1pPr marL="0" indent="0">
              <a:buNone/>
              <a:defRPr sz="4320"/>
            </a:lvl1pPr>
            <a:lvl2pPr marL="1234440" indent="0">
              <a:buNone/>
              <a:defRPr sz="3780"/>
            </a:lvl2pPr>
            <a:lvl3pPr marL="2468880" indent="0">
              <a:buNone/>
              <a:defRPr sz="3240"/>
            </a:lvl3pPr>
            <a:lvl4pPr marL="3703320" indent="0">
              <a:buNone/>
              <a:defRPr sz="2700"/>
            </a:lvl4pPr>
            <a:lvl5pPr marL="4937760" indent="0">
              <a:buNone/>
              <a:defRPr sz="2700"/>
            </a:lvl5pPr>
            <a:lvl6pPr marL="6172200" indent="0">
              <a:buNone/>
              <a:defRPr sz="2700"/>
            </a:lvl6pPr>
            <a:lvl7pPr marL="7406640" indent="0">
              <a:buNone/>
              <a:defRPr sz="2700"/>
            </a:lvl7pPr>
            <a:lvl8pPr marL="8641080" indent="0">
              <a:buNone/>
              <a:defRPr sz="2700"/>
            </a:lvl8pPr>
            <a:lvl9pPr marL="9875520" indent="0">
              <a:buNone/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28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9" y="1280160"/>
            <a:ext cx="10617040" cy="4480560"/>
          </a:xfrm>
        </p:spPr>
        <p:txBody>
          <a:bodyPr anchor="b"/>
          <a:lstStyle>
            <a:lvl1pPr>
              <a:defRPr sz="86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2764791"/>
            <a:ext cx="16664940" cy="13646150"/>
          </a:xfrm>
        </p:spPr>
        <p:txBody>
          <a:bodyPr anchor="t"/>
          <a:lstStyle>
            <a:lvl1pPr marL="0" indent="0">
              <a:buNone/>
              <a:defRPr sz="8640"/>
            </a:lvl1pPr>
            <a:lvl2pPr marL="1234440" indent="0">
              <a:buNone/>
              <a:defRPr sz="7560"/>
            </a:lvl2pPr>
            <a:lvl3pPr marL="2468880" indent="0">
              <a:buNone/>
              <a:defRPr sz="6480"/>
            </a:lvl3pPr>
            <a:lvl4pPr marL="3703320" indent="0">
              <a:buNone/>
              <a:defRPr sz="5400"/>
            </a:lvl4pPr>
            <a:lvl5pPr marL="4937760" indent="0">
              <a:buNone/>
              <a:defRPr sz="5400"/>
            </a:lvl5pPr>
            <a:lvl6pPr marL="6172200" indent="0">
              <a:buNone/>
              <a:defRPr sz="5400"/>
            </a:lvl6pPr>
            <a:lvl7pPr marL="7406640" indent="0">
              <a:buNone/>
              <a:defRPr sz="5400"/>
            </a:lvl7pPr>
            <a:lvl8pPr marL="8641080" indent="0">
              <a:buNone/>
              <a:defRPr sz="5400"/>
            </a:lvl8pPr>
            <a:lvl9pPr marL="9875520" indent="0">
              <a:buNone/>
              <a:defRPr sz="5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9" y="5760720"/>
            <a:ext cx="10617040" cy="10672446"/>
          </a:xfrm>
        </p:spPr>
        <p:txBody>
          <a:bodyPr/>
          <a:lstStyle>
            <a:lvl1pPr marL="0" indent="0">
              <a:buNone/>
              <a:defRPr sz="4320"/>
            </a:lvl1pPr>
            <a:lvl2pPr marL="1234440" indent="0">
              <a:buNone/>
              <a:defRPr sz="3780"/>
            </a:lvl2pPr>
            <a:lvl3pPr marL="2468880" indent="0">
              <a:buNone/>
              <a:defRPr sz="3240"/>
            </a:lvl3pPr>
            <a:lvl4pPr marL="3703320" indent="0">
              <a:buNone/>
              <a:defRPr sz="2700"/>
            </a:lvl4pPr>
            <a:lvl5pPr marL="4937760" indent="0">
              <a:buNone/>
              <a:defRPr sz="2700"/>
            </a:lvl5pPr>
            <a:lvl6pPr marL="6172200" indent="0">
              <a:buNone/>
              <a:defRPr sz="2700"/>
            </a:lvl6pPr>
            <a:lvl7pPr marL="7406640" indent="0">
              <a:buNone/>
              <a:defRPr sz="2700"/>
            </a:lvl7pPr>
            <a:lvl8pPr marL="8641080" indent="0">
              <a:buNone/>
              <a:defRPr sz="2700"/>
            </a:lvl8pPr>
            <a:lvl9pPr marL="9875520" indent="0">
              <a:buNone/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0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022352"/>
            <a:ext cx="28392120" cy="3711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111750"/>
            <a:ext cx="28392120" cy="12183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17797781"/>
            <a:ext cx="7406640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35061-2F74-46D4-9F8F-C77EF304855D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17797781"/>
            <a:ext cx="11109960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17797781"/>
            <a:ext cx="7406640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52CE-B062-47D6-A8CB-AF6B214D1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8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2AD944-7D57-4665-971F-668A33F598C8}"/>
              </a:ext>
            </a:extLst>
          </p:cNvPr>
          <p:cNvSpPr txBox="1"/>
          <p:nvPr/>
        </p:nvSpPr>
        <p:spPr>
          <a:xfrm>
            <a:off x="0" y="0"/>
            <a:ext cx="32918400" cy="255454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Abstract # 428274: : Concordance analysis between practice and algorithm recommendations for cardiac screening in a cohort of high-risk lymphoma survivors</a:t>
            </a:r>
          </a:p>
          <a:p>
            <a:pPr algn="ctr"/>
            <a:r>
              <a:rPr lang="en-US" sz="4000" dirty="0">
                <a:solidFill>
                  <a:schemeClr val="bg1"/>
                </a:solidFill>
              </a:rPr>
              <a:t>Authors: W. Thoman, K. Gilmore, P. Chapman, W. Bi, H. Mistry, E. Mullen, A. </a:t>
            </a:r>
            <a:r>
              <a:rPr lang="en-US" sz="4000" dirty="0" err="1">
                <a:solidFill>
                  <a:schemeClr val="bg1"/>
                </a:solidFill>
              </a:rPr>
              <a:t>Deswal</a:t>
            </a:r>
            <a:r>
              <a:rPr lang="en-US" sz="4000" dirty="0">
                <a:solidFill>
                  <a:schemeClr val="bg1"/>
                </a:solidFill>
              </a:rPr>
              <a:t>, I. </a:t>
            </a:r>
            <a:r>
              <a:rPr lang="en-US" sz="4000" dirty="0" err="1">
                <a:solidFill>
                  <a:schemeClr val="bg1"/>
                </a:solidFill>
              </a:rPr>
              <a:t>Hamzeh</a:t>
            </a:r>
            <a:r>
              <a:rPr lang="en-US" sz="4000" dirty="0">
                <a:solidFill>
                  <a:schemeClr val="bg1"/>
                </a:solidFill>
              </a:rPr>
              <a:t>, M. A. Rodriguez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DEC3DA-1C54-4FCA-8123-728A6D0DC052}"/>
              </a:ext>
            </a:extLst>
          </p:cNvPr>
          <p:cNvSpPr txBox="1"/>
          <p:nvPr/>
        </p:nvSpPr>
        <p:spPr>
          <a:xfrm>
            <a:off x="11332029" y="2554545"/>
            <a:ext cx="11201400" cy="1661993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en-US" sz="6600" dirty="0">
              <a:solidFill>
                <a:schemeClr val="bg1"/>
              </a:solidFill>
            </a:endParaRPr>
          </a:p>
          <a:p>
            <a:pPr algn="ctr"/>
            <a:r>
              <a:rPr lang="en-US" sz="7200" b="1" dirty="0">
                <a:solidFill>
                  <a:schemeClr val="bg1"/>
                </a:solidFill>
              </a:rPr>
              <a:t>Collaboration with cardiology services is crucial for identifying and monitoring high-risk survivors, updating cardiology care guidelines, and continuously monitoring long-term cardiovascular outcomes.</a:t>
            </a:r>
          </a:p>
          <a:p>
            <a:pPr algn="ctr"/>
            <a:endParaRPr lang="en-US" sz="6000" b="1" i="1" dirty="0">
              <a:solidFill>
                <a:schemeClr val="bg1"/>
              </a:solidFill>
            </a:endParaRPr>
          </a:p>
          <a:p>
            <a:pPr algn="ctr"/>
            <a:endParaRPr lang="en-US" sz="6000" b="1" i="1" dirty="0">
              <a:solidFill>
                <a:schemeClr val="bg1"/>
              </a:solidFill>
            </a:endParaRPr>
          </a:p>
          <a:p>
            <a:endParaRPr lang="en-US" sz="96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bg1"/>
              </a:solidFill>
            </a:endParaRPr>
          </a:p>
          <a:p>
            <a:pPr algn="r"/>
            <a:endParaRPr lang="en-US" sz="3600" dirty="0">
              <a:solidFill>
                <a:schemeClr val="bg1"/>
              </a:solidFill>
            </a:endParaRPr>
          </a:p>
          <a:p>
            <a:pPr algn="r"/>
            <a:r>
              <a:rPr lang="en-US" sz="3600" dirty="0">
                <a:solidFill>
                  <a:schemeClr val="bg1"/>
                </a:solidFill>
              </a:rPr>
              <a:t>Contact: Whittney Thoman, MS (wsthoman@mdanderson.org)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7E0184-1599-4CA6-A246-A096FD37DD48}"/>
              </a:ext>
            </a:extLst>
          </p:cNvPr>
          <p:cNvSpPr txBox="1"/>
          <p:nvPr/>
        </p:nvSpPr>
        <p:spPr>
          <a:xfrm>
            <a:off x="0" y="2554545"/>
            <a:ext cx="1133202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u="sng" dirty="0"/>
              <a:t>Background/Methods: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dirty="0"/>
              <a:t>Cardiovascular disease (CVD) is a leading cause of mortality among cancer survivors.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dirty="0"/>
              <a:t>Lymphoma survivors receiving anthracyclines and mediastinal or mantel field radiation have a higher risk of CVD complications and mortality.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dirty="0"/>
              <a:t>To address this concern, we have implemented lymphoma survivorship care algorithms that include recommendations for cardiovascular monitoring.</a:t>
            </a:r>
          </a:p>
          <a:p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9C1F6-3D38-4E5E-A734-7BC16958D47A}"/>
              </a:ext>
            </a:extLst>
          </p:cNvPr>
          <p:cNvSpPr txBox="1"/>
          <p:nvPr/>
        </p:nvSpPr>
        <p:spPr>
          <a:xfrm>
            <a:off x="0" y="14431863"/>
            <a:ext cx="1133202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u="sng" dirty="0"/>
              <a:t>Methods: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In 2021, the Lymphoma Survivorship clinic cared for 387 patients, including 53 who received both anthracycline and thoracic radiation.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We conducted a review of cardiac screening tests/visits with the aim to assess concordance between care received and algorithm recommendations.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A34632-24C8-466A-83D9-E07601553C0D}"/>
              </a:ext>
            </a:extLst>
          </p:cNvPr>
          <p:cNvSpPr txBox="1"/>
          <p:nvPr/>
        </p:nvSpPr>
        <p:spPr>
          <a:xfrm>
            <a:off x="22533429" y="2554545"/>
            <a:ext cx="1038497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u="sng" dirty="0"/>
              <a:t>Results/Graphs/Data: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The majority of patients had a cardiovascular   risk assessment and echocardiograms (ECHO),  all of which showed normal left ventricular ejection fraction.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On average, patients had 3.08 cardiology visits with a 1.26-year gap between the latest ECHO and survivorship appointment.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A0672C-393D-4C8C-BD57-83F777616BF2}"/>
              </a:ext>
            </a:extLst>
          </p:cNvPr>
          <p:cNvSpPr txBox="1"/>
          <p:nvPr/>
        </p:nvSpPr>
        <p:spPr>
          <a:xfrm>
            <a:off x="22664058" y="14431862"/>
            <a:ext cx="1025434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u="sng" dirty="0"/>
              <a:t>Future Directions for Research: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Ongoing collaboration with cardiology to improve identification and monitoring of high-risk survivors and long-term cardiovascular outcomes.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Development of a cardiovascular screening algorithm to depict best practices for care delivery across all cancer survivors. </a:t>
            </a:r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3C1B709E-4863-47F2-AA93-42EEFD043B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0" y="14726537"/>
            <a:ext cx="5577379" cy="29746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D5CBE4-48A0-4675-9CA6-4729B405959E}"/>
              </a:ext>
            </a:extLst>
          </p:cNvPr>
          <p:cNvSpPr txBox="1"/>
          <p:nvPr/>
        </p:nvSpPr>
        <p:spPr>
          <a:xfrm>
            <a:off x="23103187" y="8002190"/>
            <a:ext cx="8524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Table 1. Cardiovascular Evaluation and Risk Factors Among Study Cohort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8CB8607-EF8D-4B52-8606-9709460D768A}"/>
              </a:ext>
            </a:extLst>
          </p:cNvPr>
          <p:cNvGrpSpPr/>
          <p:nvPr/>
        </p:nvGrpSpPr>
        <p:grpSpPr>
          <a:xfrm>
            <a:off x="444495" y="8115295"/>
            <a:ext cx="9696910" cy="6355586"/>
            <a:chOff x="444495" y="8277761"/>
            <a:chExt cx="9696910" cy="6355586"/>
          </a:xfrm>
        </p:grpSpPr>
        <p:pic>
          <p:nvPicPr>
            <p:cNvPr id="9" name="Picture 8" descr="A close-up of a document&#10;&#10;Description automatically generated">
              <a:extLst>
                <a:ext uri="{FF2B5EF4-FFF2-40B4-BE49-F238E27FC236}">
                  <a16:creationId xmlns:a16="http://schemas.microsoft.com/office/drawing/2014/main" id="{65139912-DA9C-4B4F-98E6-0DFDB201D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495" y="8785592"/>
              <a:ext cx="9631596" cy="584775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C0E020-5224-42B2-847C-F4C5B46D612C}"/>
                </a:ext>
              </a:extLst>
            </p:cNvPr>
            <p:cNvSpPr txBox="1"/>
            <p:nvPr/>
          </p:nvSpPr>
          <p:spPr>
            <a:xfrm>
              <a:off x="564268" y="8277761"/>
              <a:ext cx="957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Figure 1. Cancer Survivorship algorithms depict best practices for care delivery by providing patient management tools to patients under surveillance for cancer recurrence and secondary cancers.</a:t>
              </a:r>
            </a:p>
          </p:txBody>
        </p:sp>
      </p:grpSp>
      <p:pic>
        <p:nvPicPr>
          <p:cNvPr id="14" name="Picture 13" descr="A qr code with a few squares&#10;&#10;Description automatically generated">
            <a:extLst>
              <a:ext uri="{FF2B5EF4-FFF2-40B4-BE49-F238E27FC236}">
                <a16:creationId xmlns:a16="http://schemas.microsoft.com/office/drawing/2014/main" id="{31BDFC89-7A32-4919-8847-1585EA5B17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3678" y="14960909"/>
            <a:ext cx="3373891" cy="33738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75A52A-C71E-4E37-9F43-C523A9098BCC}"/>
              </a:ext>
            </a:extLst>
          </p:cNvPr>
          <p:cNvSpPr txBox="1"/>
          <p:nvPr/>
        </p:nvSpPr>
        <p:spPr>
          <a:xfrm>
            <a:off x="11729358" y="18357443"/>
            <a:ext cx="40186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imes New Roman"/>
              </a:rPr>
              <a:t>Access to Cancer Survivorship Algorithms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E07FE7-9865-4877-893E-5BBDD271D9F8}"/>
              </a:ext>
            </a:extLst>
          </p:cNvPr>
          <p:cNvSpPr txBox="1"/>
          <p:nvPr/>
        </p:nvSpPr>
        <p:spPr>
          <a:xfrm>
            <a:off x="11332029" y="18617184"/>
            <a:ext cx="51271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Copies of this poster obtained through Quick Response (QR) Code are for personal </a:t>
            </a:r>
          </a:p>
          <a:p>
            <a:r>
              <a:rPr lang="en-US" sz="800" dirty="0">
                <a:solidFill>
                  <a:schemeClr val="bg1"/>
                </a:solidFill>
              </a:rPr>
              <a:t>use only and may not be reproduced without permission from ASCO® or the author</a:t>
            </a:r>
          </a:p>
          <a:p>
            <a:r>
              <a:rPr lang="en-US" sz="800" dirty="0">
                <a:solidFill>
                  <a:schemeClr val="bg1"/>
                </a:solidFill>
              </a:rPr>
              <a:t> of this poster.</a:t>
            </a:r>
          </a:p>
          <a:p>
            <a:endParaRPr lang="en-US" dirty="0"/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14FF5085-67CD-4AB8-9025-5A5178B3B8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087404"/>
              </p:ext>
            </p:extLst>
          </p:nvPr>
        </p:nvGraphicFramePr>
        <p:xfrm>
          <a:off x="22504818" y="8320826"/>
          <a:ext cx="9692640" cy="585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9" name="Audio 28">
            <a:hlinkClick r:id="" action="ppaction://media"/>
            <a:extLst>
              <a:ext uri="{FF2B5EF4-FFF2-40B4-BE49-F238E27FC236}">
                <a16:creationId xmlns:a16="http://schemas.microsoft.com/office/drawing/2014/main" id="{CC482445-5606-43AF-6A9E-9354440BC1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 l="-658750" t="-658750" r="-658750" b="-658750"/>
          <a:stretch>
            <a:fillRect/>
          </a:stretch>
        </p:blipFill>
        <p:spPr>
          <a:xfrm>
            <a:off x="26927251" y="13211251"/>
            <a:ext cx="5760720" cy="57607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7754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3449"/>
    </mc:Choice>
    <mc:Fallback>
      <p:transition spd="slow" advTm="183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C24C4ACFCE9A48B8FB24D317AF858B" ma:contentTypeVersion="14" ma:contentTypeDescription="Create a new document." ma:contentTypeScope="" ma:versionID="68c0127e6e57a44049a397b87912b0b9">
  <xsd:schema xmlns:xsd="http://www.w3.org/2001/XMLSchema" xmlns:xs="http://www.w3.org/2001/XMLSchema" xmlns:p="http://schemas.microsoft.com/office/2006/metadata/properties" xmlns:ns2="7c3013fe-70f9-4ff4-8610-8d1cdb634c0d" xmlns:ns3="c358cfc3-f71e-41a5-9d77-25d9b3a30863" targetNamespace="http://schemas.microsoft.com/office/2006/metadata/properties" ma:root="true" ma:fieldsID="c1d59cc68b7d24a7e0c1034c94f3ed8a" ns2:_="" ns3:_="">
    <xsd:import namespace="7c3013fe-70f9-4ff4-8610-8d1cdb634c0d"/>
    <xsd:import namespace="c358cfc3-f71e-41a5-9d77-25d9b3a308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3013fe-70f9-4ff4-8610-8d1cdb634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58cfc3-f71e-41a5-9d77-25d9b3a308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c3013fe-70f9-4ff4-8610-8d1cdb634c0d" xsi:nil="true"/>
  </documentManagement>
</p:properties>
</file>

<file path=customXml/itemProps1.xml><?xml version="1.0" encoding="utf-8"?>
<ds:datastoreItem xmlns:ds="http://schemas.openxmlformats.org/officeDocument/2006/customXml" ds:itemID="{73F768C3-CF63-4D6F-84AE-9C79B3595A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3013fe-70f9-4ff4-8610-8d1cdb634c0d"/>
    <ds:schemaRef ds:uri="c358cfc3-f71e-41a5-9d77-25d9b3a308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3943FB-B30E-4EA8-AC49-4555611B5C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DF4B4D-E2FB-4D27-8E56-E0FB6F9C2260}">
  <ds:schemaRefs>
    <ds:schemaRef ds:uri="7c3013fe-70f9-4ff4-8610-8d1cdb634c0d"/>
    <ds:schemaRef ds:uri="http://purl.org/dc/elements/1.1/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2006/documentManagement/types"/>
    <ds:schemaRef ds:uri="c358cfc3-f71e-41a5-9d77-25d9b3a30863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637</TotalTime>
  <Words>375</Words>
  <Application>Microsoft Office PowerPoint</Application>
  <PresentationFormat>Custom</PresentationFormat>
  <Paragraphs>31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finding goes here, translated into plain English. Emphasize the important words.</dc:title>
  <dc:creator>Lisa Greaves</dc:creator>
  <cp:lastModifiedBy>Thoman,Whittney S</cp:lastModifiedBy>
  <cp:revision>61</cp:revision>
  <dcterms:created xsi:type="dcterms:W3CDTF">2019-07-25T20:43:26Z</dcterms:created>
  <dcterms:modified xsi:type="dcterms:W3CDTF">2023-12-11T14:51:27Z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0x010100B1C24C4ACFCE9A48B8FB24D317AF858B</vt:lpwstr>
  </property>
</Properties>
</file>