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notesMasterIdLst>
    <p:notesMasterId r:id="rId7"/>
  </p:notes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B38C"/>
    <a:srgbClr val="856334"/>
    <a:srgbClr val="4D721F"/>
    <a:srgbClr val="1E5194"/>
    <a:srgbClr val="635D99"/>
    <a:srgbClr val="D77825"/>
    <a:srgbClr val="D9D3CC"/>
    <a:srgbClr val="E3D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6604" autoAdjust="0"/>
  </p:normalViewPr>
  <p:slideViewPr>
    <p:cSldViewPr snapToGrid="0">
      <p:cViewPr>
        <p:scale>
          <a:sx n="35" d="100"/>
          <a:sy n="35" d="100"/>
        </p:scale>
        <p:origin x="3060" y="-162"/>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54463" cy="7413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68900" y="0"/>
            <a:ext cx="3954463" cy="741363"/>
          </a:xfrm>
          <a:prstGeom prst="rect">
            <a:avLst/>
          </a:prstGeom>
        </p:spPr>
        <p:txBody>
          <a:bodyPr vert="horz" lIns="91440" tIns="45720" rIns="91440" bIns="45720" rtlCol="0"/>
          <a:lstStyle>
            <a:lvl1pPr algn="r">
              <a:defRPr sz="1200"/>
            </a:lvl1pPr>
          </a:lstStyle>
          <a:p>
            <a:fld id="{3454A439-0669-4313-B349-D477C54E88D7}" type="datetimeFigureOut">
              <a:rPr lang="en-US" smtClean="0"/>
              <a:t>11/22/2022</a:t>
            </a:fld>
            <a:endParaRPr lang="en-US"/>
          </a:p>
        </p:txBody>
      </p:sp>
      <p:sp>
        <p:nvSpPr>
          <p:cNvPr id="4" name="Slide Image Placeholder 3"/>
          <p:cNvSpPr>
            <a:spLocks noGrp="1" noRot="1" noChangeAspect="1"/>
          </p:cNvSpPr>
          <p:nvPr>
            <p:ph type="sldImg" idx="2"/>
          </p:nvPr>
        </p:nvSpPr>
        <p:spPr>
          <a:xfrm>
            <a:off x="2066925" y="1847850"/>
            <a:ext cx="4991100" cy="4989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2813" y="7113588"/>
            <a:ext cx="7299325" cy="58213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438"/>
            <a:ext cx="3954463" cy="74136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68900" y="14041438"/>
            <a:ext cx="3954463" cy="741362"/>
          </a:xfrm>
          <a:prstGeom prst="rect">
            <a:avLst/>
          </a:prstGeom>
        </p:spPr>
        <p:txBody>
          <a:bodyPr vert="horz" lIns="91440" tIns="45720" rIns="91440" bIns="45720" rtlCol="0" anchor="b"/>
          <a:lstStyle>
            <a:lvl1pPr algn="r">
              <a:defRPr sz="1200"/>
            </a:lvl1pPr>
          </a:lstStyle>
          <a:p>
            <a:fld id="{94861B6D-A17A-4C62-B449-E9A8963BA41A}" type="slidenum">
              <a:rPr lang="en-US" smtClean="0"/>
              <a:t>‹#›</a:t>
            </a:fld>
            <a:endParaRPr lang="en-US"/>
          </a:p>
        </p:txBody>
      </p:sp>
    </p:spTree>
    <p:extLst>
      <p:ext uri="{BB962C8B-B14F-4D97-AF65-F5344CB8AC3E}">
        <p14:creationId xmlns:p14="http://schemas.microsoft.com/office/powerpoint/2010/main" val="1688740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The Breast Service Oral </a:t>
            </a:r>
            <a:r>
              <a:rPr lang="en-US" sz="1400" dirty="0" err="1"/>
              <a:t>Oncolytics</a:t>
            </a:r>
            <a:r>
              <a:rPr lang="en-US" sz="1400" dirty="0"/>
              <a:t> Standardization QI Project is a new program development aimed at standardizing an enterprise wide process to improve quality and documentation of oral chemo compliance. Historically there has been a gap in patient self management when using oral oncolytic therapy due to lack of communication and limitations in documentation compliance. A nurse led initiative began to develop a standard of practice and Epic reporting functionality for all breast service line areas at Main and across the HAL locations. The goal of this initiative is to standardize practice for breast cancer patients starting oral oncolytic therapy and optimize patient adherence to therapy by December 1, 2022. The SOP was developed and rolled out at all breast medical oncology sites across the enterprise with a focus on 3  primary indicators:</a:t>
            </a:r>
          </a:p>
          <a:p>
            <a:endParaRPr lang="en-US" sz="1400" dirty="0"/>
          </a:p>
          <a:p>
            <a:pPr marL="228600" indent="-228600">
              <a:buAutoNum type="arabicPeriod"/>
            </a:pPr>
            <a:r>
              <a:rPr lang="en-US" sz="1400" dirty="0"/>
              <a:t>Compliance of oral chemo documentation that patient has received their medication within 10 days of their prescription</a:t>
            </a:r>
          </a:p>
          <a:p>
            <a:pPr marL="228600" indent="-228600">
              <a:buAutoNum type="arabicPeriod"/>
            </a:pPr>
            <a:r>
              <a:rPr lang="en-US" sz="1400" dirty="0"/>
              <a:t>Compliance of the oral chemo adherence flowsheet during subsequent breast med </a:t>
            </a:r>
            <a:r>
              <a:rPr lang="en-US" sz="1400" dirty="0" err="1"/>
              <a:t>onc</a:t>
            </a:r>
            <a:r>
              <a:rPr lang="en-US" sz="1400" dirty="0"/>
              <a:t> follow up appointments</a:t>
            </a:r>
          </a:p>
          <a:p>
            <a:pPr marL="228600" indent="-228600">
              <a:buAutoNum type="arabicPeriod"/>
            </a:pPr>
            <a:r>
              <a:rPr lang="en-US" sz="1400" dirty="0"/>
              <a:t>Compliance of new medication education documentation at the time the new oral chemotherapy agent is prescribed.</a:t>
            </a:r>
          </a:p>
          <a:p>
            <a:pPr marL="228600" indent="-228600">
              <a:buAutoNum type="arabicPeriod"/>
            </a:pPr>
            <a:endParaRPr lang="en-US" sz="1400" dirty="0"/>
          </a:p>
          <a:p>
            <a:pPr marL="0" indent="0">
              <a:buNone/>
            </a:pPr>
            <a:r>
              <a:rPr lang="en-US" sz="1400" dirty="0"/>
              <a:t>While each area has begun utilization of the SOP, beginning December 1</a:t>
            </a:r>
            <a:r>
              <a:rPr lang="en-US" sz="1400" baseline="30000" dirty="0"/>
              <a:t>st </a:t>
            </a:r>
            <a:r>
              <a:rPr lang="en-US" sz="1400" dirty="0"/>
              <a:t> the reporting system will be live and monthly data review will be done by local leadership, with quarterly review done with the enterprise wide workgroup. Program effectiveness will be reviewed at the one year mark with the goal for future implementation across the enterprise for all disease sites using oral oncolytic therapy. The development of this initiative has demonstrated a high level of collaboration across the breast service line and is a great example to other teams working toward enterprise wide initiatives and best practices.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94861B6D-A17A-4C62-B449-E9A8963BA41A}" type="slidenum">
              <a:rPr lang="en-US" smtClean="0"/>
              <a:t>1</a:t>
            </a:fld>
            <a:endParaRPr lang="en-US"/>
          </a:p>
        </p:txBody>
      </p:sp>
    </p:spTree>
    <p:extLst>
      <p:ext uri="{BB962C8B-B14F-4D97-AF65-F5344CB8AC3E}">
        <p14:creationId xmlns:p14="http://schemas.microsoft.com/office/powerpoint/2010/main" val="1949510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xml"/><Relationship Id="rId7" Type="http://schemas.openxmlformats.org/officeDocument/2006/relationships/image" Target="../media/image3.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EA2CBB-BA4B-4D2A-B040-66C14312D783}"/>
              </a:ext>
            </a:extLst>
          </p:cNvPr>
          <p:cNvPicPr>
            <a:picLocks noChangeAspect="1"/>
          </p:cNvPicPr>
          <p:nvPr/>
        </p:nvPicPr>
        <p:blipFill>
          <a:blip r:embed="rId5"/>
          <a:stretch>
            <a:fillRect/>
          </a:stretch>
        </p:blipFill>
        <p:spPr>
          <a:xfrm>
            <a:off x="5879809" y="18175203"/>
            <a:ext cx="3054711" cy="3554818"/>
          </a:xfrm>
          <a:prstGeom prst="rect">
            <a:avLst/>
          </a:prstGeom>
        </p:spPr>
      </p:pic>
      <p:grpSp>
        <p:nvGrpSpPr>
          <p:cNvPr id="2050" name="Group 22"/>
          <p:cNvGrpSpPr>
            <a:grpSpLocks/>
          </p:cNvGrpSpPr>
          <p:nvPr/>
        </p:nvGrpSpPr>
        <p:grpSpPr bwMode="auto">
          <a:xfrm>
            <a:off x="0" y="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505199" y="555625"/>
              <a:ext cx="13614401" cy="174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nSpc>
                  <a:spcPts val="3500"/>
                </a:lnSpc>
              </a:pPr>
              <a:r>
                <a:rPr lang="en-US" sz="3800" b="1" dirty="0">
                  <a:solidFill>
                    <a:schemeClr val="bg1"/>
                  </a:solidFill>
                  <a:latin typeface="Arial" pitchFamily="34" charset="0"/>
                </a:rPr>
                <a:t>Oral </a:t>
              </a:r>
              <a:r>
                <a:rPr lang="en-US" sz="3800" b="1" dirty="0" err="1">
                  <a:solidFill>
                    <a:schemeClr val="bg1"/>
                  </a:solidFill>
                  <a:latin typeface="Arial" pitchFamily="34" charset="0"/>
                </a:rPr>
                <a:t>Oncolytics</a:t>
              </a:r>
              <a:r>
                <a:rPr lang="en-US" sz="3800" b="1" dirty="0">
                  <a:solidFill>
                    <a:schemeClr val="bg1"/>
                  </a:solidFill>
                  <a:latin typeface="Arial" pitchFamily="34" charset="0"/>
                </a:rPr>
                <a:t> Standardization QI Project:  </a:t>
              </a:r>
            </a:p>
            <a:p>
              <a:pPr>
                <a:lnSpc>
                  <a:spcPts val="3500"/>
                </a:lnSpc>
              </a:pPr>
              <a:r>
                <a:rPr lang="en-US" sz="3800" b="1" dirty="0">
                  <a:solidFill>
                    <a:schemeClr val="bg1"/>
                  </a:solidFill>
                  <a:latin typeface="Arial" pitchFamily="34" charset="0"/>
                </a:rPr>
                <a:t>Breast Service Line</a:t>
              </a:r>
            </a:p>
            <a:p>
              <a:pPr>
                <a:lnSpc>
                  <a:spcPts val="3500"/>
                </a:lnSpc>
              </a:pPr>
              <a:r>
                <a:rPr lang="en-US" sz="2200" b="1" dirty="0">
                  <a:solidFill>
                    <a:schemeClr val="bg1"/>
                  </a:solidFill>
                  <a:latin typeface="Arial" pitchFamily="34" charset="0"/>
                </a:rPr>
                <a:t>Sue Ferguson DNP, MBA, RN, CPHQ, NEA-BC, INHC, Natalie Sanchez MSN, RN, PCCN, CNML, </a:t>
              </a:r>
            </a:p>
            <a:p>
              <a:pPr>
                <a:lnSpc>
                  <a:spcPts val="3500"/>
                </a:lnSpc>
              </a:pPr>
              <a:r>
                <a:rPr lang="en-US" sz="2200" b="1" dirty="0">
                  <a:solidFill>
                    <a:schemeClr val="bg1"/>
                  </a:solidFill>
                  <a:latin typeface="Arial" pitchFamily="34" charset="0"/>
                </a:rPr>
                <a:t>Tori </a:t>
              </a:r>
              <a:r>
                <a:rPr lang="en-US" sz="2200" b="1" dirty="0" err="1">
                  <a:solidFill>
                    <a:schemeClr val="bg1"/>
                  </a:solidFill>
                  <a:latin typeface="Arial" pitchFamily="34" charset="0"/>
                </a:rPr>
                <a:t>McClosky</a:t>
              </a:r>
              <a:r>
                <a:rPr lang="en-US" sz="2200" b="1" dirty="0">
                  <a:solidFill>
                    <a:schemeClr val="bg1"/>
                  </a:solidFill>
                  <a:latin typeface="Arial" pitchFamily="34" charset="0"/>
                </a:rPr>
                <a:t> BSN, RN, CMCN, Regina Smith DBA, MSN, RN, </a:t>
              </a:r>
              <a:r>
                <a:rPr lang="en-US" sz="2200" b="1" dirty="0" err="1">
                  <a:solidFill>
                    <a:schemeClr val="bg1"/>
                  </a:solidFill>
                  <a:latin typeface="Arial" pitchFamily="34" charset="0"/>
                </a:rPr>
                <a:t>Abenaa</a:t>
              </a:r>
              <a:r>
                <a:rPr lang="en-US" sz="2200" b="1" dirty="0">
                  <a:solidFill>
                    <a:schemeClr val="bg1"/>
                  </a:solidFill>
                  <a:latin typeface="Arial" pitchFamily="34" charset="0"/>
                </a:rPr>
                <a:t> Brewster, MD, MHS</a:t>
              </a:r>
              <a:endParaRPr lang="en-US" sz="1900" b="1" dirty="0">
                <a:solidFill>
                  <a:srgbClr val="FFFFFF"/>
                </a:solidFill>
                <a:latin typeface="Arial" pitchFamily="34" charset="0"/>
              </a:endParaRPr>
            </a:p>
          </p:txBody>
        </p:sp>
        <p:pic>
          <p:nvPicPr>
            <p:cNvPr id="2070" name="Picture 181" descr="White_logo.ai"/>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567776" y="3003172"/>
            <a:ext cx="4572000" cy="13157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Background</a:t>
            </a:r>
            <a:endParaRPr lang="en-US" sz="2800" dirty="0">
              <a:solidFill>
                <a:srgbClr val="FF0000"/>
              </a:solidFill>
              <a:latin typeface="Arial Black" pitchFamily="34" charset="0"/>
              <a:cs typeface="Arial" pitchFamily="34" charset="0"/>
            </a:endParaRPr>
          </a:p>
          <a:p>
            <a:r>
              <a:rPr lang="en-US" dirty="0">
                <a:latin typeface="Arial" panose="020B0604020202020204" pitchFamily="34" charset="0"/>
                <a:cs typeface="Arial" panose="020B0604020202020204" pitchFamily="34" charset="0"/>
              </a:rPr>
              <a:t>Oral oncolytic therapy as a breast cancer treatment allows chemo medications to be administered at home rather than by infusion within an ambulatory setting.   Oral therapy has proven to be convenient, yet there are gaps within patient self-management, adherence, and education.  However, the provider does not always know when the patient actually begins  oral oncolytic treatment, based on when the patient’s prescription is available. Lab test and follow up results may be skewed based on  variations between the order date and actual start date. Therefore, patient compliance is uncertain, causing concern for safe and effective management of oral oncolytic therapy. Additionally, there was a need to standardize the process for all breast patients seen in ambulatory areas (HAL’s &amp; TMC).  A nurse-led initiative was needed to benchmark the practices and develop a  standardized operating procedure for breast cancer patients starting oral oncolytic treatment.</a:t>
            </a:r>
          </a:p>
          <a:p>
            <a:r>
              <a:rPr lang="en-US" sz="3500" dirty="0">
                <a:latin typeface="Arial" pitchFamily="34" charset="0"/>
              </a:rPr>
              <a:t> </a:t>
            </a:r>
          </a:p>
          <a:p>
            <a:endParaRPr lang="en-US" dirty="0"/>
          </a:p>
        </p:txBody>
      </p:sp>
      <p:sp>
        <p:nvSpPr>
          <p:cNvPr id="2052" name="Text Box 8"/>
          <p:cNvSpPr txBox="1">
            <a:spLocks noChangeArrowheads="1"/>
          </p:cNvSpPr>
          <p:nvPr/>
        </p:nvSpPr>
        <p:spPr bwMode="auto">
          <a:xfrm>
            <a:off x="5477836" y="3003172"/>
            <a:ext cx="4572000" cy="41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AIM Statement</a:t>
            </a:r>
            <a:endParaRPr lang="en-US" sz="2800" dirty="0">
              <a:solidFill>
                <a:srgbClr val="FF0000"/>
              </a:solidFill>
              <a:latin typeface="Arial Black" pitchFamily="34" charset="0"/>
              <a:cs typeface="Arial" pitchFamily="34" charset="0"/>
            </a:endParaRPr>
          </a:p>
          <a:p>
            <a:r>
              <a:rPr lang="en-US" dirty="0">
                <a:latin typeface="Arial" panose="020B0604020202020204" pitchFamily="34" charset="0"/>
                <a:cs typeface="Arial" panose="020B0604020202020204" pitchFamily="34" charset="0"/>
              </a:rPr>
              <a:t>To standardize nursing practice for breast cancer patients starting oral oncolytic treatment within ambulatory areas, which may optimize overall patient  adherence to therapy, by December 1, 2022.</a:t>
            </a:r>
          </a:p>
          <a:p>
            <a:pPr lvl="1">
              <a:buClr>
                <a:srgbClr val="97103B"/>
              </a:buClr>
            </a:pPr>
            <a:endParaRPr lang="en-US" sz="3500" dirty="0">
              <a:latin typeface="Arial" pitchFamily="34" charset="0"/>
            </a:endParaRPr>
          </a:p>
          <a:p>
            <a:pPr>
              <a:spcBef>
                <a:spcPct val="50000"/>
              </a:spcBef>
            </a:pPr>
            <a:endParaRPr lang="en-US" dirty="0"/>
          </a:p>
        </p:txBody>
      </p:sp>
      <p:sp>
        <p:nvSpPr>
          <p:cNvPr id="2053" name="Text Box 8"/>
          <p:cNvSpPr txBox="1">
            <a:spLocks noChangeArrowheads="1"/>
          </p:cNvSpPr>
          <p:nvPr/>
        </p:nvSpPr>
        <p:spPr bwMode="auto">
          <a:xfrm>
            <a:off x="5406710" y="6497289"/>
            <a:ext cx="457200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rPr>
              <a:t>Interventions</a:t>
            </a:r>
          </a:p>
          <a:p>
            <a:pPr marL="457200" indent="-457200">
              <a:buAutoNum type="arabicPeriod"/>
            </a:pPr>
            <a:r>
              <a:rPr lang="en-US" dirty="0">
                <a:latin typeface="Arial" panose="020B0604020202020204" pitchFamily="34" charset="0"/>
                <a:cs typeface="Arial" panose="020B0604020202020204" pitchFamily="34" charset="0"/>
              </a:rPr>
              <a:t>A standardized oral oncolytic SOP for breast cancer patients was developed and is in use in all MDA locations</a:t>
            </a:r>
          </a:p>
          <a:p>
            <a:pPr marL="457200" indent="-457200">
              <a:buAutoNum type="arabicPeriod"/>
            </a:pPr>
            <a:r>
              <a:rPr lang="en-US" dirty="0">
                <a:latin typeface="Arial" panose="020B0604020202020204" pitchFamily="34" charset="0"/>
                <a:cs typeface="Arial" panose="020B0604020202020204" pitchFamily="34" charset="0"/>
              </a:rPr>
              <a:t>KPI were developed using data available through </a:t>
            </a:r>
            <a:r>
              <a:rPr lang="en-US" dirty="0" err="1">
                <a:latin typeface="Arial" panose="020B0604020202020204" pitchFamily="34" charset="0"/>
                <a:cs typeface="Arial" panose="020B0604020202020204" pitchFamily="34" charset="0"/>
              </a:rPr>
              <a:t>Webi</a:t>
            </a:r>
            <a:r>
              <a:rPr lang="en-US" dirty="0">
                <a:latin typeface="Arial" panose="020B0604020202020204" pitchFamily="34" charset="0"/>
                <a:cs typeface="Arial" panose="020B0604020202020204" pitchFamily="34" charset="0"/>
              </a:rPr>
              <a:t> reporting</a:t>
            </a:r>
            <a:r>
              <a:rPr lang="en-US" dirty="0"/>
              <a:t>.</a:t>
            </a:r>
          </a:p>
        </p:txBody>
      </p:sp>
      <p:sp>
        <p:nvSpPr>
          <p:cNvPr id="2060" name="Text Box 10"/>
          <p:cNvSpPr txBox="1">
            <a:spLocks noChangeArrowheads="1"/>
          </p:cNvSpPr>
          <p:nvPr/>
        </p:nvSpPr>
        <p:spPr bwMode="auto">
          <a:xfrm>
            <a:off x="10638491" y="18542981"/>
            <a:ext cx="11214623" cy="35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Goals and Next Steps</a:t>
            </a:r>
          </a:p>
          <a:p>
            <a:r>
              <a:rPr lang="en-US" dirty="0">
                <a:latin typeface="Arial" panose="020B0604020202020204" pitchFamily="34" charset="0"/>
                <a:cs typeface="Arial" panose="020B0604020202020204" pitchFamily="34" charset="0"/>
              </a:rPr>
              <a:t>Nursing leadership at each MDA location will own the data reporting and outcomes. The enterprise-wide workgroup will provide oversight of the processes. Oral oncolytic documentation compliance outcomes will be presented to nursing staff monthly and leadership quarterly. Data Collection will begin December 1, 2022 and overall compliance and review of program effectiveness will occur after 1 year of data collection. Consider future implementation across enterprise for all disease sites using oral oncolytic therapy. </a:t>
            </a:r>
          </a:p>
          <a:p>
            <a:endParaRPr lang="en-US" sz="3500" dirty="0">
              <a:latin typeface="Arial" pitchFamily="34" charset="0"/>
            </a:endParaRPr>
          </a:p>
        </p:txBody>
      </p:sp>
      <p:sp>
        <p:nvSpPr>
          <p:cNvPr id="2062" name="TextBox 142"/>
          <p:cNvSpPr txBox="1">
            <a:spLocks noChangeArrowheads="1"/>
          </p:cNvSpPr>
          <p:nvPr/>
        </p:nvSpPr>
        <p:spPr bwMode="auto">
          <a:xfrm>
            <a:off x="10839769" y="3001429"/>
            <a:ext cx="8362063" cy="52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Oral Oncolytic Adherence Workflow</a:t>
            </a:r>
          </a:p>
        </p:txBody>
      </p:sp>
      <p:sp>
        <p:nvSpPr>
          <p:cNvPr id="2063" name="Text Box 9"/>
          <p:cNvSpPr txBox="1">
            <a:spLocks noChangeArrowheads="1"/>
          </p:cNvSpPr>
          <p:nvPr/>
        </p:nvSpPr>
        <p:spPr bwMode="auto">
          <a:xfrm>
            <a:off x="16915832" y="10241054"/>
            <a:ext cx="4572000" cy="795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Project Results</a:t>
            </a:r>
            <a:endParaRPr lang="en-US" sz="2800" dirty="0">
              <a:solidFill>
                <a:srgbClr val="FF0000"/>
              </a:solidFill>
              <a:latin typeface="Arial" pitchFamily="34" charset="0"/>
            </a:endParaRPr>
          </a:p>
          <a:p>
            <a:pPr marL="457200" indent="-457200">
              <a:buAutoNum type="arabicPeriod"/>
            </a:pPr>
            <a:r>
              <a:rPr lang="en-US" dirty="0">
                <a:latin typeface="Arial" panose="020B0604020202020204" pitchFamily="34" charset="0"/>
                <a:cs typeface="Arial" panose="020B0604020202020204" pitchFamily="34" charset="0"/>
              </a:rPr>
              <a:t>Best practice steps in the oral oncolytic processes across the enterprise were identified and included in an SOP</a:t>
            </a:r>
          </a:p>
          <a:p>
            <a:pPr marL="457200" indent="-457200">
              <a:buAutoNum type="arabicPeriod"/>
            </a:pPr>
            <a:r>
              <a:rPr lang="en-US" dirty="0">
                <a:latin typeface="Arial" panose="020B0604020202020204" pitchFamily="34" charset="0"/>
                <a:cs typeface="Arial" panose="020B0604020202020204" pitchFamily="34" charset="0"/>
              </a:rPr>
              <a:t>Process developed for RN communication, education, and implementation of SOP for oral oncolytic treatment of breast cancer patients across the enterprise</a:t>
            </a:r>
          </a:p>
          <a:p>
            <a:pPr marL="457200" indent="-457200">
              <a:buAutoNum type="arabicPeriod"/>
            </a:pPr>
            <a:r>
              <a:rPr lang="en-US" dirty="0">
                <a:latin typeface="Arial" panose="020B0604020202020204" pitchFamily="34" charset="0"/>
                <a:cs typeface="Arial" panose="020B0604020202020204" pitchFamily="34" charset="0"/>
              </a:rPr>
              <a:t>Process developed for monitoring KPI of the SOP procedures with RN staff across the enterprise; monitoring KPI will be initiated Dec 2022.</a:t>
            </a:r>
          </a:p>
          <a:p>
            <a:pPr>
              <a:buFontTx/>
              <a:buChar char="•"/>
            </a:pPr>
            <a:endParaRPr lang="en-US" sz="3500" dirty="0">
              <a:latin typeface="Arial" pitchFamily="34" charset="0"/>
            </a:endParaRPr>
          </a:p>
          <a:p>
            <a:r>
              <a:rPr lang="en-US" sz="3500" dirty="0">
                <a:latin typeface="Arial" pitchFamily="34" charset="0"/>
              </a:rPr>
              <a:t> </a:t>
            </a:r>
          </a:p>
          <a:p>
            <a:r>
              <a:rPr lang="en-US" sz="3500" dirty="0">
                <a:latin typeface="Arial" pitchFamily="34" charset="0"/>
              </a:rPr>
              <a:t> </a:t>
            </a:r>
          </a:p>
        </p:txBody>
      </p:sp>
      <p:pic>
        <p:nvPicPr>
          <p:cNvPr id="2066" name="Picture 119" descr="photo.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9E0FF77B-06C6-4F0C-9AD4-0A579754A9B2}"/>
              </a:ext>
            </a:extLst>
          </p:cNvPr>
          <p:cNvPicPr>
            <a:picLocks noChangeAspect="1"/>
          </p:cNvPicPr>
          <p:nvPr/>
        </p:nvPicPr>
        <p:blipFill>
          <a:blip r:embed="rId8"/>
          <a:stretch>
            <a:fillRect/>
          </a:stretch>
        </p:blipFill>
        <p:spPr>
          <a:xfrm>
            <a:off x="10569887" y="11527968"/>
            <a:ext cx="5825893" cy="6767203"/>
          </a:xfrm>
          <a:prstGeom prst="rect">
            <a:avLst/>
          </a:prstGeom>
        </p:spPr>
      </p:pic>
      <p:sp>
        <p:nvSpPr>
          <p:cNvPr id="24" name="Text Box 10">
            <a:extLst>
              <a:ext uri="{FF2B5EF4-FFF2-40B4-BE49-F238E27FC236}">
                <a16:creationId xmlns:a16="http://schemas.microsoft.com/office/drawing/2014/main" id="{BAF5C5FE-43D4-48E4-9904-B85C97908BFD}"/>
              </a:ext>
            </a:extLst>
          </p:cNvPr>
          <p:cNvSpPr txBox="1">
            <a:spLocks noChangeArrowheads="1"/>
          </p:cNvSpPr>
          <p:nvPr/>
        </p:nvSpPr>
        <p:spPr bwMode="auto">
          <a:xfrm>
            <a:off x="10638491" y="10241054"/>
            <a:ext cx="5953921" cy="1831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Standard Operating Procedures for all Breast Medical Oncology Sites</a:t>
            </a:r>
          </a:p>
          <a:p>
            <a:endParaRPr lang="en-US" sz="3500" dirty="0">
              <a:latin typeface="Arial" pitchFamily="34" charset="0"/>
            </a:endParaRPr>
          </a:p>
        </p:txBody>
      </p:sp>
      <p:sp>
        <p:nvSpPr>
          <p:cNvPr id="25" name="Text Box 10">
            <a:extLst>
              <a:ext uri="{FF2B5EF4-FFF2-40B4-BE49-F238E27FC236}">
                <a16:creationId xmlns:a16="http://schemas.microsoft.com/office/drawing/2014/main" id="{45F9C559-E0FF-4329-8C94-7C729D3E5FB4}"/>
              </a:ext>
            </a:extLst>
          </p:cNvPr>
          <p:cNvSpPr txBox="1">
            <a:spLocks noChangeArrowheads="1"/>
          </p:cNvSpPr>
          <p:nvPr/>
        </p:nvSpPr>
        <p:spPr bwMode="auto">
          <a:xfrm>
            <a:off x="5477836" y="10216962"/>
            <a:ext cx="4572000" cy="872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Data Evaluation Plan</a:t>
            </a:r>
          </a:p>
          <a:p>
            <a:r>
              <a:rPr lang="en-US" dirty="0">
                <a:latin typeface="Arial" panose="020B0604020202020204" pitchFamily="34" charset="0"/>
                <a:cs typeface="Arial" panose="020B0604020202020204" pitchFamily="34" charset="0"/>
              </a:rPr>
              <a:t>Monthly </a:t>
            </a:r>
            <a:r>
              <a:rPr lang="en-US" dirty="0" err="1">
                <a:latin typeface="Arial" panose="020B0604020202020204" pitchFamily="34" charset="0"/>
                <a:cs typeface="Arial" panose="020B0604020202020204" pitchFamily="34" charset="0"/>
              </a:rPr>
              <a:t>Webi</a:t>
            </a:r>
            <a:r>
              <a:rPr lang="en-US" dirty="0">
                <a:latin typeface="Arial" panose="020B0604020202020204" pitchFamily="34" charset="0"/>
                <a:cs typeface="Arial" panose="020B0604020202020204" pitchFamily="34" charset="0"/>
              </a:rPr>
              <a:t> reports of KPI outcomes, see below:</a:t>
            </a:r>
          </a:p>
          <a:p>
            <a:pPr marL="457200" lvl="0" indent="-457200">
              <a:buAutoNum type="arabicPeriod"/>
            </a:pPr>
            <a:r>
              <a:rPr lang="en-US" dirty="0">
                <a:latin typeface="Arial" panose="020B0604020202020204" pitchFamily="34" charset="0"/>
                <a:cs typeface="Arial" panose="020B0604020202020204" pitchFamily="34" charset="0"/>
              </a:rPr>
              <a:t>Compliance of Oral Chemo documentation that patient has obtained medication within 10 days of prescription </a:t>
            </a:r>
          </a:p>
          <a:p>
            <a:pPr marL="457200" lvl="0" indent="-457200">
              <a:buAutoNum type="arabicPeriod"/>
            </a:pPr>
            <a:r>
              <a:rPr lang="en-US" dirty="0">
                <a:latin typeface="Arial" panose="020B0604020202020204" pitchFamily="34" charset="0"/>
                <a:cs typeface="Arial" panose="020B0604020202020204" pitchFamily="34" charset="0"/>
              </a:rPr>
              <a:t>Compliance of completion of Oral Chemo Adherence Flowsheet during Breast Medical Oncology Follow-Up Visits after prescription of new oral oncolytic</a:t>
            </a:r>
          </a:p>
          <a:p>
            <a:pPr marL="457200" lvl="0" indent="-457200">
              <a:buAutoNum type="arabicPeriod"/>
            </a:pPr>
            <a:r>
              <a:rPr lang="en-US" dirty="0">
                <a:latin typeface="Arial" panose="020B0604020202020204" pitchFamily="34" charset="0"/>
                <a:cs typeface="Arial" panose="020B0604020202020204" pitchFamily="34" charset="0"/>
              </a:rPr>
              <a:t>Compliance of new medication documentation in the Nursing Education tab during visit where new oral oncolytic prescribed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Baseline will be initial data collected. Target is 90% compliance</a:t>
            </a:r>
          </a:p>
          <a:p>
            <a:endParaRPr lang="en-US" sz="3500" dirty="0">
              <a:latin typeface="Arial" pitchFamily="34" charset="0"/>
            </a:endParaRPr>
          </a:p>
        </p:txBody>
      </p:sp>
      <p:sp>
        <p:nvSpPr>
          <p:cNvPr id="27" name="Text Box 8">
            <a:extLst>
              <a:ext uri="{FF2B5EF4-FFF2-40B4-BE49-F238E27FC236}">
                <a16:creationId xmlns:a16="http://schemas.microsoft.com/office/drawing/2014/main" id="{C1CDC7A1-A768-44BD-873E-843F170124EF}"/>
              </a:ext>
            </a:extLst>
          </p:cNvPr>
          <p:cNvSpPr txBox="1">
            <a:spLocks noChangeArrowheads="1"/>
          </p:cNvSpPr>
          <p:nvPr/>
        </p:nvSpPr>
        <p:spPr bwMode="auto">
          <a:xfrm>
            <a:off x="457768" y="15276674"/>
            <a:ext cx="4572000" cy="486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rPr>
              <a:t>QI Methods Used</a:t>
            </a:r>
          </a:p>
          <a:p>
            <a:pPr marL="457200" indent="-457200">
              <a:buAutoNum type="arabicPeriod"/>
            </a:pPr>
            <a:r>
              <a:rPr lang="en-US" dirty="0">
                <a:latin typeface="Arial" panose="020B0604020202020204" pitchFamily="34" charset="0"/>
                <a:cs typeface="Arial" panose="020B0604020202020204" pitchFamily="34" charset="0"/>
              </a:rPr>
              <a:t>MDA QI model for improvement provided the framework to structure analysis of current oral oncolytic processes in each location.</a:t>
            </a:r>
          </a:p>
          <a:p>
            <a:pPr marL="457200" indent="-457200">
              <a:buAutoNum type="arabicPeriod"/>
            </a:pPr>
            <a:r>
              <a:rPr lang="en-US" dirty="0">
                <a:latin typeface="Arial" panose="020B0604020202020204" pitchFamily="34" charset="0"/>
                <a:cs typeface="Arial" panose="020B0604020202020204" pitchFamily="34" charset="0"/>
              </a:rPr>
              <a:t>A flow map for the current process at all locations was developed and a gap analysis was conducted to identify variation in practice across the enterprise and any KPI currently in use.</a:t>
            </a:r>
          </a:p>
        </p:txBody>
      </p:sp>
      <p:pic>
        <p:nvPicPr>
          <p:cNvPr id="5" name="Picture 4">
            <a:extLst>
              <a:ext uri="{FF2B5EF4-FFF2-40B4-BE49-F238E27FC236}">
                <a16:creationId xmlns:a16="http://schemas.microsoft.com/office/drawing/2014/main" id="{29ECB572-7568-439C-8656-95EFC07DFCDD}"/>
              </a:ext>
            </a:extLst>
          </p:cNvPr>
          <p:cNvPicPr>
            <a:picLocks noChangeAspect="1"/>
          </p:cNvPicPr>
          <p:nvPr/>
        </p:nvPicPr>
        <p:blipFill>
          <a:blip r:embed="rId9"/>
          <a:stretch>
            <a:fillRect/>
          </a:stretch>
        </p:blipFill>
        <p:spPr>
          <a:xfrm>
            <a:off x="10705865" y="3787547"/>
            <a:ext cx="10508208" cy="6196360"/>
          </a:xfrm>
          <a:prstGeom prst="rect">
            <a:avLst/>
          </a:prstGeom>
        </p:spPr>
      </p:pic>
      <p:pic>
        <p:nvPicPr>
          <p:cNvPr id="3" name="Audio 2">
            <a:hlinkClick r:id="" action="ppaction://media"/>
            <a:extLst>
              <a:ext uri="{FF2B5EF4-FFF2-40B4-BE49-F238E27FC236}">
                <a16:creationId xmlns:a16="http://schemas.microsoft.com/office/drawing/2014/main" id="{90C04371-2567-4956-8B56-07A77E07E74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1183600" y="211836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3835"/>
    </mc:Choice>
    <mc:Fallback>
      <p:transition spd="slow" advTm="103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B5C7AA4FFD304D94D9BFB334C7C896" ma:contentTypeVersion="2" ma:contentTypeDescription="Create a new document." ma:contentTypeScope="" ma:versionID="29ddffff8aae1de9528edaa34ccb3672">
  <xsd:schema xmlns:xsd="http://www.w3.org/2001/XMLSchema" xmlns:xs="http://www.w3.org/2001/XMLSchema" xmlns:p="http://schemas.microsoft.com/office/2006/metadata/properties" xmlns:ns2="57a0ad08-1a34-47dc-a541-33461e22a38f" targetNamespace="http://schemas.microsoft.com/office/2006/metadata/properties" ma:root="true" ma:fieldsID="3faec424b838358d8ade250682f975bf" ns2:_="">
    <xsd:import namespace="57a0ad08-1a34-47dc-a541-33461e22a38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a0ad08-1a34-47dc-a541-33461e22a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21C447-EB57-4F05-A015-CD990F3719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a0ad08-1a34-47dc-a541-33461e22a3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50EFC2-DD62-41A5-8A30-B2530731A21F}">
  <ds:schemaRefs>
    <ds:schemaRef ds:uri="http://purl.org/dc/dcmitype/"/>
    <ds:schemaRef ds:uri="http://schemas.microsoft.com/office/2006/metadata/properties"/>
    <ds:schemaRef ds:uri="http://schemas.openxmlformats.org/package/2006/metadata/core-properties"/>
    <ds:schemaRef ds:uri="http://purl.org/dc/terms/"/>
    <ds:schemaRef ds:uri="http://schemas.microsoft.com/office/2006/documentManagement/types"/>
    <ds:schemaRef ds:uri="57a0ad08-1a34-47dc-a541-33461e22a38f"/>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4.xml><?xml version="1.0" encoding="utf-8"?>
<ds:datastoreItem xmlns:ds="http://schemas.openxmlformats.org/officeDocument/2006/customXml" ds:itemID="{C9657B61-9A18-483F-9DCC-5FC4E187A2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1496</TotalTime>
  <Words>867</Words>
  <Application>Microsoft Office PowerPoint</Application>
  <PresentationFormat>Custom</PresentationFormat>
  <Paragraphs>41</Paragraphs>
  <Slides>1</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Black</vt:lpstr>
      <vt:lpstr>Calibri</vt:lpstr>
      <vt:lpstr>Times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Sanchez,Natalie E M</cp:lastModifiedBy>
  <cp:revision>61</cp:revision>
  <dcterms:created xsi:type="dcterms:W3CDTF">2010-05-10T19:56:36Z</dcterms:created>
  <dcterms:modified xsi:type="dcterms:W3CDTF">2022-11-22T16:23:05Z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0x010100A8B5C7AA4FFD304D94D9BFB334C7C896</vt:lpwstr>
  </property>
</Properties>
</file>