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handoutMasterIdLst>
    <p:handoutMasterId r:id="rId4"/>
  </p:handoutMasterIdLst>
  <p:sldIdLst>
    <p:sldId id="258" r:id="rId2"/>
  </p:sldIdLst>
  <p:sldSz cx="43891200" cy="32918400"/>
  <p:notesSz cx="6858000" cy="9144000"/>
  <p:defaultTextStyle>
    <a:defPPr>
      <a:defRPr lang="en-US"/>
    </a:defPPr>
    <a:lvl1pPr algn="l" defTabSz="2193925" rtl="0" fontAlgn="base">
      <a:spcBef>
        <a:spcPct val="0"/>
      </a:spcBef>
      <a:spcAft>
        <a:spcPct val="0"/>
      </a:spcAft>
      <a:defRPr sz="8600" kern="1200">
        <a:solidFill>
          <a:schemeClr val="tx1"/>
        </a:solidFill>
        <a:latin typeface="Arial" pitchFamily="-107" charset="0"/>
        <a:ea typeface="ＭＳ Ｐゴシック" pitchFamily="-107" charset="-128"/>
        <a:cs typeface="ＭＳ Ｐゴシック" pitchFamily="-107" charset="-128"/>
      </a:defRPr>
    </a:lvl1pPr>
    <a:lvl2pPr marL="2193925" indent="-1736725" algn="l" defTabSz="2193925" rtl="0" fontAlgn="base">
      <a:spcBef>
        <a:spcPct val="0"/>
      </a:spcBef>
      <a:spcAft>
        <a:spcPct val="0"/>
      </a:spcAft>
      <a:defRPr sz="8600" kern="1200">
        <a:solidFill>
          <a:schemeClr val="tx1"/>
        </a:solidFill>
        <a:latin typeface="Arial" pitchFamily="-107" charset="0"/>
        <a:ea typeface="ＭＳ Ｐゴシック" pitchFamily="-107" charset="-128"/>
        <a:cs typeface="ＭＳ Ｐゴシック" pitchFamily="-107" charset="-128"/>
      </a:defRPr>
    </a:lvl2pPr>
    <a:lvl3pPr marL="4387850" indent="-3473450" algn="l" defTabSz="2193925" rtl="0" fontAlgn="base">
      <a:spcBef>
        <a:spcPct val="0"/>
      </a:spcBef>
      <a:spcAft>
        <a:spcPct val="0"/>
      </a:spcAft>
      <a:defRPr sz="8600" kern="1200">
        <a:solidFill>
          <a:schemeClr val="tx1"/>
        </a:solidFill>
        <a:latin typeface="Arial" pitchFamily="-107" charset="0"/>
        <a:ea typeface="ＭＳ Ｐゴシック" pitchFamily="-107" charset="-128"/>
        <a:cs typeface="ＭＳ Ｐゴシック" pitchFamily="-107" charset="-128"/>
      </a:defRPr>
    </a:lvl3pPr>
    <a:lvl4pPr marL="6583363" indent="-5211763" algn="l" defTabSz="2193925" rtl="0" fontAlgn="base">
      <a:spcBef>
        <a:spcPct val="0"/>
      </a:spcBef>
      <a:spcAft>
        <a:spcPct val="0"/>
      </a:spcAft>
      <a:defRPr sz="8600" kern="1200">
        <a:solidFill>
          <a:schemeClr val="tx1"/>
        </a:solidFill>
        <a:latin typeface="Arial" pitchFamily="-107" charset="0"/>
        <a:ea typeface="ＭＳ Ｐゴシック" pitchFamily="-107" charset="-128"/>
        <a:cs typeface="ＭＳ Ｐゴシック" pitchFamily="-107" charset="-128"/>
      </a:defRPr>
    </a:lvl4pPr>
    <a:lvl5pPr marL="8777288" indent="-6948488" algn="l" defTabSz="2193925" rtl="0" fontAlgn="base">
      <a:spcBef>
        <a:spcPct val="0"/>
      </a:spcBef>
      <a:spcAft>
        <a:spcPct val="0"/>
      </a:spcAft>
      <a:defRPr sz="8600" kern="1200">
        <a:solidFill>
          <a:schemeClr val="tx1"/>
        </a:solidFill>
        <a:latin typeface="Arial" pitchFamily="-107" charset="0"/>
        <a:ea typeface="ＭＳ Ｐゴシック" pitchFamily="-107" charset="-128"/>
        <a:cs typeface="ＭＳ Ｐゴシック" pitchFamily="-107" charset="-128"/>
      </a:defRPr>
    </a:lvl5pPr>
    <a:lvl6pPr marL="2286000" algn="l" defTabSz="457200" rtl="0" eaLnBrk="1" latinLnBrk="0" hangingPunct="1">
      <a:defRPr sz="8600" kern="1200">
        <a:solidFill>
          <a:schemeClr val="tx1"/>
        </a:solidFill>
        <a:latin typeface="Arial" pitchFamily="-107" charset="0"/>
        <a:ea typeface="ＭＳ Ｐゴシック" pitchFamily="-107" charset="-128"/>
        <a:cs typeface="ＭＳ Ｐゴシック" pitchFamily="-107" charset="-128"/>
      </a:defRPr>
    </a:lvl6pPr>
    <a:lvl7pPr marL="2743200" algn="l" defTabSz="457200" rtl="0" eaLnBrk="1" latinLnBrk="0" hangingPunct="1">
      <a:defRPr sz="8600" kern="1200">
        <a:solidFill>
          <a:schemeClr val="tx1"/>
        </a:solidFill>
        <a:latin typeface="Arial" pitchFamily="-107" charset="0"/>
        <a:ea typeface="ＭＳ Ｐゴシック" pitchFamily="-107" charset="-128"/>
        <a:cs typeface="ＭＳ Ｐゴシック" pitchFamily="-107" charset="-128"/>
      </a:defRPr>
    </a:lvl7pPr>
    <a:lvl8pPr marL="3200400" algn="l" defTabSz="457200" rtl="0" eaLnBrk="1" latinLnBrk="0" hangingPunct="1">
      <a:defRPr sz="8600" kern="1200">
        <a:solidFill>
          <a:schemeClr val="tx1"/>
        </a:solidFill>
        <a:latin typeface="Arial" pitchFamily="-107" charset="0"/>
        <a:ea typeface="ＭＳ Ｐゴシック" pitchFamily="-107" charset="-128"/>
        <a:cs typeface="ＭＳ Ｐゴシック" pitchFamily="-107" charset="-128"/>
      </a:defRPr>
    </a:lvl8pPr>
    <a:lvl9pPr marL="3657600" algn="l" defTabSz="457200" rtl="0" eaLnBrk="1" latinLnBrk="0" hangingPunct="1">
      <a:defRPr sz="8600" kern="1200">
        <a:solidFill>
          <a:schemeClr val="tx1"/>
        </a:solidFill>
        <a:latin typeface="Arial" pitchFamily="-107" charset="0"/>
        <a:ea typeface="ＭＳ Ｐゴシック" pitchFamily="-107" charset="-128"/>
        <a:cs typeface="ＭＳ Ｐゴシック" pitchFamily="-107" charset="-128"/>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6225"/>
    <a:srgbClr val="5771A1"/>
    <a:srgbClr val="05275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7095"/>
    <p:restoredTop sz="96296"/>
  </p:normalViewPr>
  <p:slideViewPr>
    <p:cSldViewPr snapToObjects="1">
      <p:cViewPr varScale="1">
        <p:scale>
          <a:sx n="24" d="100"/>
          <a:sy n="24" d="100"/>
        </p:scale>
        <p:origin x="2034" y="18"/>
      </p:cViewPr>
      <p:guideLst>
        <p:guide orient="horz" pos="1036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EA91F10-F105-F240-BB11-F3B689646099}" type="datetimeFigureOut">
              <a:rPr lang="en-US" smtClean="0"/>
              <a:pPr/>
              <a:t>3/21/2023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8313593-E61B-054B-81C4-FAE256538AED}" type="slidenum">
              <a:rPr lang="en-US" smtClean="0"/>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2194560"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2194560" fontAlgn="auto">
              <a:spcBef>
                <a:spcPts val="0"/>
              </a:spcBef>
              <a:spcAft>
                <a:spcPts val="0"/>
              </a:spcAft>
              <a:defRPr sz="1200">
                <a:latin typeface="+mn-lt"/>
                <a:ea typeface="+mn-ea"/>
                <a:cs typeface="+mn-cs"/>
              </a:defRPr>
            </a:lvl1pPr>
          </a:lstStyle>
          <a:p>
            <a:pPr>
              <a:defRPr/>
            </a:pPr>
            <a:fld id="{39B9E5EC-0846-6941-8703-CD90130FC354}" type="datetime1">
              <a:rPr lang="en-US"/>
              <a:pPr>
                <a:defRPr/>
              </a:pPr>
              <a:t>3/21/2023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2194560"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2194560" fontAlgn="auto">
              <a:spcBef>
                <a:spcPts val="0"/>
              </a:spcBef>
              <a:spcAft>
                <a:spcPts val="0"/>
              </a:spcAft>
              <a:defRPr sz="1200">
                <a:latin typeface="+mn-lt"/>
                <a:ea typeface="+mn-ea"/>
                <a:cs typeface="+mn-cs"/>
              </a:defRPr>
            </a:lvl1pPr>
          </a:lstStyle>
          <a:p>
            <a:pPr>
              <a:defRPr/>
            </a:pPr>
            <a:fld id="{572C3E04-EAED-7A4D-B838-0B5ADB0969A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ＭＳ Ｐゴシック" pitchFamily="-108"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ea typeface="ＭＳ Ｐゴシック" pitchFamily="-107" charset="-128"/>
              <a:cs typeface="ＭＳ Ｐゴシック" pitchFamily="-107" charset="-128"/>
            </a:endParaRPr>
          </a:p>
        </p:txBody>
      </p:sp>
      <p:sp>
        <p:nvSpPr>
          <p:cNvPr id="153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2193925" fontAlgn="base">
              <a:spcBef>
                <a:spcPct val="0"/>
              </a:spcBef>
              <a:spcAft>
                <a:spcPct val="0"/>
              </a:spcAft>
              <a:defRPr/>
            </a:pPr>
            <a:fld id="{5EECD738-4B14-F841-9471-716CEC54BDFE}" type="slidenum">
              <a:rPr lang="en-US" smtClean="0">
                <a:ea typeface="ＭＳ Ｐゴシック" pitchFamily="-108" charset="-128"/>
                <a:cs typeface="ＭＳ Ｐゴシック" pitchFamily="-108" charset="-128"/>
              </a:rPr>
              <a:pPr defTabSz="2193925" fontAlgn="base">
                <a:spcBef>
                  <a:spcPct val="0"/>
                </a:spcBef>
                <a:spcAft>
                  <a:spcPct val="0"/>
                </a:spcAft>
                <a:defRPr/>
              </a:pPr>
              <a:t>1</a:t>
            </a:fld>
            <a:endParaRPr lang="en-US">
              <a:ea typeface="ＭＳ Ｐゴシック" pitchFamily="-108" charset="-128"/>
              <a:cs typeface="ＭＳ Ｐゴシック" pitchFamily="-108"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a:t>Click to edit Master title style</a:t>
            </a:r>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9D9B0DC0-DEB6-5245-9786-81835CA7B236}" type="datetime1">
              <a:rPr lang="en-US"/>
              <a:pPr>
                <a:defRPr/>
              </a:pPr>
              <a:t>3/21/2023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10CB6CD-A896-034E-886C-9AD73162554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1FE152F3-A628-174C-B1C5-D7957B5E1D38}" type="datetime1">
              <a:rPr lang="en-US"/>
              <a:pPr>
                <a:defRPr/>
              </a:pPr>
              <a:t>3/21/2023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0FCF62F-1C22-F342-AEF6-5751E4D1B1C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6324600"/>
            <a:ext cx="47404018" cy="1348206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530843" y="6324600"/>
            <a:ext cx="141480542" cy="1348206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745D483-D49F-FF4D-A9BE-F07770943FEC}" type="datetime1">
              <a:rPr lang="en-US"/>
              <a:pPr>
                <a:defRPr/>
              </a:pPr>
              <a:t>3/21/2023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B774BD7-0588-6F4B-AC48-26B402219AE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B2E7EE88-36B3-3346-BBA2-F431CBED7E14}" type="datetime1">
              <a:rPr lang="en-US"/>
              <a:pPr>
                <a:defRPr/>
              </a:pPr>
              <a:t>3/21/2023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4E96FE8-16DA-394E-A83E-4578336391C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F7DEA6E3-440A-4444-BB11-7B989A77FD77}" type="datetime1">
              <a:rPr lang="en-US"/>
              <a:pPr>
                <a:defRPr/>
              </a:pPr>
              <a:t>3/21/2023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A5C8EF9-EBE1-BB4A-BC45-FEB94B053A1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5308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57046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A0F24EE3-BE6B-6F40-8449-0EE688B334C3}" type="datetime1">
              <a:rPr lang="en-US"/>
              <a:pPr>
                <a:defRPr/>
              </a:pPr>
              <a:t>3/21/2023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40A0E92-9676-0646-8393-C6A11532230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0EB25384-CBCF-B646-AF0F-35BE8D53D802}" type="datetime1">
              <a:rPr lang="en-US"/>
              <a:pPr>
                <a:defRPr/>
              </a:pPr>
              <a:t>3/21/2023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A81054D-299A-2D4B-A58E-B6B2DCDDC98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9FC97E24-7DE0-2049-B283-98D5EA78F8EA}" type="datetime1">
              <a:rPr lang="en-US"/>
              <a:pPr>
                <a:defRPr/>
              </a:pPr>
              <a:t>3/21/2023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CC60871-0703-CC4C-A829-D75B00D0A2D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4D595BF-B042-E74D-B532-F84F734A770B}" type="datetime1">
              <a:rPr lang="en-US"/>
              <a:pPr>
                <a:defRPr/>
              </a:pPr>
              <a:t>3/21/2023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FE51F58-CED8-114E-989B-FAB78C4990E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2AE1BB32-3A3A-1442-B647-28E14D9E02CB}" type="datetime1">
              <a:rPr lang="en-US"/>
              <a:pPr>
                <a:defRPr/>
              </a:pPr>
              <a:t>3/21/2023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16AC1B3-1A4E-1147-990C-E994497E563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8602982" y="2941320"/>
            <a:ext cx="26334720" cy="19751040"/>
          </a:xfrm>
        </p:spPr>
        <p:txBody>
          <a:bodyPr rtlCol="0">
            <a:normAutofit/>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pPr lvl="0"/>
            <a:endParaRPr lang="en-US" noProof="0"/>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D6EE6D99-5BC1-9447-9734-C2AA085436E8}" type="datetime1">
              <a:rPr lang="en-US"/>
              <a:pPr>
                <a:defRPr/>
              </a:pPr>
              <a:t>3/21/2023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0B73B32-3A11-C34E-B587-0381224FDA0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193925" y="1317625"/>
            <a:ext cx="39503350" cy="5486400"/>
          </a:xfrm>
          <a:prstGeom prst="rect">
            <a:avLst/>
          </a:prstGeom>
          <a:noFill/>
          <a:ln w="9525">
            <a:noFill/>
            <a:miter lim="800000"/>
            <a:headEnd/>
            <a:tailEnd/>
          </a:ln>
        </p:spPr>
        <p:txBody>
          <a:bodyPr vert="horz" wrap="square" lIns="438912" tIns="219456" rIns="438912" bIns="219456"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2193925" y="7680325"/>
            <a:ext cx="39503350" cy="21724938"/>
          </a:xfrm>
          <a:prstGeom prst="rect">
            <a:avLst/>
          </a:prstGeom>
          <a:noFill/>
          <a:ln w="9525">
            <a:noFill/>
            <a:miter lim="800000"/>
            <a:headEnd/>
            <a:tailEnd/>
          </a:ln>
        </p:spPr>
        <p:txBody>
          <a:bodyPr vert="horz" wrap="square" lIns="438912" tIns="219456" rIns="438912" bIns="21945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3925" y="30510163"/>
            <a:ext cx="10242550" cy="1752600"/>
          </a:xfrm>
          <a:prstGeom prst="rect">
            <a:avLst/>
          </a:prstGeom>
        </p:spPr>
        <p:txBody>
          <a:bodyPr vert="horz" lIns="438912" tIns="219456" rIns="438912" bIns="219456" rtlCol="0" anchor="ctr"/>
          <a:lstStyle>
            <a:lvl1pPr algn="l" defTabSz="2194560" fontAlgn="auto">
              <a:spcBef>
                <a:spcPts val="0"/>
              </a:spcBef>
              <a:spcAft>
                <a:spcPts val="0"/>
              </a:spcAft>
              <a:defRPr sz="5800">
                <a:solidFill>
                  <a:schemeClr val="tx1">
                    <a:tint val="75000"/>
                  </a:schemeClr>
                </a:solidFill>
                <a:latin typeface="+mn-lt"/>
                <a:ea typeface="+mn-ea"/>
                <a:cs typeface="+mn-cs"/>
              </a:defRPr>
            </a:lvl1pPr>
          </a:lstStyle>
          <a:p>
            <a:pPr>
              <a:defRPr/>
            </a:pPr>
            <a:fld id="{7D63A7D0-97BF-1846-9583-B99EC1CA1C7E}" type="datetime1">
              <a:rPr lang="en-US"/>
              <a:pPr>
                <a:defRPr/>
              </a:pPr>
              <a:t>3/21/2023</a:t>
            </a:fld>
            <a:endParaRPr lang="en-US"/>
          </a:p>
        </p:txBody>
      </p:sp>
      <p:sp>
        <p:nvSpPr>
          <p:cNvPr id="5" name="Footer Placeholder 4"/>
          <p:cNvSpPr>
            <a:spLocks noGrp="1"/>
          </p:cNvSpPr>
          <p:nvPr>
            <p:ph type="ftr" sz="quarter" idx="3"/>
          </p:nvPr>
        </p:nvSpPr>
        <p:spPr>
          <a:xfrm>
            <a:off x="14995525" y="30510163"/>
            <a:ext cx="13900150" cy="1752600"/>
          </a:xfrm>
          <a:prstGeom prst="rect">
            <a:avLst/>
          </a:prstGeom>
        </p:spPr>
        <p:txBody>
          <a:bodyPr vert="horz" lIns="438912" tIns="219456" rIns="438912" bIns="219456" rtlCol="0" anchor="ctr"/>
          <a:lstStyle>
            <a:lvl1pPr algn="ctr" defTabSz="2194560" fontAlgn="auto">
              <a:spcBef>
                <a:spcPts val="0"/>
              </a:spcBef>
              <a:spcAft>
                <a:spcPts val="0"/>
              </a:spcAft>
              <a:defRPr sz="58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31454725" y="30510163"/>
            <a:ext cx="10242550" cy="1752600"/>
          </a:xfrm>
          <a:prstGeom prst="rect">
            <a:avLst/>
          </a:prstGeom>
        </p:spPr>
        <p:txBody>
          <a:bodyPr vert="horz" lIns="438912" tIns="219456" rIns="438912" bIns="219456" rtlCol="0" anchor="ctr"/>
          <a:lstStyle>
            <a:lvl1pPr algn="r" defTabSz="2194560" fontAlgn="auto">
              <a:spcBef>
                <a:spcPts val="0"/>
              </a:spcBef>
              <a:spcAft>
                <a:spcPts val="0"/>
              </a:spcAft>
              <a:defRPr sz="5800">
                <a:solidFill>
                  <a:schemeClr val="tx1">
                    <a:tint val="75000"/>
                  </a:schemeClr>
                </a:solidFill>
                <a:latin typeface="+mn-lt"/>
                <a:ea typeface="+mn-ea"/>
                <a:cs typeface="+mn-cs"/>
              </a:defRPr>
            </a:lvl1pPr>
          </a:lstStyle>
          <a:p>
            <a:pPr>
              <a:defRPr/>
            </a:pPr>
            <a:fld id="{B063F8FF-54E3-2749-9438-DED0CB14858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193925" rtl="0" eaLnBrk="0" fontAlgn="base" hangingPunct="0">
        <a:spcBef>
          <a:spcPct val="0"/>
        </a:spcBef>
        <a:spcAft>
          <a:spcPct val="0"/>
        </a:spcAft>
        <a:defRPr sz="21100" kern="1200">
          <a:solidFill>
            <a:schemeClr val="tx1"/>
          </a:solidFill>
          <a:latin typeface="+mj-lt"/>
          <a:ea typeface="ＭＳ Ｐゴシック" pitchFamily="-108" charset="-128"/>
          <a:cs typeface="ＭＳ Ｐゴシック" pitchFamily="-108" charset="-128"/>
        </a:defRPr>
      </a:lvl1pPr>
      <a:lvl2pPr algn="ctr" defTabSz="2193925" rtl="0" eaLnBrk="0" fontAlgn="base" hangingPunct="0">
        <a:spcBef>
          <a:spcPct val="0"/>
        </a:spcBef>
        <a:spcAft>
          <a:spcPct val="0"/>
        </a:spcAft>
        <a:defRPr sz="21100">
          <a:solidFill>
            <a:schemeClr val="tx1"/>
          </a:solidFill>
          <a:latin typeface="Arial" pitchFamily="-108" charset="0"/>
          <a:ea typeface="ＭＳ Ｐゴシック" pitchFamily="-108" charset="-128"/>
          <a:cs typeface="ＭＳ Ｐゴシック" pitchFamily="-108" charset="-128"/>
        </a:defRPr>
      </a:lvl2pPr>
      <a:lvl3pPr algn="ctr" defTabSz="2193925" rtl="0" eaLnBrk="0" fontAlgn="base" hangingPunct="0">
        <a:spcBef>
          <a:spcPct val="0"/>
        </a:spcBef>
        <a:spcAft>
          <a:spcPct val="0"/>
        </a:spcAft>
        <a:defRPr sz="21100">
          <a:solidFill>
            <a:schemeClr val="tx1"/>
          </a:solidFill>
          <a:latin typeface="Arial" pitchFamily="-108" charset="0"/>
          <a:ea typeface="ＭＳ Ｐゴシック" pitchFamily="-108" charset="-128"/>
          <a:cs typeface="ＭＳ Ｐゴシック" pitchFamily="-108" charset="-128"/>
        </a:defRPr>
      </a:lvl3pPr>
      <a:lvl4pPr algn="ctr" defTabSz="2193925" rtl="0" eaLnBrk="0" fontAlgn="base" hangingPunct="0">
        <a:spcBef>
          <a:spcPct val="0"/>
        </a:spcBef>
        <a:spcAft>
          <a:spcPct val="0"/>
        </a:spcAft>
        <a:defRPr sz="21100">
          <a:solidFill>
            <a:schemeClr val="tx1"/>
          </a:solidFill>
          <a:latin typeface="Arial" pitchFamily="-108" charset="0"/>
          <a:ea typeface="ＭＳ Ｐゴシック" pitchFamily="-108" charset="-128"/>
          <a:cs typeface="ＭＳ Ｐゴシック" pitchFamily="-108" charset="-128"/>
        </a:defRPr>
      </a:lvl4pPr>
      <a:lvl5pPr algn="ctr" defTabSz="2193925" rtl="0" eaLnBrk="0" fontAlgn="base" hangingPunct="0">
        <a:spcBef>
          <a:spcPct val="0"/>
        </a:spcBef>
        <a:spcAft>
          <a:spcPct val="0"/>
        </a:spcAft>
        <a:defRPr sz="21100">
          <a:solidFill>
            <a:schemeClr val="tx1"/>
          </a:solidFill>
          <a:latin typeface="Arial" pitchFamily="-108" charset="0"/>
          <a:ea typeface="ＭＳ Ｐゴシック" pitchFamily="-108" charset="-128"/>
          <a:cs typeface="ＭＳ Ｐゴシック" pitchFamily="-108" charset="-128"/>
        </a:defRPr>
      </a:lvl5pPr>
      <a:lvl6pPr marL="457200" algn="ctr" defTabSz="2193925" rtl="0" fontAlgn="base">
        <a:spcBef>
          <a:spcPct val="0"/>
        </a:spcBef>
        <a:spcAft>
          <a:spcPct val="0"/>
        </a:spcAft>
        <a:defRPr sz="21100">
          <a:solidFill>
            <a:schemeClr val="tx1"/>
          </a:solidFill>
          <a:latin typeface="Arial" pitchFamily="-108" charset="0"/>
          <a:ea typeface="ＭＳ Ｐゴシック" pitchFamily="-108" charset="-128"/>
          <a:cs typeface="ＭＳ Ｐゴシック" pitchFamily="-108" charset="-128"/>
        </a:defRPr>
      </a:lvl6pPr>
      <a:lvl7pPr marL="914400" algn="ctr" defTabSz="2193925" rtl="0" fontAlgn="base">
        <a:spcBef>
          <a:spcPct val="0"/>
        </a:spcBef>
        <a:spcAft>
          <a:spcPct val="0"/>
        </a:spcAft>
        <a:defRPr sz="21100">
          <a:solidFill>
            <a:schemeClr val="tx1"/>
          </a:solidFill>
          <a:latin typeface="Arial" pitchFamily="-108" charset="0"/>
          <a:ea typeface="ＭＳ Ｐゴシック" pitchFamily="-108" charset="-128"/>
          <a:cs typeface="ＭＳ Ｐゴシック" pitchFamily="-108" charset="-128"/>
        </a:defRPr>
      </a:lvl7pPr>
      <a:lvl8pPr marL="1371600" algn="ctr" defTabSz="2193925" rtl="0" fontAlgn="base">
        <a:spcBef>
          <a:spcPct val="0"/>
        </a:spcBef>
        <a:spcAft>
          <a:spcPct val="0"/>
        </a:spcAft>
        <a:defRPr sz="21100">
          <a:solidFill>
            <a:schemeClr val="tx1"/>
          </a:solidFill>
          <a:latin typeface="Arial" pitchFamily="-108" charset="0"/>
          <a:ea typeface="ＭＳ Ｐゴシック" pitchFamily="-108" charset="-128"/>
          <a:cs typeface="ＭＳ Ｐゴシック" pitchFamily="-108" charset="-128"/>
        </a:defRPr>
      </a:lvl8pPr>
      <a:lvl9pPr marL="1828800" algn="ctr" defTabSz="2193925" rtl="0" fontAlgn="base">
        <a:spcBef>
          <a:spcPct val="0"/>
        </a:spcBef>
        <a:spcAft>
          <a:spcPct val="0"/>
        </a:spcAft>
        <a:defRPr sz="21100">
          <a:solidFill>
            <a:schemeClr val="tx1"/>
          </a:solidFill>
          <a:latin typeface="Arial" pitchFamily="-108" charset="0"/>
          <a:ea typeface="ＭＳ Ｐゴシック" pitchFamily="-108" charset="-128"/>
          <a:cs typeface="ＭＳ Ｐゴシック" pitchFamily="-108" charset="-128"/>
        </a:defRPr>
      </a:lvl9pPr>
    </p:titleStyle>
    <p:bodyStyle>
      <a:lvl1pPr marL="1644650" indent="-1644650" algn="l" defTabSz="2193925" rtl="0" eaLnBrk="0" fontAlgn="base" hangingPunct="0">
        <a:spcBef>
          <a:spcPct val="20000"/>
        </a:spcBef>
        <a:spcAft>
          <a:spcPct val="0"/>
        </a:spcAft>
        <a:buFont typeface="Arial" pitchFamily="-107" charset="0"/>
        <a:buChar char="•"/>
        <a:defRPr sz="15400" kern="1200">
          <a:solidFill>
            <a:schemeClr val="tx1"/>
          </a:solidFill>
          <a:latin typeface="+mn-lt"/>
          <a:ea typeface="ＭＳ Ｐゴシック" pitchFamily="-108" charset="-128"/>
          <a:cs typeface="ＭＳ Ｐゴシック" pitchFamily="-108" charset="-128"/>
        </a:defRPr>
      </a:lvl1pPr>
      <a:lvl2pPr marL="3565525" indent="-1371600" algn="l" defTabSz="2193925" rtl="0" eaLnBrk="0" fontAlgn="base" hangingPunct="0">
        <a:spcBef>
          <a:spcPct val="20000"/>
        </a:spcBef>
        <a:spcAft>
          <a:spcPct val="0"/>
        </a:spcAft>
        <a:buFont typeface="Arial" pitchFamily="-107" charset="0"/>
        <a:buChar char="–"/>
        <a:defRPr sz="13400" kern="1200">
          <a:solidFill>
            <a:schemeClr val="tx1"/>
          </a:solidFill>
          <a:latin typeface="+mn-lt"/>
          <a:ea typeface="ＭＳ Ｐゴシック" pitchFamily="-108" charset="-128"/>
          <a:cs typeface="+mn-cs"/>
        </a:defRPr>
      </a:lvl2pPr>
      <a:lvl3pPr marL="5486400" indent="-1096963" algn="l" defTabSz="2193925" rtl="0" eaLnBrk="0" fontAlgn="base" hangingPunct="0">
        <a:spcBef>
          <a:spcPct val="20000"/>
        </a:spcBef>
        <a:spcAft>
          <a:spcPct val="0"/>
        </a:spcAft>
        <a:buFont typeface="Arial" pitchFamily="-107" charset="0"/>
        <a:buChar char="•"/>
        <a:defRPr sz="11500" kern="1200">
          <a:solidFill>
            <a:schemeClr val="tx1"/>
          </a:solidFill>
          <a:latin typeface="+mn-lt"/>
          <a:ea typeface="ＭＳ Ｐゴシック" pitchFamily="-108" charset="-128"/>
          <a:cs typeface="+mn-cs"/>
        </a:defRPr>
      </a:lvl3pPr>
      <a:lvl4pPr marL="7680325" indent="-1096963" algn="l" defTabSz="2193925" rtl="0" eaLnBrk="0" fontAlgn="base" hangingPunct="0">
        <a:spcBef>
          <a:spcPct val="20000"/>
        </a:spcBef>
        <a:spcAft>
          <a:spcPct val="0"/>
        </a:spcAft>
        <a:buFont typeface="Arial" pitchFamily="-107" charset="0"/>
        <a:buChar char="–"/>
        <a:defRPr sz="9600" kern="1200">
          <a:solidFill>
            <a:schemeClr val="tx1"/>
          </a:solidFill>
          <a:latin typeface="+mn-lt"/>
          <a:ea typeface="ＭＳ Ｐゴシック" pitchFamily="-108" charset="-128"/>
          <a:cs typeface="+mn-cs"/>
        </a:defRPr>
      </a:lvl4pPr>
      <a:lvl5pPr marL="9874250" indent="-1096963" algn="l" defTabSz="2193925" rtl="0" eaLnBrk="0" fontAlgn="base" hangingPunct="0">
        <a:spcBef>
          <a:spcPct val="20000"/>
        </a:spcBef>
        <a:spcAft>
          <a:spcPct val="0"/>
        </a:spcAft>
        <a:buFont typeface="Arial" pitchFamily="-107" charset="0"/>
        <a:buChar char="»"/>
        <a:defRPr sz="9600" kern="1200">
          <a:solidFill>
            <a:schemeClr val="tx1"/>
          </a:solidFill>
          <a:latin typeface="+mn-lt"/>
          <a:ea typeface="ＭＳ Ｐゴシック" pitchFamily="-108" charset="-128"/>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35000">
              <a:srgbClr val="DE6225"/>
            </a:gs>
            <a:gs pos="90000">
              <a:schemeClr val="bg1"/>
            </a:gs>
          </a:gsLst>
          <a:lin ang="15300000" scaled="0"/>
          <a:tileRect/>
        </a:gradFill>
        <a:effectLst/>
      </p:bgPr>
    </p:bg>
    <p:spTree>
      <p:nvGrpSpPr>
        <p:cNvPr id="1" name=""/>
        <p:cNvGrpSpPr/>
        <p:nvPr/>
      </p:nvGrpSpPr>
      <p:grpSpPr>
        <a:xfrm>
          <a:off x="0" y="0"/>
          <a:ext cx="0" cy="0"/>
          <a:chOff x="0" y="0"/>
          <a:chExt cx="0" cy="0"/>
        </a:xfrm>
      </p:grpSpPr>
      <p:cxnSp>
        <p:nvCxnSpPr>
          <p:cNvPr id="27" name="Straight Connector 26"/>
          <p:cNvCxnSpPr/>
          <p:nvPr/>
        </p:nvCxnSpPr>
        <p:spPr>
          <a:xfrm>
            <a:off x="0" y="4114800"/>
            <a:ext cx="43891200" cy="1588"/>
          </a:xfrm>
          <a:prstGeom prst="line">
            <a:avLst/>
          </a:prstGeom>
          <a:ln w="76200" cap="flat" cmpd="sng" algn="ctr">
            <a:solidFill>
              <a:schemeClr val="bg1"/>
            </a:solidFill>
            <a:prstDash val="solid"/>
            <a:round/>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4341" name="Rectangle 35"/>
          <p:cNvSpPr>
            <a:spLocks noChangeArrowheads="1"/>
          </p:cNvSpPr>
          <p:nvPr/>
        </p:nvSpPr>
        <p:spPr bwMode="auto">
          <a:xfrm>
            <a:off x="32918400" y="26474143"/>
            <a:ext cx="9829800" cy="5191831"/>
          </a:xfrm>
          <a:prstGeom prst="rect">
            <a:avLst/>
          </a:prstGeom>
          <a:solidFill>
            <a:schemeClr val="bg1"/>
          </a:solidFill>
          <a:ln w="9525">
            <a:noFill/>
            <a:miter lim="800000"/>
            <a:headEnd/>
            <a:tailEnd/>
          </a:ln>
        </p:spPr>
        <p:txBody>
          <a:bodyPr lIns="360000" tIns="360000" rIns="360000" bIns="360000">
            <a:prstTxWarp prst="textNoShape">
              <a:avLst/>
            </a:prstTxWarp>
          </a:bodyPr>
          <a:lstStyle/>
          <a:p>
            <a:pPr>
              <a:spcBef>
                <a:spcPct val="50000"/>
              </a:spcBef>
            </a:pPr>
            <a:r>
              <a:rPr lang="en-GB" sz="4000" b="1" dirty="0">
                <a:solidFill>
                  <a:srgbClr val="CC3300"/>
                </a:solidFill>
              </a:rPr>
              <a:t>References: </a:t>
            </a:r>
          </a:p>
          <a:p>
            <a:endParaRPr lang="en-US" sz="2800" dirty="0"/>
          </a:p>
          <a:p>
            <a:r>
              <a:rPr lang="en-US" sz="2000" dirty="0"/>
              <a:t>1.American Cancer Society. Cancer Treatment &amp; Survivorship Facts &amp; Figures 2019-2021. Atlanta: American Cancer Society; 2019.</a:t>
            </a:r>
          </a:p>
          <a:p>
            <a:r>
              <a:rPr lang="en-US" sz="2000" dirty="0"/>
              <a:t>2.Hewitt M, Greenfield S, Stovall E. From cancer patient to cancer survivors: Lost in transition. Washington, D.C.: National Academies Press; 2005.</a:t>
            </a:r>
          </a:p>
          <a:p>
            <a:r>
              <a:rPr lang="en-US" sz="2000" dirty="0"/>
              <a:t>3.Potosky AL, Han PK, Rowland J, </a:t>
            </a:r>
            <a:r>
              <a:rPr lang="en-US" sz="2000" dirty="0" err="1"/>
              <a:t>Klabunde</a:t>
            </a:r>
            <a:r>
              <a:rPr lang="en-US" sz="2000" dirty="0"/>
              <a:t> CN, Smith T, Aziz N, Earle C, </a:t>
            </a:r>
            <a:r>
              <a:rPr lang="en-US" sz="2000" dirty="0" err="1"/>
              <a:t>Ayanian</a:t>
            </a:r>
            <a:r>
              <a:rPr lang="en-US" sz="2000" dirty="0"/>
              <a:t> JZ, Ganz PA, </a:t>
            </a:r>
            <a:r>
              <a:rPr lang="en-US" sz="2000" dirty="0" err="1"/>
              <a:t>Stefanek</a:t>
            </a:r>
            <a:r>
              <a:rPr lang="en-US" sz="2000" dirty="0"/>
              <a:t> M. Differences between primary care physicians' and oncologists' knowledge, attitudes and practices regarding the care of cancer survivors. J Gen Intern Med. 2011 Dec;26(12):1403-10.</a:t>
            </a:r>
          </a:p>
        </p:txBody>
      </p:sp>
      <p:sp>
        <p:nvSpPr>
          <p:cNvPr id="14342" name="Rectangle 34"/>
          <p:cNvSpPr>
            <a:spLocks noChangeArrowheads="1"/>
          </p:cNvSpPr>
          <p:nvPr/>
        </p:nvSpPr>
        <p:spPr bwMode="auto">
          <a:xfrm>
            <a:off x="32918400" y="20060488"/>
            <a:ext cx="9829800" cy="5837772"/>
          </a:xfrm>
          <a:prstGeom prst="rect">
            <a:avLst/>
          </a:prstGeom>
          <a:solidFill>
            <a:schemeClr val="bg1"/>
          </a:solidFill>
          <a:ln w="9525">
            <a:noFill/>
            <a:miter lim="800000"/>
            <a:headEnd/>
            <a:tailEnd/>
          </a:ln>
        </p:spPr>
        <p:txBody>
          <a:bodyPr lIns="360000" tIns="360000" rIns="360000" bIns="360000">
            <a:prstTxWarp prst="textNoShape">
              <a:avLst/>
            </a:prstTxWarp>
          </a:bodyPr>
          <a:lstStyle/>
          <a:p>
            <a:pPr>
              <a:spcBef>
                <a:spcPct val="50000"/>
              </a:spcBef>
            </a:pPr>
            <a:r>
              <a:rPr lang="en-GB" sz="4000" b="1" dirty="0">
                <a:solidFill>
                  <a:srgbClr val="CC3300"/>
                </a:solidFill>
              </a:rPr>
              <a:t>Conclusions</a:t>
            </a:r>
          </a:p>
          <a:p>
            <a:pPr>
              <a:spcBef>
                <a:spcPct val="50000"/>
              </a:spcBef>
            </a:pPr>
            <a:endParaRPr lang="en-GB" sz="4000" b="1" dirty="0">
              <a:solidFill>
                <a:srgbClr val="CC3300"/>
              </a:solidFill>
            </a:endParaRPr>
          </a:p>
          <a:p>
            <a:r>
              <a:rPr lang="en-US" sz="2800" dirty="0"/>
              <a:t>The three interventions displayed above demonstrate the success in disseminating online education for health professionals. Ultimately, educating health professionals on the correct way to care for cancer survivors will lead to better health outcomes for the patient, and allow clinicians to feel more confident in treating cancer survivors. </a:t>
            </a:r>
          </a:p>
        </p:txBody>
      </p:sp>
      <p:sp>
        <p:nvSpPr>
          <p:cNvPr id="14343" name="Rectangle 33"/>
          <p:cNvSpPr>
            <a:spLocks noChangeArrowheads="1"/>
          </p:cNvSpPr>
          <p:nvPr/>
        </p:nvSpPr>
        <p:spPr bwMode="auto">
          <a:xfrm>
            <a:off x="1143000" y="13785847"/>
            <a:ext cx="9829800" cy="8453435"/>
          </a:xfrm>
          <a:prstGeom prst="rect">
            <a:avLst/>
          </a:prstGeom>
          <a:solidFill>
            <a:schemeClr val="bg1"/>
          </a:solidFill>
          <a:ln w="9525">
            <a:noFill/>
            <a:miter lim="800000"/>
            <a:headEnd/>
            <a:tailEnd/>
          </a:ln>
        </p:spPr>
        <p:txBody>
          <a:bodyPr lIns="360000" tIns="360000" rIns="360000" bIns="360000">
            <a:prstTxWarp prst="textNoShape">
              <a:avLst/>
            </a:prstTxWarp>
          </a:bodyPr>
          <a:lstStyle/>
          <a:p>
            <a:pPr>
              <a:spcBef>
                <a:spcPct val="50000"/>
              </a:spcBef>
            </a:pPr>
            <a:r>
              <a:rPr lang="en-GB" sz="4000" b="1" dirty="0">
                <a:solidFill>
                  <a:srgbClr val="CC3300"/>
                </a:solidFill>
              </a:rPr>
              <a:t>Method</a:t>
            </a:r>
          </a:p>
          <a:p>
            <a:r>
              <a:rPr lang="en-US" sz="2800" dirty="0"/>
              <a:t> </a:t>
            </a:r>
          </a:p>
          <a:p>
            <a:pPr marL="457200" indent="-457200">
              <a:buFont typeface="Wingdings" pitchFamily="2" charset="2"/>
              <a:buChar char="v"/>
            </a:pPr>
            <a:r>
              <a:rPr lang="en-AU" sz="2800" dirty="0"/>
              <a:t>Three resources were created as a healthcare professional toolkit to provide educations for the management of cancer survivors.</a:t>
            </a:r>
          </a:p>
          <a:p>
            <a:pPr marL="457200" indent="-457200">
              <a:buFont typeface="Courier New" panose="02070309020205020404" pitchFamily="49" charset="0"/>
              <a:buChar char="o"/>
            </a:pPr>
            <a:endParaRPr lang="en-AU" sz="2800" dirty="0"/>
          </a:p>
          <a:p>
            <a:pPr marL="457200" indent="-457200">
              <a:buFont typeface="Wingdings" pitchFamily="2" charset="2"/>
              <a:buChar char="§"/>
            </a:pPr>
            <a:r>
              <a:rPr lang="en-AU" sz="2800" dirty="0"/>
              <a:t>ECHO Sessions were implemented as a tool for bi-directional education between cancer center experts and community-based practitioners.</a:t>
            </a:r>
          </a:p>
          <a:p>
            <a:endParaRPr lang="en-AU" sz="2800" dirty="0"/>
          </a:p>
          <a:p>
            <a:pPr marL="457200" indent="-457200">
              <a:buFont typeface="Wingdings" pitchFamily="2" charset="2"/>
              <a:buChar char="§"/>
            </a:pPr>
            <a:r>
              <a:rPr lang="en-AU" sz="2800" dirty="0"/>
              <a:t>Cancer Survivorship Algorithms App allows providers to access clinical practice algorithms through a user-friendly app on their smart phone or device.</a:t>
            </a:r>
          </a:p>
          <a:p>
            <a:endParaRPr lang="en-AU" sz="2800" dirty="0"/>
          </a:p>
          <a:p>
            <a:pPr marL="457200" indent="-457200">
              <a:buFont typeface="Wingdings" pitchFamily="2" charset="2"/>
              <a:buChar char="§"/>
            </a:pPr>
            <a:r>
              <a:rPr lang="en-AU" sz="2800" dirty="0"/>
              <a:t>Cancer Survivorship Video Series was created to give an overview of survivorship care and discuss the different types of late effects that will impact patients based on the type of cancer and treatment they had. </a:t>
            </a:r>
          </a:p>
          <a:p>
            <a:pPr marL="457200" indent="-457200">
              <a:buFont typeface="Wingdings" pitchFamily="2" charset="2"/>
              <a:buChar char="v"/>
            </a:pPr>
            <a:endParaRPr lang="en-AU" sz="2800" dirty="0"/>
          </a:p>
        </p:txBody>
      </p:sp>
      <p:sp>
        <p:nvSpPr>
          <p:cNvPr id="14344" name="Rectangle 29"/>
          <p:cNvSpPr>
            <a:spLocks noChangeArrowheads="1"/>
          </p:cNvSpPr>
          <p:nvPr/>
        </p:nvSpPr>
        <p:spPr bwMode="auto">
          <a:xfrm>
            <a:off x="1143000" y="4724400"/>
            <a:ext cx="9829800" cy="8453435"/>
          </a:xfrm>
          <a:prstGeom prst="rect">
            <a:avLst/>
          </a:prstGeom>
          <a:solidFill>
            <a:schemeClr val="bg1"/>
          </a:solidFill>
          <a:ln w="9525">
            <a:noFill/>
            <a:miter lim="800000"/>
            <a:headEnd/>
            <a:tailEnd/>
          </a:ln>
        </p:spPr>
        <p:txBody>
          <a:bodyPr lIns="360000" tIns="360000" rIns="360000" bIns="360000">
            <a:prstTxWarp prst="textNoShape">
              <a:avLst/>
            </a:prstTxWarp>
          </a:bodyPr>
          <a:lstStyle/>
          <a:p>
            <a:pPr>
              <a:spcBef>
                <a:spcPct val="50000"/>
              </a:spcBef>
            </a:pPr>
            <a:r>
              <a:rPr lang="en-GB" sz="4000" b="1" dirty="0">
                <a:solidFill>
                  <a:srgbClr val="CC3300"/>
                </a:solidFill>
              </a:rPr>
              <a:t>Background</a:t>
            </a:r>
          </a:p>
          <a:p>
            <a:r>
              <a:rPr lang="en-US" sz="2800" b="1" dirty="0"/>
              <a:t> </a:t>
            </a:r>
          </a:p>
          <a:p>
            <a:r>
              <a:rPr lang="en-US" sz="2800" dirty="0"/>
              <a:t>Due to advances in medical treatment and earlier detection, we observe an increased number of individuals who are living beyond years beyond cancer diagnoses, prompting the need for health care and research priorities that specialize in cancer survivorship. Over 1.1 million cancer survivors are living in Texas, requiring coordinated care between oncology and other specialists (1,2). </a:t>
            </a:r>
            <a:r>
              <a:rPr lang="en-US" sz="2800" dirty="0">
                <a:latin typeface="Arial" pitchFamily="-108" charset="0"/>
                <a:ea typeface="ＭＳ Ｐゴシック" pitchFamily="-108" charset="-128"/>
                <a:cs typeface="ＭＳ Ｐゴシック" pitchFamily="-108" charset="-128"/>
              </a:rPr>
              <a:t>Many healthcare professionals lack the confidence to properly treat cancer survivors (3). This can result in cancer survivors not receiving proper care and surveillance following the completion of their treatment. To help support medical teams in providing comprehensive, evidenced-based survivorship care, we</a:t>
            </a:r>
            <a:r>
              <a:rPr lang="en-US" sz="2800" dirty="0"/>
              <a:t> developed three programs aimed at educating clinicians to better care for cancer survivors and improve their long-term health.</a:t>
            </a:r>
          </a:p>
        </p:txBody>
      </p:sp>
      <p:sp>
        <p:nvSpPr>
          <p:cNvPr id="31" name="Rectangle 30"/>
          <p:cNvSpPr>
            <a:spLocks noChangeArrowheads="1"/>
          </p:cNvSpPr>
          <p:nvPr/>
        </p:nvSpPr>
        <p:spPr bwMode="auto">
          <a:xfrm>
            <a:off x="11734800" y="4724400"/>
            <a:ext cx="9829800" cy="27051000"/>
          </a:xfrm>
          <a:prstGeom prst="rect">
            <a:avLst/>
          </a:prstGeom>
          <a:solidFill>
            <a:schemeClr val="bg1"/>
          </a:solidFill>
          <a:ln w="9525">
            <a:noFill/>
            <a:miter lim="800000"/>
            <a:headEnd/>
            <a:tailEnd/>
          </a:ln>
        </p:spPr>
        <p:txBody>
          <a:bodyPr lIns="360000" tIns="360000" rIns="360000" bIns="360000">
            <a:prstTxWarp prst="textNoShape">
              <a:avLst/>
            </a:prstTxWarp>
          </a:bodyPr>
          <a:lstStyle/>
          <a:p>
            <a:pPr>
              <a:spcBef>
                <a:spcPct val="50000"/>
              </a:spcBef>
            </a:pPr>
            <a:r>
              <a:rPr lang="en-GB" sz="4000" b="1" dirty="0">
                <a:solidFill>
                  <a:srgbClr val="CC3300"/>
                </a:solidFill>
              </a:rPr>
              <a:t>Cancer Survivorship Video Series</a:t>
            </a:r>
            <a:endParaRPr lang="en-US" sz="2800" b="1" dirty="0">
              <a:latin typeface="Arial" pitchFamily="-108" charset="0"/>
              <a:ea typeface="ＭＳ Ｐゴシック" pitchFamily="-108" charset="-128"/>
              <a:cs typeface="ＭＳ Ｐゴシック" pitchFamily="-108" charset="-128"/>
            </a:endParaRPr>
          </a:p>
          <a:p>
            <a:pPr marL="381000" indent="-381000">
              <a:defRPr/>
            </a:pPr>
            <a:endParaRPr lang="en-US" sz="2800" dirty="0">
              <a:latin typeface="Arial" pitchFamily="-108" charset="0"/>
              <a:ea typeface="ＭＳ Ｐゴシック" pitchFamily="-108" charset="-128"/>
              <a:cs typeface="ＭＳ Ｐゴシック" pitchFamily="-108" charset="-128"/>
            </a:endParaRPr>
          </a:p>
          <a:p>
            <a:pPr marL="76200" indent="-457200">
              <a:buFont typeface="Arial" panose="020B0604020202020204" pitchFamily="34" charset="0"/>
              <a:buChar char="•"/>
              <a:defRPr/>
            </a:pPr>
            <a:r>
              <a:rPr lang="en-US" sz="2800" dirty="0">
                <a:latin typeface="Arial" pitchFamily="-108" charset="0"/>
                <a:ea typeface="ＭＳ Ｐゴシック" pitchFamily="-108" charset="-128"/>
                <a:cs typeface="ＭＳ Ｐゴシック" pitchFamily="-108" charset="-128"/>
              </a:rPr>
              <a:t>An educational cancer survivorship series was developed to train clinicians in providing comprehensive care for cancer survivors.</a:t>
            </a:r>
          </a:p>
          <a:p>
            <a:pPr marL="76200" indent="-457200">
              <a:buFont typeface="Arial" panose="020B0604020202020204" pitchFamily="34" charset="0"/>
              <a:buChar char="•"/>
              <a:defRPr/>
            </a:pPr>
            <a:r>
              <a:rPr lang="en-US" sz="2800" dirty="0">
                <a:latin typeface="Arial" pitchFamily="-108" charset="0"/>
                <a:ea typeface="ＭＳ Ｐゴシック" pitchFamily="-108" charset="-128"/>
                <a:cs typeface="ＭＳ Ｐゴシック" pitchFamily="-108" charset="-128"/>
              </a:rPr>
              <a:t>This accredited video curriculum is available online via the MD Anderson Professional Education Portal (PEP).</a:t>
            </a:r>
          </a:p>
          <a:p>
            <a:pPr marL="76200" indent="-457200">
              <a:buFont typeface="Arial" panose="020B0604020202020204" pitchFamily="34" charset="0"/>
              <a:buChar char="•"/>
              <a:defRPr/>
            </a:pPr>
            <a:r>
              <a:rPr lang="en-US" sz="2800" dirty="0">
                <a:latin typeface="Arial" pitchFamily="-108" charset="0"/>
                <a:ea typeface="ＭＳ Ｐゴシック" pitchFamily="-108" charset="-128"/>
                <a:cs typeface="ＭＳ Ｐゴシック" pitchFamily="-108" charset="-128"/>
              </a:rPr>
              <a:t>This series was created mainly to target physicians, physician assistance, nurses, and social workers due to those being the individuals that are typically in the patient care setting. </a:t>
            </a:r>
          </a:p>
          <a:p>
            <a:pPr marL="76200" indent="-457200">
              <a:buFont typeface="Arial" panose="020B0604020202020204" pitchFamily="34" charset="0"/>
              <a:buChar char="•"/>
              <a:defRPr/>
            </a:pPr>
            <a:r>
              <a:rPr lang="en-US" sz="2800" dirty="0">
                <a:latin typeface="Arial" pitchFamily="-108" charset="0"/>
                <a:ea typeface="ＭＳ Ｐゴシック" pitchFamily="-108" charset="-128"/>
                <a:cs typeface="ＭＳ Ｐゴシック" pitchFamily="-108" charset="-128"/>
              </a:rPr>
              <a:t>The Cancer Survivorship Video Series consist of 8 modules:</a:t>
            </a:r>
          </a:p>
          <a:p>
            <a:pPr>
              <a:defRPr/>
            </a:pPr>
            <a:r>
              <a:rPr lang="en-US" sz="2800" dirty="0">
                <a:latin typeface="Arial" pitchFamily="-108" charset="0"/>
                <a:ea typeface="ＭＳ Ｐゴシック" pitchFamily="-108" charset="-128"/>
                <a:cs typeface="ＭＳ Ｐゴシック" pitchFamily="-108" charset="-128"/>
              </a:rPr>
              <a:t>	- Overview of Survivorship</a:t>
            </a:r>
          </a:p>
          <a:p>
            <a:pPr>
              <a:defRPr/>
            </a:pPr>
            <a:r>
              <a:rPr lang="en-US" sz="2800" dirty="0">
                <a:latin typeface="Arial" pitchFamily="-108" charset="0"/>
                <a:ea typeface="ＭＳ Ｐゴシック" pitchFamily="-108" charset="-128"/>
                <a:cs typeface="ＭＳ Ｐゴシック" pitchFamily="-108" charset="-128"/>
              </a:rPr>
              <a:t>	- Psychosocial Concern for Survivors</a:t>
            </a:r>
          </a:p>
          <a:p>
            <a:pPr>
              <a:defRPr/>
            </a:pPr>
            <a:r>
              <a:rPr lang="en-US" sz="2800" dirty="0">
                <a:latin typeface="Arial" pitchFamily="-108" charset="0"/>
                <a:ea typeface="ＭＳ Ｐゴシック" pitchFamily="-108" charset="-128"/>
                <a:cs typeface="ＭＳ Ｐゴシック" pitchFamily="-108" charset="-128"/>
              </a:rPr>
              <a:t>	- Cancer Prevention/ Risk Reduction</a:t>
            </a:r>
          </a:p>
          <a:p>
            <a:pPr>
              <a:defRPr/>
            </a:pPr>
            <a:r>
              <a:rPr lang="en-US" sz="2800" dirty="0">
                <a:latin typeface="Arial" pitchFamily="-108" charset="0"/>
                <a:ea typeface="ＭＳ Ｐゴシック" pitchFamily="-108" charset="-128"/>
                <a:cs typeface="ＭＳ Ｐゴシック" pitchFamily="-108" charset="-128"/>
              </a:rPr>
              <a:t>	- Breast Cancer Survivorship</a:t>
            </a:r>
          </a:p>
          <a:p>
            <a:pPr>
              <a:defRPr/>
            </a:pPr>
            <a:r>
              <a:rPr lang="en-US" sz="2800" dirty="0">
                <a:latin typeface="Arial" pitchFamily="-108" charset="0"/>
                <a:ea typeface="ＭＳ Ｐゴシック" pitchFamily="-108" charset="-128"/>
                <a:cs typeface="ＭＳ Ｐゴシック" pitchFamily="-108" charset="-128"/>
              </a:rPr>
              <a:t>	- Prostate Cancer Survivorship</a:t>
            </a:r>
          </a:p>
          <a:p>
            <a:pPr>
              <a:defRPr/>
            </a:pPr>
            <a:r>
              <a:rPr lang="en-US" sz="2800" dirty="0">
                <a:latin typeface="Arial" pitchFamily="-108" charset="0"/>
                <a:ea typeface="ＭＳ Ｐゴシック" pitchFamily="-108" charset="-128"/>
                <a:cs typeface="ＭＳ Ｐゴシック" pitchFamily="-108" charset="-128"/>
              </a:rPr>
              <a:t>	- Late Effects for Cancer Survivors</a:t>
            </a:r>
          </a:p>
          <a:p>
            <a:pPr>
              <a:defRPr/>
            </a:pPr>
            <a:r>
              <a:rPr lang="en-US" sz="2800" dirty="0">
                <a:latin typeface="Arial" pitchFamily="-108" charset="0"/>
                <a:ea typeface="ＭＳ Ｐゴシック" pitchFamily="-108" charset="-128"/>
                <a:cs typeface="ＭＳ Ｐゴシック" pitchFamily="-108" charset="-128"/>
              </a:rPr>
              <a:t>	- Colorectal Cancer Survivorship</a:t>
            </a:r>
          </a:p>
          <a:p>
            <a:pPr>
              <a:defRPr/>
            </a:pPr>
            <a:r>
              <a:rPr lang="en-US" sz="2800" dirty="0">
                <a:latin typeface="Arial" pitchFamily="-108" charset="0"/>
                <a:ea typeface="ＭＳ Ｐゴシック" pitchFamily="-108" charset="-128"/>
                <a:cs typeface="ＭＳ Ｐゴシック" pitchFamily="-108" charset="-128"/>
              </a:rPr>
              <a:t>	- Lung Cancer Survivorship</a:t>
            </a:r>
          </a:p>
          <a:p>
            <a:pPr marL="76200" indent="-457200">
              <a:buFont typeface="Arial" panose="020B0604020202020204" pitchFamily="34" charset="0"/>
              <a:buChar char="•"/>
              <a:defRPr/>
            </a:pPr>
            <a:r>
              <a:rPr lang="en-US" sz="2800" dirty="0">
                <a:latin typeface="Arial" pitchFamily="-108" charset="0"/>
                <a:ea typeface="ＭＳ Ｐゴシック" pitchFamily="-108" charset="-128"/>
                <a:cs typeface="ＭＳ Ｐゴシック" pitchFamily="-108" charset="-128"/>
              </a:rPr>
              <a:t>This program overviews different types of cancers to provide clinicians with a better understanding of the various effects that specific cancers have on patients.</a:t>
            </a:r>
          </a:p>
          <a:p>
            <a:pPr marL="76200" indent="-457200">
              <a:buFont typeface="Arial" panose="020B0604020202020204" pitchFamily="34" charset="0"/>
              <a:buChar char="•"/>
              <a:defRPr/>
            </a:pPr>
            <a:r>
              <a:rPr lang="en-US" sz="2800" dirty="0">
                <a:latin typeface="Arial" pitchFamily="-108" charset="0"/>
                <a:ea typeface="ＭＳ Ｐゴシック" pitchFamily="-108" charset="-128"/>
                <a:cs typeface="ＭＳ Ｐゴシック" pitchFamily="-108" charset="-128"/>
              </a:rPr>
              <a:t>Each modules includes a pre-test, presentation, and a post-test. The participant must score 70% or higher on the post-test to continue to additional modules.  </a:t>
            </a:r>
          </a:p>
          <a:p>
            <a:pPr marL="76200" indent="-457200">
              <a:buFont typeface="Arial" panose="020B0604020202020204" pitchFamily="34" charset="0"/>
              <a:buChar char="•"/>
              <a:defRPr/>
            </a:pPr>
            <a:endParaRPr lang="en-US" sz="2800" dirty="0">
              <a:latin typeface="Arial" pitchFamily="-108" charset="0"/>
              <a:ea typeface="ＭＳ Ｐゴシック" pitchFamily="-108" charset="-128"/>
              <a:cs typeface="ＭＳ Ｐゴシック" pitchFamily="-108" charset="-128"/>
            </a:endParaRPr>
          </a:p>
          <a:p>
            <a:pPr marL="76200" indent="-457200">
              <a:buFont typeface="Arial" panose="020B0604020202020204" pitchFamily="34" charset="0"/>
              <a:buChar char="•"/>
              <a:defRPr/>
            </a:pPr>
            <a:endParaRPr lang="en-US" sz="2800" dirty="0">
              <a:latin typeface="Arial" pitchFamily="-108" charset="0"/>
              <a:ea typeface="ＭＳ Ｐゴシック" pitchFamily="-108" charset="-128"/>
              <a:cs typeface="ＭＳ Ｐゴシック" pitchFamily="-108" charset="-128"/>
            </a:endParaRPr>
          </a:p>
          <a:p>
            <a:pPr>
              <a:defRPr/>
            </a:pPr>
            <a:endParaRPr lang="en-US" sz="2800" dirty="0">
              <a:latin typeface="Arial" pitchFamily="-108" charset="0"/>
              <a:ea typeface="ＭＳ Ｐゴシック" pitchFamily="-108" charset="-128"/>
              <a:cs typeface="ＭＳ Ｐゴシック" pitchFamily="-108" charset="-128"/>
            </a:endParaRPr>
          </a:p>
          <a:p>
            <a:pPr>
              <a:defRPr/>
            </a:pPr>
            <a:endParaRPr lang="en-US" sz="2800" dirty="0">
              <a:latin typeface="Arial" pitchFamily="-108" charset="0"/>
              <a:ea typeface="ＭＳ Ｐゴシック" pitchFamily="-108" charset="-128"/>
              <a:cs typeface="ＭＳ Ｐゴシック" pitchFamily="-108" charset="-128"/>
            </a:endParaRPr>
          </a:p>
          <a:p>
            <a:pPr>
              <a:defRPr/>
            </a:pPr>
            <a:endParaRPr lang="en-US" sz="2800" dirty="0">
              <a:latin typeface="Arial" pitchFamily="-108" charset="0"/>
              <a:ea typeface="ＭＳ Ｐゴシック" pitchFamily="-108" charset="-128"/>
              <a:cs typeface="ＭＳ Ｐゴシック" pitchFamily="-108" charset="-128"/>
            </a:endParaRPr>
          </a:p>
          <a:p>
            <a:pPr>
              <a:defRPr/>
            </a:pPr>
            <a:endParaRPr lang="en-US" sz="2800" dirty="0">
              <a:latin typeface="Arial" pitchFamily="-108" charset="0"/>
              <a:ea typeface="ＭＳ Ｐゴシック" pitchFamily="-108" charset="-128"/>
              <a:cs typeface="ＭＳ Ｐゴシック" pitchFamily="-108" charset="-128"/>
            </a:endParaRPr>
          </a:p>
          <a:p>
            <a:pPr>
              <a:defRPr/>
            </a:pPr>
            <a:endParaRPr lang="en-US" sz="2800" dirty="0">
              <a:latin typeface="Arial" pitchFamily="-108" charset="0"/>
              <a:ea typeface="ＭＳ Ｐゴシック" pitchFamily="-108" charset="-128"/>
              <a:cs typeface="ＭＳ Ｐゴシック" pitchFamily="-108" charset="-128"/>
            </a:endParaRPr>
          </a:p>
          <a:p>
            <a:pPr>
              <a:defRPr/>
            </a:pPr>
            <a:endParaRPr lang="en-US" sz="2800" dirty="0">
              <a:latin typeface="Arial" pitchFamily="-108" charset="0"/>
              <a:ea typeface="ＭＳ Ｐゴシック" pitchFamily="-108" charset="-128"/>
              <a:cs typeface="ＭＳ Ｐゴシック" pitchFamily="-108" charset="-128"/>
            </a:endParaRPr>
          </a:p>
          <a:p>
            <a:pPr>
              <a:defRPr/>
            </a:pPr>
            <a:endParaRPr lang="en-US" sz="2800" dirty="0">
              <a:latin typeface="Arial" pitchFamily="-108" charset="0"/>
              <a:ea typeface="ＭＳ Ｐゴシック" pitchFamily="-108" charset="-128"/>
              <a:cs typeface="ＭＳ Ｐゴシック" pitchFamily="-108" charset="-128"/>
            </a:endParaRPr>
          </a:p>
          <a:p>
            <a:pPr>
              <a:defRPr/>
            </a:pPr>
            <a:endParaRPr lang="en-US" sz="2800" dirty="0">
              <a:latin typeface="Arial" pitchFamily="-108" charset="0"/>
              <a:ea typeface="ＭＳ Ｐゴシック" pitchFamily="-108" charset="-128"/>
              <a:cs typeface="ＭＳ Ｐゴシック" pitchFamily="-108" charset="-128"/>
            </a:endParaRPr>
          </a:p>
          <a:p>
            <a:pPr>
              <a:defRPr/>
            </a:pPr>
            <a:endParaRPr lang="en-US" sz="2800" dirty="0">
              <a:latin typeface="Arial" pitchFamily="-108" charset="0"/>
              <a:ea typeface="ＭＳ Ｐゴシック" pitchFamily="-108" charset="-128"/>
              <a:cs typeface="ＭＳ Ｐゴシック" pitchFamily="-108" charset="-128"/>
            </a:endParaRPr>
          </a:p>
          <a:p>
            <a:pPr>
              <a:defRPr/>
            </a:pPr>
            <a:endParaRPr lang="en-US" sz="2800" dirty="0">
              <a:latin typeface="Arial" pitchFamily="-108" charset="0"/>
              <a:ea typeface="ＭＳ Ｐゴシック" pitchFamily="-108" charset="-128"/>
              <a:cs typeface="ＭＳ Ｐゴシック" pitchFamily="-108" charset="-128"/>
            </a:endParaRPr>
          </a:p>
          <a:p>
            <a:pPr>
              <a:defRPr/>
            </a:pPr>
            <a:endParaRPr lang="en-US" sz="2800" dirty="0">
              <a:latin typeface="Arial" pitchFamily="-108" charset="0"/>
              <a:ea typeface="ＭＳ Ｐゴシック" pitchFamily="-108" charset="-128"/>
              <a:cs typeface="ＭＳ Ｐゴシック" pitchFamily="-108" charset="-128"/>
            </a:endParaRPr>
          </a:p>
          <a:p>
            <a:pPr>
              <a:defRPr/>
            </a:pPr>
            <a:endParaRPr lang="en-US" sz="2800" dirty="0">
              <a:latin typeface="Arial" pitchFamily="-108" charset="0"/>
              <a:ea typeface="ＭＳ Ｐゴシック" pitchFamily="-108" charset="-128"/>
              <a:cs typeface="ＭＳ Ｐゴシック" pitchFamily="-108" charset="-128"/>
            </a:endParaRPr>
          </a:p>
          <a:p>
            <a:pPr>
              <a:defRPr/>
            </a:pPr>
            <a:r>
              <a:rPr lang="en-US" sz="2800" dirty="0">
                <a:latin typeface="Arial" pitchFamily="-108" charset="0"/>
                <a:ea typeface="ＭＳ Ｐゴシック" pitchFamily="-108" charset="-128"/>
                <a:cs typeface="ＭＳ Ｐゴシック" pitchFamily="-108" charset="-128"/>
              </a:rPr>
              <a:t>Table 1.  Depicts total participants who completed each module within the Cancer Survivorship Video Series course. </a:t>
            </a:r>
          </a:p>
          <a:p>
            <a:pPr>
              <a:defRPr/>
            </a:pPr>
            <a:endParaRPr lang="en-US" sz="2800" dirty="0">
              <a:latin typeface="Arial" pitchFamily="-108" charset="0"/>
              <a:ea typeface="ＭＳ Ｐゴシック" pitchFamily="-108" charset="-128"/>
              <a:cs typeface="ＭＳ Ｐゴシック" pitchFamily="-108" charset="-128"/>
            </a:endParaRPr>
          </a:p>
          <a:p>
            <a:pPr>
              <a:defRPr/>
            </a:pPr>
            <a:endParaRPr lang="en-US" sz="2800" dirty="0">
              <a:latin typeface="Arial" pitchFamily="-108" charset="0"/>
              <a:ea typeface="ＭＳ Ｐゴシック" pitchFamily="-108" charset="-128"/>
              <a:cs typeface="ＭＳ Ｐゴシック" pitchFamily="-108" charset="-128"/>
            </a:endParaRPr>
          </a:p>
          <a:p>
            <a:pPr>
              <a:defRPr/>
            </a:pPr>
            <a:r>
              <a:rPr lang="en-US" sz="2800" dirty="0">
                <a:latin typeface="Arial" pitchFamily="-108" charset="0"/>
                <a:ea typeface="ＭＳ Ｐゴシック" pitchFamily="-108" charset="-128"/>
                <a:cs typeface="ＭＳ Ｐゴシック" pitchFamily="-108" charset="-128"/>
              </a:rPr>
              <a:t>Figure 1.  Screenshot of Module 1 of Video Curriculum</a:t>
            </a:r>
          </a:p>
          <a:p>
            <a:pPr>
              <a:defRPr/>
            </a:pPr>
            <a:endParaRPr lang="en-US" sz="2800" dirty="0">
              <a:latin typeface="Arial" pitchFamily="-108" charset="0"/>
              <a:ea typeface="ＭＳ Ｐゴシック" pitchFamily="-108" charset="-128"/>
              <a:cs typeface="ＭＳ Ｐゴシック" pitchFamily="-108" charset="-128"/>
            </a:endParaRPr>
          </a:p>
        </p:txBody>
      </p:sp>
      <p:sp>
        <p:nvSpPr>
          <p:cNvPr id="14346" name="Rectangle 31"/>
          <p:cNvSpPr>
            <a:spLocks noChangeArrowheads="1"/>
          </p:cNvSpPr>
          <p:nvPr/>
        </p:nvSpPr>
        <p:spPr bwMode="auto">
          <a:xfrm>
            <a:off x="22326600" y="4724400"/>
            <a:ext cx="9829800" cy="27051000"/>
          </a:xfrm>
          <a:prstGeom prst="rect">
            <a:avLst/>
          </a:prstGeom>
          <a:solidFill>
            <a:schemeClr val="bg1"/>
          </a:solidFill>
          <a:ln w="9525">
            <a:noFill/>
            <a:miter lim="800000"/>
            <a:headEnd/>
            <a:tailEnd/>
          </a:ln>
        </p:spPr>
        <p:txBody>
          <a:bodyPr lIns="360000" tIns="360000" rIns="360000" bIns="360000">
            <a:prstTxWarp prst="textNoShape">
              <a:avLst/>
            </a:prstTxWarp>
          </a:bodyPr>
          <a:lstStyle/>
          <a:p>
            <a:pPr>
              <a:spcBef>
                <a:spcPct val="50000"/>
              </a:spcBef>
            </a:pPr>
            <a:r>
              <a:rPr lang="en-GB" sz="4000" b="1" dirty="0">
                <a:solidFill>
                  <a:srgbClr val="CC3300"/>
                </a:solidFill>
              </a:rPr>
              <a:t>Cancer Survivorship Algorithms App</a:t>
            </a:r>
          </a:p>
          <a:p>
            <a:endParaRPr lang="en-US" sz="2800" dirty="0"/>
          </a:p>
          <a:p>
            <a:pPr marL="457200" indent="-457200">
              <a:buFont typeface="Arial" panose="020B0604020202020204" pitchFamily="34" charset="0"/>
              <a:buChar char="•"/>
            </a:pPr>
            <a:r>
              <a:rPr lang="en-US" sz="2800" dirty="0"/>
              <a:t>The app depicts the best practices for care delivery by incorporating our practice algorithms into a user-friendly application.</a:t>
            </a:r>
          </a:p>
          <a:p>
            <a:endParaRPr lang="en-US" sz="2800" dirty="0"/>
          </a:p>
          <a:p>
            <a:pPr marL="457200" indent="-457200">
              <a:buFont typeface="Arial" panose="020B0604020202020204" pitchFamily="34" charset="0"/>
              <a:buChar char="•"/>
            </a:pPr>
            <a:r>
              <a:rPr lang="en-US" sz="2800" dirty="0"/>
              <a:t>It provides management tools to better assist patients under surveillance for cancer recurrence and secondary cancers. </a:t>
            </a:r>
          </a:p>
          <a:p>
            <a:endParaRPr lang="en-US" sz="2800" dirty="0"/>
          </a:p>
          <a:p>
            <a:pPr marL="457200" indent="-457200">
              <a:buFont typeface="Arial" panose="020B0604020202020204" pitchFamily="34" charset="0"/>
              <a:buChar char="•"/>
            </a:pPr>
            <a:r>
              <a:rPr lang="en-US" sz="2800" dirty="0"/>
              <a:t>Intended to offer direction in addressing the survivorship domains of care:</a:t>
            </a:r>
          </a:p>
          <a:p>
            <a:r>
              <a:rPr lang="en-US" sz="2800" dirty="0"/>
              <a:t>	- Cancer surveillance</a:t>
            </a:r>
          </a:p>
          <a:p>
            <a:r>
              <a:rPr lang="en-US" sz="2800" dirty="0"/>
              <a:t>	- Risk reduction and early detection</a:t>
            </a:r>
          </a:p>
          <a:p>
            <a:r>
              <a:rPr lang="en-US" sz="2800" dirty="0"/>
              <a:t>	- Monitor for late effects of treatment</a:t>
            </a:r>
          </a:p>
          <a:p>
            <a:r>
              <a:rPr lang="en-US" sz="2800" dirty="0"/>
              <a:t>	- Psychosocial functioning </a:t>
            </a:r>
          </a:p>
          <a:p>
            <a:endParaRPr lang="en-US" sz="2800" dirty="0"/>
          </a:p>
          <a:p>
            <a:endParaRPr lang="en-US" sz="2800" dirty="0"/>
          </a:p>
          <a:p>
            <a:endParaRPr lang="en-US" sz="2800" dirty="0"/>
          </a:p>
          <a:p>
            <a:endParaRPr lang="en-US" sz="2800" dirty="0"/>
          </a:p>
          <a:p>
            <a:endParaRPr lang="en-US" sz="2800" dirty="0"/>
          </a:p>
          <a:p>
            <a:endParaRPr lang="en-US" sz="2800" dirty="0"/>
          </a:p>
          <a:p>
            <a:endParaRPr lang="en-US" sz="2800" dirty="0"/>
          </a:p>
          <a:p>
            <a:endParaRPr lang="en-US" sz="2800" dirty="0"/>
          </a:p>
          <a:p>
            <a:endParaRPr lang="en-US" sz="2800" dirty="0"/>
          </a:p>
          <a:p>
            <a:endParaRPr lang="en-US" sz="2800" dirty="0"/>
          </a:p>
          <a:p>
            <a:endParaRPr lang="en-US" sz="2800" dirty="0"/>
          </a:p>
          <a:p>
            <a:endParaRPr lang="en-US" sz="2800" dirty="0"/>
          </a:p>
          <a:p>
            <a:endParaRPr lang="en-US" sz="2800" dirty="0"/>
          </a:p>
          <a:p>
            <a:endParaRPr lang="en-US" sz="2800" dirty="0"/>
          </a:p>
          <a:p>
            <a:endParaRPr lang="en-US" sz="2800" dirty="0"/>
          </a:p>
          <a:p>
            <a:endParaRPr lang="en-US" sz="2800" dirty="0"/>
          </a:p>
          <a:p>
            <a:endParaRPr lang="en-US" sz="2800" dirty="0"/>
          </a:p>
          <a:p>
            <a:r>
              <a:rPr lang="en-US" sz="2800" dirty="0"/>
              <a:t>The app houses survivorship information for ten different clinics. Within these clinics, you can find algorithms and patient management recommendations for specific cancers. The app provides suggested readings on each topic that providers can use as an additional tool to educate themselves. </a:t>
            </a:r>
          </a:p>
          <a:p>
            <a:endParaRPr lang="en-US" sz="2800" dirty="0"/>
          </a:p>
          <a:p>
            <a:r>
              <a:rPr lang="en-US" sz="2800" dirty="0"/>
              <a:t>Table 2. Presents utilization data of the app from September – November 2022.</a:t>
            </a:r>
          </a:p>
          <a:p>
            <a:endParaRPr lang="en-US" sz="4000" b="1" dirty="0">
              <a:solidFill>
                <a:srgbClr val="CC3300"/>
              </a:solidFill>
            </a:endParaRPr>
          </a:p>
          <a:p>
            <a:pPr>
              <a:spcBef>
                <a:spcPct val="50000"/>
              </a:spcBef>
            </a:pPr>
            <a:endParaRPr lang="en-US" sz="4000" b="1" dirty="0">
              <a:solidFill>
                <a:srgbClr val="CC3300"/>
              </a:solidFill>
            </a:endParaRPr>
          </a:p>
        </p:txBody>
      </p:sp>
      <p:sp>
        <p:nvSpPr>
          <p:cNvPr id="14347" name="Rectangle 32"/>
          <p:cNvSpPr>
            <a:spLocks noChangeArrowheads="1"/>
          </p:cNvSpPr>
          <p:nvPr/>
        </p:nvSpPr>
        <p:spPr bwMode="auto">
          <a:xfrm>
            <a:off x="32918400" y="4724399"/>
            <a:ext cx="9829800" cy="14649194"/>
          </a:xfrm>
          <a:prstGeom prst="rect">
            <a:avLst/>
          </a:prstGeom>
          <a:solidFill>
            <a:schemeClr val="bg1"/>
          </a:solidFill>
          <a:ln w="9525">
            <a:noFill/>
            <a:miter lim="800000"/>
            <a:headEnd/>
            <a:tailEnd/>
          </a:ln>
        </p:spPr>
        <p:txBody>
          <a:bodyPr lIns="360000" tIns="360000" rIns="360000" bIns="360000">
            <a:prstTxWarp prst="textNoShape">
              <a:avLst/>
            </a:prstTxWarp>
          </a:bodyPr>
          <a:lstStyle/>
          <a:p>
            <a:pPr>
              <a:spcBef>
                <a:spcPct val="50000"/>
              </a:spcBef>
            </a:pPr>
            <a:r>
              <a:rPr lang="en-GB" sz="4000" b="1" dirty="0">
                <a:solidFill>
                  <a:srgbClr val="CC3300"/>
                </a:solidFill>
              </a:rPr>
              <a:t>ECHO Session</a:t>
            </a:r>
          </a:p>
          <a:p>
            <a:pPr>
              <a:spcBef>
                <a:spcPct val="50000"/>
              </a:spcBef>
            </a:pPr>
            <a:endParaRPr lang="en-GB" sz="2800" dirty="0"/>
          </a:p>
          <a:p>
            <a:pPr>
              <a:spcBef>
                <a:spcPct val="50000"/>
              </a:spcBef>
            </a:pPr>
            <a:endParaRPr lang="en-GB" sz="2800" dirty="0"/>
          </a:p>
          <a:p>
            <a:pPr>
              <a:spcBef>
                <a:spcPct val="50000"/>
              </a:spcBef>
            </a:pPr>
            <a:endParaRPr lang="en-GB" sz="2800" dirty="0"/>
          </a:p>
          <a:p>
            <a:pPr>
              <a:spcBef>
                <a:spcPct val="50000"/>
              </a:spcBef>
            </a:pPr>
            <a:endParaRPr lang="en-GB" sz="2800" dirty="0"/>
          </a:p>
          <a:p>
            <a:pPr>
              <a:spcBef>
                <a:spcPct val="50000"/>
              </a:spcBef>
            </a:pPr>
            <a:r>
              <a:rPr lang="en-GB" sz="2800" dirty="0"/>
              <a:t>Project ECHO® (Extension for Community Healthcare Outcomes) was first created in 2003 as a mechanism to provide education and training from a central facility to community based clinicians. The Survivorship Project ECHO provides interactive sessions to help support and educate primary care providers on how to care for cancer survivors within their practice. It also addresses primary, secondary and tertiary prevention suggestions for this patient population. These sessions are implemented to give physicians and clinicians the confidence to treat cancer survivors, which will improve health outcomes. </a:t>
            </a:r>
          </a:p>
          <a:p>
            <a:pPr>
              <a:spcBef>
                <a:spcPct val="50000"/>
              </a:spcBef>
            </a:pPr>
            <a:endParaRPr lang="en-GB" sz="2800" dirty="0"/>
          </a:p>
          <a:p>
            <a:pPr>
              <a:spcBef>
                <a:spcPct val="50000"/>
              </a:spcBef>
            </a:pPr>
            <a:endParaRPr lang="en-GB" sz="2800" dirty="0"/>
          </a:p>
          <a:p>
            <a:pPr>
              <a:spcBef>
                <a:spcPct val="50000"/>
              </a:spcBef>
            </a:pPr>
            <a:endParaRPr lang="en-GB" sz="2800" dirty="0"/>
          </a:p>
          <a:p>
            <a:pPr>
              <a:spcBef>
                <a:spcPct val="50000"/>
              </a:spcBef>
            </a:pPr>
            <a:endParaRPr lang="en-GB" sz="2800" dirty="0"/>
          </a:p>
          <a:p>
            <a:pPr>
              <a:spcBef>
                <a:spcPct val="50000"/>
              </a:spcBef>
            </a:pPr>
            <a:endParaRPr lang="en-GB" sz="2800" dirty="0"/>
          </a:p>
          <a:p>
            <a:pPr>
              <a:spcBef>
                <a:spcPct val="50000"/>
              </a:spcBef>
            </a:pPr>
            <a:endParaRPr lang="en-GB" sz="2800" dirty="0"/>
          </a:p>
          <a:p>
            <a:pPr>
              <a:spcBef>
                <a:spcPct val="50000"/>
              </a:spcBef>
            </a:pPr>
            <a:endParaRPr lang="en-GB" sz="2800" dirty="0"/>
          </a:p>
          <a:p>
            <a:pPr>
              <a:spcBef>
                <a:spcPct val="50000"/>
              </a:spcBef>
            </a:pPr>
            <a:endParaRPr lang="en-GB" sz="2800" dirty="0"/>
          </a:p>
          <a:p>
            <a:pPr>
              <a:spcBef>
                <a:spcPct val="50000"/>
              </a:spcBef>
            </a:pPr>
            <a:r>
              <a:rPr lang="en-GB" sz="2800" dirty="0"/>
              <a:t>Table 3. Topics and attendance for ECHO sessions </a:t>
            </a:r>
          </a:p>
        </p:txBody>
      </p:sp>
      <p:sp>
        <p:nvSpPr>
          <p:cNvPr id="14348" name="Rectangle 13"/>
          <p:cNvSpPr>
            <a:spLocks noChangeArrowheads="1"/>
          </p:cNvSpPr>
          <p:nvPr/>
        </p:nvSpPr>
        <p:spPr bwMode="auto">
          <a:xfrm>
            <a:off x="27697113" y="37866003"/>
            <a:ext cx="7510179" cy="2832855"/>
          </a:xfrm>
          <a:prstGeom prst="rect">
            <a:avLst/>
          </a:prstGeom>
          <a:solidFill>
            <a:srgbClr val="EEEEEE"/>
          </a:solidFill>
          <a:ln w="9525">
            <a:solidFill>
              <a:schemeClr val="tx1"/>
            </a:solidFill>
            <a:miter lim="800000"/>
            <a:headEnd/>
            <a:tailEnd/>
          </a:ln>
        </p:spPr>
        <p:txBody>
          <a:bodyPr wrap="none" anchor="ctr">
            <a:prstTxWarp prst="textNoShape">
              <a:avLst/>
            </a:prstTxWarp>
          </a:bodyPr>
          <a:lstStyle/>
          <a:p>
            <a:endParaRPr lang="en-US"/>
          </a:p>
        </p:txBody>
      </p:sp>
      <p:grpSp>
        <p:nvGrpSpPr>
          <p:cNvPr id="5" name="Group 11">
            <a:extLst>
              <a:ext uri="{FF2B5EF4-FFF2-40B4-BE49-F238E27FC236}">
                <a16:creationId xmlns:a16="http://schemas.microsoft.com/office/drawing/2014/main" id="{24AFF7E6-758A-C755-DFA5-273F63AA7118}"/>
              </a:ext>
            </a:extLst>
          </p:cNvPr>
          <p:cNvGrpSpPr>
            <a:grpSpLocks/>
          </p:cNvGrpSpPr>
          <p:nvPr/>
        </p:nvGrpSpPr>
        <p:grpSpPr bwMode="auto">
          <a:xfrm>
            <a:off x="0" y="19051"/>
            <a:ext cx="43891200" cy="4024312"/>
            <a:chOff x="0" y="2819400"/>
            <a:chExt cx="21945600" cy="2668588"/>
          </a:xfrm>
        </p:grpSpPr>
        <p:sp>
          <p:nvSpPr>
            <p:cNvPr id="6" name="Rectangle 340">
              <a:extLst>
                <a:ext uri="{FF2B5EF4-FFF2-40B4-BE49-F238E27FC236}">
                  <a16:creationId xmlns:a16="http://schemas.microsoft.com/office/drawing/2014/main" id="{D6CD1329-F23B-8D2A-7E9F-A4EC1CFB0B02}"/>
                </a:ext>
              </a:extLst>
            </p:cNvPr>
            <p:cNvSpPr>
              <a:spLocks noChangeArrowheads="1"/>
            </p:cNvSpPr>
            <p:nvPr/>
          </p:nvSpPr>
          <p:spPr bwMode="auto">
            <a:xfrm>
              <a:off x="0" y="2819400"/>
              <a:ext cx="21945600" cy="2667000"/>
            </a:xfrm>
            <a:prstGeom prst="rect">
              <a:avLst/>
            </a:prstGeom>
            <a:solidFill>
              <a:srgbClr val="D7782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500">
                  <a:solidFill>
                    <a:schemeClr val="tx1"/>
                  </a:solidFill>
                  <a:latin typeface="Times" pitchFamily="1" charset="0"/>
                  <a:ea typeface="MS PGothic" panose="020B0600070205080204" pitchFamily="34" charset="-128"/>
                </a:defRPr>
              </a:lvl1pPr>
              <a:lvl2pPr marL="742950" indent="-285750">
                <a:defRPr sz="3500">
                  <a:solidFill>
                    <a:schemeClr val="tx1"/>
                  </a:solidFill>
                  <a:latin typeface="Times" pitchFamily="1" charset="0"/>
                  <a:ea typeface="MS PGothic" panose="020B0600070205080204" pitchFamily="34" charset="-128"/>
                </a:defRPr>
              </a:lvl2pPr>
              <a:lvl3pPr marL="1143000" indent="-228600">
                <a:defRPr sz="3500">
                  <a:solidFill>
                    <a:schemeClr val="tx1"/>
                  </a:solidFill>
                  <a:latin typeface="Times" pitchFamily="1" charset="0"/>
                  <a:ea typeface="MS PGothic" panose="020B0600070205080204" pitchFamily="34" charset="-128"/>
                </a:defRPr>
              </a:lvl3pPr>
              <a:lvl4pPr marL="1600200" indent="-228600">
                <a:defRPr sz="3500">
                  <a:solidFill>
                    <a:schemeClr val="tx1"/>
                  </a:solidFill>
                  <a:latin typeface="Times" pitchFamily="1" charset="0"/>
                  <a:ea typeface="MS PGothic" panose="020B0600070205080204" pitchFamily="34" charset="-128"/>
                </a:defRPr>
              </a:lvl4pPr>
              <a:lvl5pPr marL="2057400" indent="-228600">
                <a:defRPr sz="3500">
                  <a:solidFill>
                    <a:schemeClr val="tx1"/>
                  </a:solidFill>
                  <a:latin typeface="Times" pitchFamily="1" charset="0"/>
                  <a:ea typeface="MS PGothic" panose="020B0600070205080204" pitchFamily="34" charset="-128"/>
                </a:defRPr>
              </a:lvl5pPr>
              <a:lvl6pPr marL="2514600" indent="-228600" eaLnBrk="0" fontAlgn="base" hangingPunct="0">
                <a:spcBef>
                  <a:spcPct val="0"/>
                </a:spcBef>
                <a:spcAft>
                  <a:spcPct val="0"/>
                </a:spcAft>
                <a:defRPr sz="3500">
                  <a:solidFill>
                    <a:schemeClr val="tx1"/>
                  </a:solidFill>
                  <a:latin typeface="Times" pitchFamily="1" charset="0"/>
                  <a:ea typeface="MS PGothic" panose="020B0600070205080204" pitchFamily="34" charset="-128"/>
                </a:defRPr>
              </a:lvl6pPr>
              <a:lvl7pPr marL="2971800" indent="-228600" eaLnBrk="0" fontAlgn="base" hangingPunct="0">
                <a:spcBef>
                  <a:spcPct val="0"/>
                </a:spcBef>
                <a:spcAft>
                  <a:spcPct val="0"/>
                </a:spcAft>
                <a:defRPr sz="3500">
                  <a:solidFill>
                    <a:schemeClr val="tx1"/>
                  </a:solidFill>
                  <a:latin typeface="Times" pitchFamily="1" charset="0"/>
                  <a:ea typeface="MS PGothic" panose="020B0600070205080204" pitchFamily="34" charset="-128"/>
                </a:defRPr>
              </a:lvl7pPr>
              <a:lvl8pPr marL="3429000" indent="-228600" eaLnBrk="0" fontAlgn="base" hangingPunct="0">
                <a:spcBef>
                  <a:spcPct val="0"/>
                </a:spcBef>
                <a:spcAft>
                  <a:spcPct val="0"/>
                </a:spcAft>
                <a:defRPr sz="3500">
                  <a:solidFill>
                    <a:schemeClr val="tx1"/>
                  </a:solidFill>
                  <a:latin typeface="Times" pitchFamily="1" charset="0"/>
                  <a:ea typeface="MS PGothic" panose="020B0600070205080204" pitchFamily="34" charset="-128"/>
                </a:defRPr>
              </a:lvl8pPr>
              <a:lvl9pPr marL="3886200" indent="-228600" eaLnBrk="0" fontAlgn="base" hangingPunct="0">
                <a:spcBef>
                  <a:spcPct val="0"/>
                </a:spcBef>
                <a:spcAft>
                  <a:spcPct val="0"/>
                </a:spcAft>
                <a:defRPr sz="3500">
                  <a:solidFill>
                    <a:schemeClr val="tx1"/>
                  </a:solidFill>
                  <a:latin typeface="Times" pitchFamily="1" charset="0"/>
                  <a:ea typeface="MS PGothic" panose="020B0600070205080204" pitchFamily="34" charset="-128"/>
                </a:defRPr>
              </a:lvl9pPr>
            </a:lstStyle>
            <a:p>
              <a:endParaRPr lang="en-US" altLang="en-US"/>
            </a:p>
          </p:txBody>
        </p:sp>
        <p:sp>
          <p:nvSpPr>
            <p:cNvPr id="7" name="Text Box 16">
              <a:extLst>
                <a:ext uri="{FF2B5EF4-FFF2-40B4-BE49-F238E27FC236}">
                  <a16:creationId xmlns:a16="http://schemas.microsoft.com/office/drawing/2014/main" id="{C5B47FBC-76A8-D585-CBC8-BF5A6203144C}"/>
                </a:ext>
              </a:extLst>
            </p:cNvPr>
            <p:cNvSpPr txBox="1">
              <a:spLocks noChangeArrowheads="1"/>
            </p:cNvSpPr>
            <p:nvPr/>
          </p:nvSpPr>
          <p:spPr bwMode="auto">
            <a:xfrm>
              <a:off x="3505200" y="3312062"/>
              <a:ext cx="12954000" cy="131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3500">
                  <a:solidFill>
                    <a:schemeClr val="tx1"/>
                  </a:solidFill>
                  <a:latin typeface="Times" pitchFamily="1" charset="0"/>
                  <a:ea typeface="MS PGothic" panose="020B0600070205080204" pitchFamily="34" charset="-128"/>
                </a:defRPr>
              </a:lvl1pPr>
              <a:lvl2pPr marL="742950" indent="-285750">
                <a:defRPr sz="3500">
                  <a:solidFill>
                    <a:schemeClr val="tx1"/>
                  </a:solidFill>
                  <a:latin typeface="Times" pitchFamily="1" charset="0"/>
                  <a:ea typeface="MS PGothic" panose="020B0600070205080204" pitchFamily="34" charset="-128"/>
                </a:defRPr>
              </a:lvl2pPr>
              <a:lvl3pPr marL="1143000" indent="-228600">
                <a:defRPr sz="3500">
                  <a:solidFill>
                    <a:schemeClr val="tx1"/>
                  </a:solidFill>
                  <a:latin typeface="Times" pitchFamily="1" charset="0"/>
                  <a:ea typeface="MS PGothic" panose="020B0600070205080204" pitchFamily="34" charset="-128"/>
                </a:defRPr>
              </a:lvl3pPr>
              <a:lvl4pPr marL="1600200" indent="-228600">
                <a:defRPr sz="3500">
                  <a:solidFill>
                    <a:schemeClr val="tx1"/>
                  </a:solidFill>
                  <a:latin typeface="Times" pitchFamily="1" charset="0"/>
                  <a:ea typeface="MS PGothic" panose="020B0600070205080204" pitchFamily="34" charset="-128"/>
                </a:defRPr>
              </a:lvl4pPr>
              <a:lvl5pPr marL="2057400" indent="-228600">
                <a:defRPr sz="3500">
                  <a:solidFill>
                    <a:schemeClr val="tx1"/>
                  </a:solidFill>
                  <a:latin typeface="Times" pitchFamily="1" charset="0"/>
                  <a:ea typeface="MS PGothic" panose="020B0600070205080204" pitchFamily="34" charset="-128"/>
                </a:defRPr>
              </a:lvl5pPr>
              <a:lvl6pPr marL="2514600" indent="-228600" eaLnBrk="0" fontAlgn="base" hangingPunct="0">
                <a:spcBef>
                  <a:spcPct val="0"/>
                </a:spcBef>
                <a:spcAft>
                  <a:spcPct val="0"/>
                </a:spcAft>
                <a:defRPr sz="3500">
                  <a:solidFill>
                    <a:schemeClr val="tx1"/>
                  </a:solidFill>
                  <a:latin typeface="Times" pitchFamily="1" charset="0"/>
                  <a:ea typeface="MS PGothic" panose="020B0600070205080204" pitchFamily="34" charset="-128"/>
                </a:defRPr>
              </a:lvl6pPr>
              <a:lvl7pPr marL="2971800" indent="-228600" eaLnBrk="0" fontAlgn="base" hangingPunct="0">
                <a:spcBef>
                  <a:spcPct val="0"/>
                </a:spcBef>
                <a:spcAft>
                  <a:spcPct val="0"/>
                </a:spcAft>
                <a:defRPr sz="3500">
                  <a:solidFill>
                    <a:schemeClr val="tx1"/>
                  </a:solidFill>
                  <a:latin typeface="Times" pitchFamily="1" charset="0"/>
                  <a:ea typeface="MS PGothic" panose="020B0600070205080204" pitchFamily="34" charset="-128"/>
                </a:defRPr>
              </a:lvl7pPr>
              <a:lvl8pPr marL="3429000" indent="-228600" eaLnBrk="0" fontAlgn="base" hangingPunct="0">
                <a:spcBef>
                  <a:spcPct val="0"/>
                </a:spcBef>
                <a:spcAft>
                  <a:spcPct val="0"/>
                </a:spcAft>
                <a:defRPr sz="3500">
                  <a:solidFill>
                    <a:schemeClr val="tx1"/>
                  </a:solidFill>
                  <a:latin typeface="Times" pitchFamily="1" charset="0"/>
                  <a:ea typeface="MS PGothic" panose="020B0600070205080204" pitchFamily="34" charset="-128"/>
                </a:defRPr>
              </a:lvl8pPr>
              <a:lvl9pPr marL="3886200" indent="-228600" eaLnBrk="0" fontAlgn="base" hangingPunct="0">
                <a:spcBef>
                  <a:spcPct val="0"/>
                </a:spcBef>
                <a:spcAft>
                  <a:spcPct val="0"/>
                </a:spcAft>
                <a:defRPr sz="3500">
                  <a:solidFill>
                    <a:schemeClr val="tx1"/>
                  </a:solidFill>
                  <a:latin typeface="Times" pitchFamily="1" charset="0"/>
                  <a:ea typeface="MS PGothic" panose="020B0600070205080204" pitchFamily="34" charset="-128"/>
                </a:defRPr>
              </a:lvl9pPr>
            </a:lstStyle>
            <a:p>
              <a:pPr algn="ctr">
                <a:lnSpc>
                  <a:spcPts val="5175"/>
                </a:lnSpc>
              </a:pPr>
              <a:r>
                <a:rPr lang="en-US" altLang="en-US" sz="5600" b="1" dirty="0">
                  <a:solidFill>
                    <a:schemeClr val="bg1"/>
                  </a:solidFill>
                  <a:latin typeface="Arial" panose="020B0604020202020204" pitchFamily="34" charset="0"/>
                </a:rPr>
                <a:t>Professional Education Toolkit for Management of Cancer Survivors</a:t>
              </a:r>
            </a:p>
            <a:p>
              <a:pPr algn="ctr">
                <a:lnSpc>
                  <a:spcPts val="5175"/>
                </a:lnSpc>
              </a:pPr>
              <a:r>
                <a:rPr lang="en-US" altLang="en-US" sz="3300" b="1" dirty="0">
                  <a:solidFill>
                    <a:schemeClr val="bg1"/>
                  </a:solidFill>
                  <a:latin typeface="Arial" panose="020B0604020202020204" pitchFamily="34" charset="0"/>
                </a:rPr>
                <a:t>Collins C, Gilmore KR, Amos C, Carpenter K, </a:t>
              </a:r>
              <a:r>
                <a:rPr lang="en-US" altLang="en-US" sz="3300" b="1" dirty="0" err="1">
                  <a:solidFill>
                    <a:schemeClr val="bg1"/>
                  </a:solidFill>
                  <a:latin typeface="Arial" panose="020B0604020202020204" pitchFamily="34" charset="0"/>
                </a:rPr>
                <a:t>Pancho-Acorda</a:t>
              </a:r>
              <a:r>
                <a:rPr lang="en-US" altLang="en-US" sz="3300" b="1" dirty="0">
                  <a:solidFill>
                    <a:schemeClr val="bg1"/>
                  </a:solidFill>
                  <a:latin typeface="Arial" panose="020B0604020202020204" pitchFamily="34" charset="0"/>
                </a:rPr>
                <a:t> M, Foxhall L, Rodriguez MA</a:t>
              </a:r>
              <a:br>
                <a:rPr lang="en-US" altLang="en-US" sz="5800" b="1" dirty="0">
                  <a:solidFill>
                    <a:schemeClr val="bg1"/>
                  </a:solidFill>
                  <a:latin typeface="Arial" panose="020B0604020202020204" pitchFamily="34" charset="0"/>
                </a:rPr>
              </a:br>
              <a:r>
                <a:rPr lang="en-US" altLang="en-US" sz="2800" b="1" dirty="0">
                  <a:solidFill>
                    <a:srgbClr val="FFFFFF"/>
                  </a:solidFill>
                  <a:latin typeface="Arial" panose="020B0604020202020204" pitchFamily="34" charset="0"/>
                  <a:cs typeface="Arial" panose="020B0604020202020204" pitchFamily="34" charset="0"/>
                </a:rPr>
                <a:t>The University of Texas MD Anderson Cancer Center </a:t>
              </a:r>
              <a:endParaRPr lang="en-US" altLang="en-US" sz="2800" b="1" dirty="0">
                <a:solidFill>
                  <a:schemeClr val="bg1"/>
                </a:solidFill>
                <a:latin typeface="Arial" panose="020B0604020202020204" pitchFamily="34" charset="0"/>
                <a:cs typeface="Arial" panose="020B0604020202020204" pitchFamily="34" charset="0"/>
              </a:endParaRPr>
            </a:p>
          </p:txBody>
        </p:sp>
        <p:pic>
          <p:nvPicPr>
            <p:cNvPr id="8" name="Picture 74" descr="MDACC_Rev_RGB_TC_V.png">
              <a:extLst>
                <a:ext uri="{FF2B5EF4-FFF2-40B4-BE49-F238E27FC236}">
                  <a16:creationId xmlns:a16="http://schemas.microsoft.com/office/drawing/2014/main" id="{EA0C294F-418C-33D2-67D7-2BC8AEB589C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273016" y="3340164"/>
              <a:ext cx="3986784" cy="1324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5" descr="BX10Oct05_006-2Crop3small.jpg">
              <a:extLst>
                <a:ext uri="{FF2B5EF4-FFF2-40B4-BE49-F238E27FC236}">
                  <a16:creationId xmlns:a16="http://schemas.microsoft.com/office/drawing/2014/main" id="{151BFECB-AB7B-36AE-4181-2CE2FF0E939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2824469"/>
              <a:ext cx="2606040" cy="2606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Connector 133">
              <a:extLst>
                <a:ext uri="{FF2B5EF4-FFF2-40B4-BE49-F238E27FC236}">
                  <a16:creationId xmlns:a16="http://schemas.microsoft.com/office/drawing/2014/main" id="{DCE17F7A-933D-4E92-9C5E-59C373C816D2}"/>
                </a:ext>
              </a:extLst>
            </p:cNvPr>
            <p:cNvCxnSpPr>
              <a:cxnSpLocks noChangeShapeType="1"/>
            </p:cNvCxnSpPr>
            <p:nvPr/>
          </p:nvCxnSpPr>
          <p:spPr bwMode="auto">
            <a:xfrm>
              <a:off x="0" y="5486400"/>
              <a:ext cx="21945600" cy="1588"/>
            </a:xfrm>
            <a:prstGeom prst="line">
              <a:avLst/>
            </a:prstGeom>
            <a:noFill/>
            <a:ln w="123825">
              <a:solidFill>
                <a:srgbClr val="FF0000"/>
              </a:solidFill>
              <a:miter lim="800000"/>
              <a:headEnd/>
              <a:tailEnd/>
            </a:ln>
            <a:extLst>
              <a:ext uri="{909E8E84-426E-40DD-AFC4-6F175D3DCCD1}">
                <a14:hiddenFill xmlns:a14="http://schemas.microsoft.com/office/drawing/2010/main">
                  <a:noFill/>
                </a14:hiddenFill>
              </a:ext>
            </a:extLst>
          </p:spPr>
        </p:cxnSp>
      </p:grpSp>
      <p:sp>
        <p:nvSpPr>
          <p:cNvPr id="11" name="Rectangle 34">
            <a:extLst>
              <a:ext uri="{FF2B5EF4-FFF2-40B4-BE49-F238E27FC236}">
                <a16:creationId xmlns:a16="http://schemas.microsoft.com/office/drawing/2014/main" id="{81FB17E4-867C-D210-ABFA-721D03F8C0D9}"/>
              </a:ext>
            </a:extLst>
          </p:cNvPr>
          <p:cNvSpPr>
            <a:spLocks noChangeArrowheads="1"/>
          </p:cNvSpPr>
          <p:nvPr/>
        </p:nvSpPr>
        <p:spPr bwMode="auto">
          <a:xfrm>
            <a:off x="1143000" y="22852966"/>
            <a:ext cx="9829800" cy="8873019"/>
          </a:xfrm>
          <a:prstGeom prst="rect">
            <a:avLst/>
          </a:prstGeom>
          <a:solidFill>
            <a:schemeClr val="bg1"/>
          </a:solidFill>
          <a:ln w="9525">
            <a:noFill/>
            <a:miter lim="800000"/>
            <a:headEnd/>
            <a:tailEnd/>
          </a:ln>
        </p:spPr>
        <p:txBody>
          <a:bodyPr lIns="360000" tIns="360000" rIns="360000" bIns="360000">
            <a:prstTxWarp prst="textNoShape">
              <a:avLst/>
            </a:prstTxWarp>
          </a:bodyPr>
          <a:lstStyle/>
          <a:p>
            <a:pPr>
              <a:spcBef>
                <a:spcPct val="50000"/>
              </a:spcBef>
            </a:pPr>
            <a:r>
              <a:rPr lang="en-GB" sz="4000" b="1" dirty="0">
                <a:solidFill>
                  <a:srgbClr val="CC3300"/>
                </a:solidFill>
              </a:rPr>
              <a:t>Learn more:</a:t>
            </a:r>
          </a:p>
          <a:p>
            <a:pPr algn="ctr">
              <a:spcBef>
                <a:spcPct val="50000"/>
              </a:spcBef>
            </a:pPr>
            <a:r>
              <a:rPr lang="en-US" sz="4000" b="1" dirty="0">
                <a:solidFill>
                  <a:srgbClr val="0070C0"/>
                </a:solidFill>
                <a:latin typeface="Calibri" panose="020F0502020204030204" pitchFamily="34" charset="0"/>
                <a:cs typeface="Calibri" panose="020F0502020204030204" pitchFamily="34" charset="0"/>
              </a:rPr>
              <a:t>Professional Education Portal</a:t>
            </a:r>
          </a:p>
          <a:p>
            <a:pPr algn="ctr">
              <a:spcBef>
                <a:spcPct val="50000"/>
              </a:spcBef>
            </a:pPr>
            <a:endParaRPr lang="en-US" sz="4000" b="1" dirty="0">
              <a:solidFill>
                <a:srgbClr val="0070C0"/>
              </a:solidFill>
              <a:latin typeface="Calibri" panose="020F0502020204030204" pitchFamily="34" charset="0"/>
              <a:cs typeface="Calibri" panose="020F0502020204030204" pitchFamily="34" charset="0"/>
            </a:endParaRPr>
          </a:p>
          <a:p>
            <a:pPr algn="ctr">
              <a:spcBef>
                <a:spcPct val="50000"/>
              </a:spcBef>
            </a:pPr>
            <a:endParaRPr lang="en-US" sz="4000" b="1" dirty="0">
              <a:solidFill>
                <a:srgbClr val="0070C0"/>
              </a:solidFill>
              <a:latin typeface="Calibri" panose="020F0502020204030204" pitchFamily="34" charset="0"/>
              <a:cs typeface="Calibri" panose="020F0502020204030204" pitchFamily="34" charset="0"/>
            </a:endParaRPr>
          </a:p>
          <a:p>
            <a:pPr algn="ctr">
              <a:spcBef>
                <a:spcPct val="50000"/>
              </a:spcBef>
            </a:pPr>
            <a:endParaRPr lang="en-US" sz="4000" b="1" dirty="0">
              <a:solidFill>
                <a:srgbClr val="0070C0"/>
              </a:solidFill>
              <a:latin typeface="Calibri" panose="020F0502020204030204" pitchFamily="34" charset="0"/>
              <a:cs typeface="Calibri" panose="020F0502020204030204" pitchFamily="34" charset="0"/>
            </a:endParaRPr>
          </a:p>
          <a:p>
            <a:pPr algn="ctr">
              <a:spcBef>
                <a:spcPct val="50000"/>
              </a:spcBef>
            </a:pPr>
            <a:r>
              <a:rPr lang="en-US" sz="4000" b="1" dirty="0">
                <a:solidFill>
                  <a:srgbClr val="0070C0"/>
                </a:solidFill>
                <a:latin typeface="Calibri" panose="020F0502020204030204" pitchFamily="34" charset="0"/>
                <a:cs typeface="Calibri" panose="020F0502020204030204" pitchFamily="34" charset="0"/>
              </a:rPr>
              <a:t>Apple App Store          Google Play Store   </a:t>
            </a:r>
          </a:p>
        </p:txBody>
      </p:sp>
      <p:pic>
        <p:nvPicPr>
          <p:cNvPr id="1026" name="Picture 2">
            <a:extLst>
              <a:ext uri="{FF2B5EF4-FFF2-40B4-BE49-F238E27FC236}">
                <a16:creationId xmlns:a16="http://schemas.microsoft.com/office/drawing/2014/main" id="{D439A2E8-071A-D97A-F55B-0C7FA9F85DE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738811" y="16729750"/>
            <a:ext cx="9464570" cy="578815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A picture containing application&#10;&#10;Description automatically generated">
            <a:extLst>
              <a:ext uri="{FF2B5EF4-FFF2-40B4-BE49-F238E27FC236}">
                <a16:creationId xmlns:a16="http://schemas.microsoft.com/office/drawing/2014/main" id="{F5467956-B533-0284-F56E-6F08248450EC}"/>
              </a:ext>
            </a:extLst>
          </p:cNvPr>
          <p:cNvPicPr>
            <a:picLocks noChangeAspect="1"/>
          </p:cNvPicPr>
          <p:nvPr/>
        </p:nvPicPr>
        <p:blipFill>
          <a:blip r:embed="rId6"/>
          <a:stretch>
            <a:fillRect/>
          </a:stretch>
        </p:blipFill>
        <p:spPr>
          <a:xfrm>
            <a:off x="22665025" y="12804261"/>
            <a:ext cx="5528240" cy="5877140"/>
          </a:xfrm>
          <a:prstGeom prst="rect">
            <a:avLst/>
          </a:prstGeom>
        </p:spPr>
      </p:pic>
      <p:pic>
        <p:nvPicPr>
          <p:cNvPr id="14" name="Picture 13" descr="Icon&#10;&#10;Description automatically generated">
            <a:extLst>
              <a:ext uri="{FF2B5EF4-FFF2-40B4-BE49-F238E27FC236}">
                <a16:creationId xmlns:a16="http://schemas.microsoft.com/office/drawing/2014/main" id="{3F8D3D80-AF98-AE7E-50B1-F7DA6B3ED3D8}"/>
              </a:ext>
            </a:extLst>
          </p:cNvPr>
          <p:cNvPicPr>
            <a:picLocks noChangeAspect="1"/>
          </p:cNvPicPr>
          <p:nvPr/>
        </p:nvPicPr>
        <p:blipFill>
          <a:blip r:embed="rId7"/>
          <a:stretch>
            <a:fillRect/>
          </a:stretch>
        </p:blipFill>
        <p:spPr>
          <a:xfrm>
            <a:off x="28482639" y="14032469"/>
            <a:ext cx="3327433" cy="3420725"/>
          </a:xfrm>
          <a:prstGeom prst="rect">
            <a:avLst/>
          </a:prstGeom>
        </p:spPr>
      </p:pic>
      <p:pic>
        <p:nvPicPr>
          <p:cNvPr id="16" name="Picture 15" descr="A picture containing text, clipart&#10;&#10;Description automatically generated">
            <a:extLst>
              <a:ext uri="{FF2B5EF4-FFF2-40B4-BE49-F238E27FC236}">
                <a16:creationId xmlns:a16="http://schemas.microsoft.com/office/drawing/2014/main" id="{E6F926A5-F1E7-9C5C-C46B-25DC2959218D}"/>
              </a:ext>
            </a:extLst>
          </p:cNvPr>
          <p:cNvPicPr>
            <a:picLocks noChangeAspect="1"/>
          </p:cNvPicPr>
          <p:nvPr/>
        </p:nvPicPr>
        <p:blipFill>
          <a:blip r:embed="rId8"/>
          <a:stretch>
            <a:fillRect/>
          </a:stretch>
        </p:blipFill>
        <p:spPr>
          <a:xfrm>
            <a:off x="38252400" y="5886795"/>
            <a:ext cx="3965334" cy="2290140"/>
          </a:xfrm>
          <a:prstGeom prst="rect">
            <a:avLst/>
          </a:prstGeom>
        </p:spPr>
      </p:pic>
      <p:pic>
        <p:nvPicPr>
          <p:cNvPr id="3" name="Picture 2" descr="Graphical user interface, application, Teams&#10;&#10;Description automatically generated">
            <a:extLst>
              <a:ext uri="{FF2B5EF4-FFF2-40B4-BE49-F238E27FC236}">
                <a16:creationId xmlns:a16="http://schemas.microsoft.com/office/drawing/2014/main" id="{D0072013-A3B1-8CC0-8AE3-84FBBB4A83BD}"/>
              </a:ext>
            </a:extLst>
          </p:cNvPr>
          <p:cNvPicPr>
            <a:picLocks noChangeAspect="1"/>
          </p:cNvPicPr>
          <p:nvPr/>
        </p:nvPicPr>
        <p:blipFill>
          <a:blip r:embed="rId9"/>
          <a:stretch>
            <a:fillRect/>
          </a:stretch>
        </p:blipFill>
        <p:spPr>
          <a:xfrm>
            <a:off x="12261570" y="25298400"/>
            <a:ext cx="8236230" cy="5242043"/>
          </a:xfrm>
          <a:prstGeom prst="rect">
            <a:avLst/>
          </a:prstGeom>
        </p:spPr>
      </p:pic>
      <p:pic>
        <p:nvPicPr>
          <p:cNvPr id="19" name="Picture 18" descr="Qr code&#10;&#10;Description automatically generated">
            <a:extLst>
              <a:ext uri="{FF2B5EF4-FFF2-40B4-BE49-F238E27FC236}">
                <a16:creationId xmlns:a16="http://schemas.microsoft.com/office/drawing/2014/main" id="{53652705-B207-98AD-CAFF-35747A65C5BB}"/>
              </a:ext>
            </a:extLst>
          </p:cNvPr>
          <p:cNvPicPr>
            <a:picLocks noChangeAspect="1"/>
          </p:cNvPicPr>
          <p:nvPr/>
        </p:nvPicPr>
        <p:blipFill>
          <a:blip r:embed="rId10"/>
          <a:stretch>
            <a:fillRect/>
          </a:stretch>
        </p:blipFill>
        <p:spPr>
          <a:xfrm>
            <a:off x="4339257" y="24977851"/>
            <a:ext cx="2986845" cy="2596896"/>
          </a:xfrm>
          <a:prstGeom prst="rect">
            <a:avLst/>
          </a:prstGeom>
        </p:spPr>
      </p:pic>
      <p:pic>
        <p:nvPicPr>
          <p:cNvPr id="22" name="Picture 21" descr="Qr code&#10;&#10;Description automatically generated">
            <a:extLst>
              <a:ext uri="{FF2B5EF4-FFF2-40B4-BE49-F238E27FC236}">
                <a16:creationId xmlns:a16="http://schemas.microsoft.com/office/drawing/2014/main" id="{EE4735CE-4073-3FB5-B5FA-867DBAC977A3}"/>
              </a:ext>
            </a:extLst>
          </p:cNvPr>
          <p:cNvPicPr>
            <a:picLocks noChangeAspect="1"/>
          </p:cNvPicPr>
          <p:nvPr/>
        </p:nvPicPr>
        <p:blipFill>
          <a:blip r:embed="rId11"/>
          <a:stretch>
            <a:fillRect/>
          </a:stretch>
        </p:blipFill>
        <p:spPr>
          <a:xfrm>
            <a:off x="2074579" y="29091224"/>
            <a:ext cx="2743200" cy="2381770"/>
          </a:xfrm>
          <a:prstGeom prst="rect">
            <a:avLst/>
          </a:prstGeom>
        </p:spPr>
      </p:pic>
      <p:pic>
        <p:nvPicPr>
          <p:cNvPr id="24" name="Picture 23" descr="Qr code&#10;&#10;Description automatically generated">
            <a:extLst>
              <a:ext uri="{FF2B5EF4-FFF2-40B4-BE49-F238E27FC236}">
                <a16:creationId xmlns:a16="http://schemas.microsoft.com/office/drawing/2014/main" id="{EB6D4D6B-138B-3CE0-4627-0ED014C1B139}"/>
              </a:ext>
            </a:extLst>
          </p:cNvPr>
          <p:cNvPicPr>
            <a:picLocks noChangeAspect="1"/>
          </p:cNvPicPr>
          <p:nvPr/>
        </p:nvPicPr>
        <p:blipFill>
          <a:blip r:embed="rId12"/>
          <a:stretch>
            <a:fillRect/>
          </a:stretch>
        </p:blipFill>
        <p:spPr>
          <a:xfrm>
            <a:off x="7072210" y="28877432"/>
            <a:ext cx="2743200" cy="2788542"/>
          </a:xfrm>
          <a:prstGeom prst="rect">
            <a:avLst/>
          </a:prstGeom>
        </p:spPr>
      </p:pic>
      <p:pic>
        <p:nvPicPr>
          <p:cNvPr id="4" name="Picture 3" descr="Table&#10;&#10;Description automatically generated">
            <a:extLst>
              <a:ext uri="{FF2B5EF4-FFF2-40B4-BE49-F238E27FC236}">
                <a16:creationId xmlns:a16="http://schemas.microsoft.com/office/drawing/2014/main" id="{6989088B-9552-CCFF-637C-A9EA835DBCE7}"/>
              </a:ext>
            </a:extLst>
          </p:cNvPr>
          <p:cNvPicPr>
            <a:picLocks noChangeAspect="1"/>
          </p:cNvPicPr>
          <p:nvPr/>
        </p:nvPicPr>
        <p:blipFill>
          <a:blip r:embed="rId13"/>
          <a:stretch>
            <a:fillRect/>
          </a:stretch>
        </p:blipFill>
        <p:spPr>
          <a:xfrm>
            <a:off x="33909000" y="13546030"/>
            <a:ext cx="6807200" cy="3907164"/>
          </a:xfrm>
          <a:prstGeom prst="rect">
            <a:avLst/>
          </a:prstGeom>
        </p:spPr>
      </p:pic>
      <p:pic>
        <p:nvPicPr>
          <p:cNvPr id="13" name="Picture 12" descr="Chart, treemap chart&#10;&#10;Description automatically generated">
            <a:extLst>
              <a:ext uri="{FF2B5EF4-FFF2-40B4-BE49-F238E27FC236}">
                <a16:creationId xmlns:a16="http://schemas.microsoft.com/office/drawing/2014/main" id="{ADDD9EB8-7736-3755-3C90-9C57FC08F249}"/>
              </a:ext>
            </a:extLst>
          </p:cNvPr>
          <p:cNvPicPr>
            <a:picLocks noChangeAspect="1"/>
          </p:cNvPicPr>
          <p:nvPr/>
        </p:nvPicPr>
        <p:blipFill>
          <a:blip r:embed="rId14"/>
          <a:stretch>
            <a:fillRect/>
          </a:stretch>
        </p:blipFill>
        <p:spPr>
          <a:xfrm>
            <a:off x="22860000" y="23926799"/>
            <a:ext cx="8432262" cy="7546195"/>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2017</TotalTime>
  <Words>904</Words>
  <Application>Microsoft Office PowerPoint</Application>
  <PresentationFormat>Custom</PresentationFormat>
  <Paragraphs>109</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Courier New</vt:lpstr>
      <vt:lpstr>Times</vt:lpstr>
      <vt:lpstr>Wingdings</vt:lpstr>
      <vt:lpstr>Office Theme</vt:lpstr>
      <vt:lpstr>PowerPoint Presentation</vt:lpstr>
    </vt:vector>
  </TitlesOfParts>
  <Manager/>
  <Company>University of Illinois at Urbana-Champaign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poster template v1</dc:title>
  <dc:subject/>
  <dc:creator>Creative Services at Public Affairs</dc:creator>
  <cp:keywords/>
  <dc:description/>
  <cp:lastModifiedBy>Agbor,Amaka U</cp:lastModifiedBy>
  <cp:revision>158</cp:revision>
  <cp:lastPrinted>2009-06-18T18:06:01Z</cp:lastPrinted>
  <dcterms:created xsi:type="dcterms:W3CDTF">2009-07-07T20:22:22Z</dcterms:created>
  <dcterms:modified xsi:type="dcterms:W3CDTF">2023-03-21T19:49:38Z</dcterms:modified>
  <cp:category/>
</cp:coreProperties>
</file>