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29260800" cy="21945600"/>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9">
          <p15:clr>
            <a:srgbClr val="A4A3A4"/>
          </p15:clr>
        </p15:guide>
        <p15:guide id="2" pos="4313">
          <p15:clr>
            <a:srgbClr val="A4A3A4"/>
          </p15:clr>
        </p15:guide>
        <p15:guide id="3" pos="4773">
          <p15:clr>
            <a:srgbClr val="A4A3A4"/>
          </p15:clr>
        </p15:guide>
        <p15:guide id="4" pos="5239">
          <p15:clr>
            <a:srgbClr val="A4A3A4"/>
          </p15:clr>
        </p15:guide>
        <p15:guide id="5" pos="13197">
          <p15:clr>
            <a:srgbClr val="A4A3A4"/>
          </p15:clr>
        </p15:guide>
        <p15:guide id="6" pos="17922">
          <p15:clr>
            <a:srgbClr val="A4A3A4"/>
          </p15:clr>
        </p15:guide>
        <p15:guide id="7" pos="9661">
          <p15:clr>
            <a:srgbClr val="A4A3A4"/>
          </p15:clr>
        </p15:guide>
        <p15:guide id="8" pos="795">
          <p15:clr>
            <a:srgbClr val="A4A3A4"/>
          </p15:clr>
        </p15:guide>
        <p15:guide id="9" pos="1410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rris,Van Karlyle" initials="MK" lastIdx="5" clrIdx="0">
    <p:extLst>
      <p:ext uri="{19B8F6BF-5375-455C-9EA6-DF929625EA0E}">
        <p15:presenceInfo xmlns:p15="http://schemas.microsoft.com/office/powerpoint/2012/main" userId="S::VKMorris@mdanderson.org::74cb6249-053c-43b4-9db7-1955377fe4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56"/>
    <p:restoredTop sz="94607"/>
  </p:normalViewPr>
  <p:slideViewPr>
    <p:cSldViewPr snapToGrid="0">
      <p:cViewPr varScale="1">
        <p:scale>
          <a:sx n="39" d="100"/>
          <a:sy n="39" d="100"/>
        </p:scale>
        <p:origin x="1008" y="96"/>
      </p:cViewPr>
      <p:guideLst>
        <p:guide orient="horz" pos="309"/>
        <p:guide pos="4313"/>
        <p:guide pos="4773"/>
        <p:guide pos="5239"/>
        <p:guide pos="13197"/>
        <p:guide pos="17922"/>
        <p:guide pos="9661"/>
        <p:guide pos="795"/>
        <p:guide pos="1410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spc="0" baseline="0">
                <a:solidFill>
                  <a:schemeClr val="tx1"/>
                </a:solidFill>
                <a:latin typeface="+mn-lt"/>
                <a:ea typeface="+mn-ea"/>
                <a:cs typeface="+mn-cs"/>
              </a:defRPr>
            </a:pPr>
            <a:r>
              <a:rPr lang="en-US" sz="2200" dirty="0">
                <a:solidFill>
                  <a:schemeClr val="tx1"/>
                </a:solidFill>
              </a:rPr>
              <a:t>Higher poverty rates</a:t>
            </a:r>
            <a:r>
              <a:rPr lang="en-US" sz="2200" baseline="30000" dirty="0">
                <a:solidFill>
                  <a:schemeClr val="tx1"/>
                </a:solidFill>
              </a:rPr>
              <a:t>1</a:t>
            </a:r>
            <a:r>
              <a:rPr lang="en-US" sz="2200" dirty="0">
                <a:solidFill>
                  <a:schemeClr val="tx1"/>
                </a:solidFill>
              </a:rPr>
              <a:t> </a:t>
            </a:r>
            <a:endParaRPr lang="en-US" sz="2200" baseline="30000" dirty="0">
              <a:solidFill>
                <a:schemeClr val="tx1"/>
              </a:solidFill>
            </a:endParaRPr>
          </a:p>
        </c:rich>
      </c:tx>
      <c:overlay val="0"/>
      <c:spPr>
        <a:noFill/>
        <a:ln>
          <a:noFill/>
        </a:ln>
        <a:effectLst/>
      </c:spPr>
      <c:txPr>
        <a:bodyPr rot="0" spcFirstLastPara="1" vertOverflow="ellipsis" vert="horz" wrap="square" anchor="ctr" anchorCtr="1"/>
        <a:lstStyle/>
        <a:p>
          <a:pPr>
            <a:defRPr sz="2200" b="0" i="0" u="none" strike="noStrike" kern="1200" spc="0" baseline="0">
              <a:solidFill>
                <a:schemeClr val="tx1"/>
              </a:solidFill>
              <a:latin typeface="+mn-lt"/>
              <a:ea typeface="+mn-ea"/>
              <a:cs typeface="+mn-cs"/>
            </a:defRPr>
          </a:pPr>
          <a:endParaRPr lang="en-US"/>
        </a:p>
      </c:txPr>
    </c:title>
    <c:autoTitleDeleted val="0"/>
    <c:plotArea>
      <c:layout/>
      <c:pieChart>
        <c:varyColors val="1"/>
        <c:ser>
          <c:idx val="0"/>
          <c:order val="0"/>
          <c:tx>
            <c:strRef>
              <c:f>Sheet1!$B$1</c:f>
              <c:strCache>
                <c:ptCount val="1"/>
                <c:pt idx="0">
                  <c:v>Percentage</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BE9-7C4E-B463-2875DF4790E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BE9-7C4E-B463-2875DF4790E9}"/>
              </c:ext>
            </c:extLst>
          </c:dPt>
          <c:cat>
            <c:strRef>
              <c:f>Sheet1!$A$2:$A$3</c:f>
              <c:strCache>
                <c:ptCount val="2"/>
                <c:pt idx="0">
                  <c:v>SGM &gt; age 50 living at or below 200% of the federal poverty line</c:v>
                </c:pt>
                <c:pt idx="1">
                  <c:v>Above 200% poverty line</c:v>
                </c:pt>
              </c:strCache>
            </c:strRef>
          </c:cat>
          <c:val>
            <c:numRef>
              <c:f>Sheet1!$B$2:$B$3</c:f>
              <c:numCache>
                <c:formatCode>General</c:formatCode>
                <c:ptCount val="2"/>
                <c:pt idx="0">
                  <c:v>33.299999999999997</c:v>
                </c:pt>
                <c:pt idx="1">
                  <c:v>66.599999999999994</c:v>
                </c:pt>
              </c:numCache>
            </c:numRef>
          </c:val>
          <c:extLst>
            <c:ext xmlns:c16="http://schemas.microsoft.com/office/drawing/2014/chart" uri="{C3380CC4-5D6E-409C-BE32-E72D297353CC}">
              <c16:uniqueId val="{00000000-C6ED-194B-9D27-D576532DE642}"/>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spc="0" baseline="0">
                <a:solidFill>
                  <a:schemeClr val="tx1"/>
                </a:solidFill>
                <a:latin typeface="+mn-lt"/>
                <a:ea typeface="+mn-ea"/>
                <a:cs typeface="+mn-cs"/>
              </a:defRPr>
            </a:pPr>
            <a:r>
              <a:rPr lang="en-US" sz="2200" b="0" i="0" u="none" strike="noStrike" baseline="0" dirty="0">
                <a:solidFill>
                  <a:schemeClr val="tx1"/>
                </a:solidFill>
              </a:rPr>
              <a:t>Healthcare delays due to cost</a:t>
            </a:r>
            <a:r>
              <a:rPr lang="en-US" sz="2200" b="0" i="0" u="none" strike="noStrike" baseline="30000" dirty="0">
                <a:solidFill>
                  <a:schemeClr val="tx1"/>
                </a:solidFill>
              </a:rPr>
              <a:t>2</a:t>
            </a:r>
            <a:endParaRPr lang="en-US" sz="2200" baseline="30000" dirty="0">
              <a:solidFill>
                <a:schemeClr val="tx1"/>
              </a:solidFill>
            </a:endParaRPr>
          </a:p>
        </c:rich>
      </c:tx>
      <c:layout>
        <c:manualLayout>
          <c:xMode val="edge"/>
          <c:yMode val="edge"/>
          <c:x val="0.12722803746238928"/>
          <c:y val="2.5607258750511955E-2"/>
        </c:manualLayout>
      </c:layout>
      <c:overlay val="0"/>
      <c:spPr>
        <a:noFill/>
        <a:ln>
          <a:noFill/>
        </a:ln>
        <a:effectLst/>
      </c:spPr>
      <c:txPr>
        <a:bodyPr rot="0" spcFirstLastPara="1" vertOverflow="ellipsis" vert="horz" wrap="square" anchor="ctr" anchorCtr="1"/>
        <a:lstStyle/>
        <a:p>
          <a:pPr>
            <a:defRPr sz="22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32305461368412292"/>
          <c:y val="0.20987902308320847"/>
          <c:w val="0.49200445743799437"/>
          <c:h val="0.60554748308476791"/>
        </c:manualLayout>
      </c:layout>
      <c:barChart>
        <c:barDir val="col"/>
        <c:grouping val="clustered"/>
        <c:varyColors val="0"/>
        <c:ser>
          <c:idx val="0"/>
          <c:order val="0"/>
          <c:tx>
            <c:strRef>
              <c:f>Sheet1!$B$1</c:f>
              <c:strCache>
                <c:ptCount val="1"/>
                <c:pt idx="0">
                  <c:v>SGM</c:v>
                </c:pt>
              </c:strCache>
            </c:strRef>
          </c:tx>
          <c:spPr>
            <a:solidFill>
              <a:schemeClr val="accent1"/>
            </a:solidFill>
            <a:ln>
              <a:noFill/>
            </a:ln>
            <a:effectLst/>
          </c:spPr>
          <c:invertIfNegative val="0"/>
          <c:cat>
            <c:strRef>
              <c:f>Sheet1!$A$2:$A$3</c:f>
              <c:strCache>
                <c:ptCount val="2"/>
                <c:pt idx="0">
                  <c:v>Prescriptions</c:v>
                </c:pt>
                <c:pt idx="1">
                  <c:v>Medical care</c:v>
                </c:pt>
              </c:strCache>
            </c:strRef>
          </c:cat>
          <c:val>
            <c:numRef>
              <c:f>Sheet1!$B$2:$B$3</c:f>
              <c:numCache>
                <c:formatCode>General</c:formatCode>
                <c:ptCount val="2"/>
                <c:pt idx="0">
                  <c:v>0.13200000000000001</c:v>
                </c:pt>
                <c:pt idx="1">
                  <c:v>0.153</c:v>
                </c:pt>
              </c:numCache>
            </c:numRef>
          </c:val>
          <c:extLst>
            <c:ext xmlns:c16="http://schemas.microsoft.com/office/drawing/2014/chart" uri="{C3380CC4-5D6E-409C-BE32-E72D297353CC}">
              <c16:uniqueId val="{00000000-CDC3-BA40-BD00-8DD8EF2C471E}"/>
            </c:ext>
          </c:extLst>
        </c:ser>
        <c:ser>
          <c:idx val="1"/>
          <c:order val="1"/>
          <c:tx>
            <c:strRef>
              <c:f>Sheet1!$C$1</c:f>
              <c:strCache>
                <c:ptCount val="1"/>
                <c:pt idx="0">
                  <c:v>Non-SGM</c:v>
                </c:pt>
              </c:strCache>
            </c:strRef>
          </c:tx>
          <c:spPr>
            <a:solidFill>
              <a:schemeClr val="accent2"/>
            </a:solidFill>
            <a:ln>
              <a:noFill/>
            </a:ln>
            <a:effectLst/>
          </c:spPr>
          <c:invertIfNegative val="0"/>
          <c:cat>
            <c:strRef>
              <c:f>Sheet1!$A$2:$A$3</c:f>
              <c:strCache>
                <c:ptCount val="2"/>
                <c:pt idx="0">
                  <c:v>Prescriptions</c:v>
                </c:pt>
                <c:pt idx="1">
                  <c:v>Medical care</c:v>
                </c:pt>
              </c:strCache>
            </c:strRef>
          </c:cat>
          <c:val>
            <c:numRef>
              <c:f>Sheet1!$C$2:$C$3</c:f>
              <c:numCache>
                <c:formatCode>General</c:formatCode>
                <c:ptCount val="2"/>
                <c:pt idx="0">
                  <c:v>7.5999999999999998E-2</c:v>
                </c:pt>
                <c:pt idx="1">
                  <c:v>8.7999999999999995E-2</c:v>
                </c:pt>
              </c:numCache>
            </c:numRef>
          </c:val>
          <c:extLst>
            <c:ext xmlns:c16="http://schemas.microsoft.com/office/drawing/2014/chart" uri="{C3380CC4-5D6E-409C-BE32-E72D297353CC}">
              <c16:uniqueId val="{00000001-CDC3-BA40-BD00-8DD8EF2C471E}"/>
            </c:ext>
          </c:extLst>
        </c:ser>
        <c:dLbls>
          <c:showLegendKey val="0"/>
          <c:showVal val="0"/>
          <c:showCatName val="0"/>
          <c:showSerName val="0"/>
          <c:showPercent val="0"/>
          <c:showBubbleSize val="0"/>
        </c:dLbls>
        <c:gapWidth val="150"/>
        <c:axId val="2024389583"/>
        <c:axId val="2023909727"/>
      </c:barChart>
      <c:catAx>
        <c:axId val="20243895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023909727"/>
        <c:crossesAt val="0"/>
        <c:auto val="1"/>
        <c:lblAlgn val="ctr"/>
        <c:lblOffset val="100"/>
        <c:noMultiLvlLbl val="0"/>
      </c:catAx>
      <c:valAx>
        <c:axId val="2023909727"/>
        <c:scaling>
          <c:orientation val="minMax"/>
          <c:max val="0.2"/>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2024389583"/>
        <c:crosses val="autoZero"/>
        <c:crossBetween val="between"/>
      </c:valAx>
      <c:spPr>
        <a:noFill/>
        <a:ln>
          <a:noFill/>
        </a:ln>
        <a:effectLst/>
      </c:spPr>
    </c:plotArea>
    <c:legend>
      <c:legendPos val="r"/>
      <c:layout>
        <c:manualLayout>
          <c:xMode val="edge"/>
          <c:yMode val="edge"/>
          <c:x val="0.34406345977153746"/>
          <c:y val="0.22257497615215313"/>
          <c:w val="0.23089628672681828"/>
          <c:h val="0.14162447097780084"/>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0.53287</cdr:x>
      <cdr:y>0.28968</cdr:y>
    </cdr:from>
    <cdr:to>
      <cdr:x>0.80125</cdr:x>
      <cdr:y>0.44538</cdr:y>
    </cdr:to>
    <cdr:sp macro="" textlink="">
      <cdr:nvSpPr>
        <cdr:cNvPr id="2" name="TextBox 1">
          <a:extLst xmlns:a="http://schemas.openxmlformats.org/drawingml/2006/main">
            <a:ext uri="{FF2B5EF4-FFF2-40B4-BE49-F238E27FC236}">
              <a16:creationId xmlns:a16="http://schemas.microsoft.com/office/drawing/2014/main" id="{0B64308A-166D-6847-8EE4-7ECC159F66A8}"/>
            </a:ext>
          </a:extLst>
        </cdr:cNvPr>
        <cdr:cNvSpPr txBox="1"/>
      </cdr:nvSpPr>
      <cdr:spPr>
        <a:xfrm xmlns:a="http://schemas.openxmlformats.org/drawingml/2006/main">
          <a:off x="1735833" y="999382"/>
          <a:ext cx="874268" cy="5371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000" dirty="0"/>
            <a:t>33%</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3AB6D6D-AC50-9C4B-9D9A-E2FDB8D69D76}"/>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ＭＳ Ｐゴシック" charset="0"/>
                <a:cs typeface="ＭＳ Ｐゴシック" charset="0"/>
              </a:defRPr>
            </a:lvl1pPr>
          </a:lstStyle>
          <a:p>
            <a:pPr>
              <a:defRPr/>
            </a:pPr>
            <a:endParaRPr lang="en-US"/>
          </a:p>
        </p:txBody>
      </p:sp>
      <p:sp>
        <p:nvSpPr>
          <p:cNvPr id="3" name="Date Placeholder 2">
            <a:extLst>
              <a:ext uri="{FF2B5EF4-FFF2-40B4-BE49-F238E27FC236}">
                <a16:creationId xmlns:a16="http://schemas.microsoft.com/office/drawing/2014/main" id="{56CC75CB-E6A7-EC44-8EE4-3BA814EDCC97}"/>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A5132CC3-595E-3549-BB5E-FAFB1785B071}" type="datetimeFigureOut">
              <a:rPr lang="en-US" altLang="en-US"/>
              <a:pPr>
                <a:defRPr/>
              </a:pPr>
              <a:t>3/22/2023</a:t>
            </a:fld>
            <a:endParaRPr lang="en-US" altLang="en-US"/>
          </a:p>
        </p:txBody>
      </p:sp>
      <p:sp>
        <p:nvSpPr>
          <p:cNvPr id="4" name="Slide Image Placeholder 3">
            <a:extLst>
              <a:ext uri="{FF2B5EF4-FFF2-40B4-BE49-F238E27FC236}">
                <a16:creationId xmlns:a16="http://schemas.microsoft.com/office/drawing/2014/main" id="{9DCEEE8C-2A3F-924E-B18E-D4DB20ACD54F}"/>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03E0991D-A851-3048-9B0E-3BA1BB625251}"/>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A3B35CBA-6FD4-0A47-8452-C0FA35C1694F}"/>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EFD6C614-2D33-5147-830A-5574E629A64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74F9AC0-BC99-2645-9027-F6C146FD063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74F9AC0-BC99-2645-9027-F6C146FD0635}" type="slidenum">
              <a:rPr lang="en-US" altLang="en-US" smtClean="0"/>
              <a:pPr>
                <a:defRPr/>
              </a:pPr>
              <a:t>1</a:t>
            </a:fld>
            <a:endParaRPr lang="en-US" altLang="en-US"/>
          </a:p>
        </p:txBody>
      </p:sp>
    </p:spTree>
    <p:extLst>
      <p:ext uri="{BB962C8B-B14F-4D97-AF65-F5344CB8AC3E}">
        <p14:creationId xmlns:p14="http://schemas.microsoft.com/office/powerpoint/2010/main" val="2757652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93925" y="6816725"/>
            <a:ext cx="24872950" cy="4705350"/>
          </a:xfrm>
        </p:spPr>
        <p:txBody>
          <a:bodyPr/>
          <a:lstStyle/>
          <a:p>
            <a:r>
              <a:rPr lang="en-US"/>
              <a:t>Click to edit Master title style</a:t>
            </a:r>
          </a:p>
        </p:txBody>
      </p:sp>
      <p:sp>
        <p:nvSpPr>
          <p:cNvPr id="3" name="Subtitle 2"/>
          <p:cNvSpPr>
            <a:spLocks noGrp="1"/>
          </p:cNvSpPr>
          <p:nvPr>
            <p:ph type="subTitle" idx="1"/>
          </p:nvPr>
        </p:nvSpPr>
        <p:spPr>
          <a:xfrm>
            <a:off x="4389438" y="12436475"/>
            <a:ext cx="20481925" cy="56070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F371730-D22F-414F-9349-A1A03BC835A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38FC12F-52E3-4147-B2C5-F01D025B48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00D81F9-06CE-494D-9AE6-595FE1CC0FD5}"/>
              </a:ext>
            </a:extLst>
          </p:cNvPr>
          <p:cNvSpPr>
            <a:spLocks noGrp="1" noChangeArrowheads="1"/>
          </p:cNvSpPr>
          <p:nvPr>
            <p:ph type="sldNum" sz="quarter" idx="12"/>
          </p:nvPr>
        </p:nvSpPr>
        <p:spPr>
          <a:ln/>
        </p:spPr>
        <p:txBody>
          <a:bodyPr/>
          <a:lstStyle>
            <a:lvl1pPr>
              <a:defRPr/>
            </a:lvl1pPr>
          </a:lstStyle>
          <a:p>
            <a:pPr>
              <a:defRPr/>
            </a:pPr>
            <a:fld id="{EE1A8251-8863-2440-BF2C-1EF5258C65D0}" type="slidenum">
              <a:rPr lang="en-US" altLang="en-US"/>
              <a:pPr>
                <a:defRPr/>
              </a:pPr>
              <a:t>‹#›</a:t>
            </a:fld>
            <a:endParaRPr lang="en-US" altLang="en-US"/>
          </a:p>
        </p:txBody>
      </p:sp>
    </p:spTree>
    <p:extLst>
      <p:ext uri="{BB962C8B-B14F-4D97-AF65-F5344CB8AC3E}">
        <p14:creationId xmlns:p14="http://schemas.microsoft.com/office/powerpoint/2010/main" val="3663185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7544B35-AF57-0A43-9FBC-78416D51005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0C77CA5-8185-F94F-9890-AABC8A12844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3EA7F13-4B98-9341-8B7A-93155B6789E8}"/>
              </a:ext>
            </a:extLst>
          </p:cNvPr>
          <p:cNvSpPr>
            <a:spLocks noGrp="1" noChangeArrowheads="1"/>
          </p:cNvSpPr>
          <p:nvPr>
            <p:ph type="sldNum" sz="quarter" idx="12"/>
          </p:nvPr>
        </p:nvSpPr>
        <p:spPr>
          <a:ln/>
        </p:spPr>
        <p:txBody>
          <a:bodyPr/>
          <a:lstStyle>
            <a:lvl1pPr>
              <a:defRPr/>
            </a:lvl1pPr>
          </a:lstStyle>
          <a:p>
            <a:pPr>
              <a:defRPr/>
            </a:pPr>
            <a:fld id="{2C117062-30AC-B14A-B55E-94B3EE6988D0}" type="slidenum">
              <a:rPr lang="en-US" altLang="en-US"/>
              <a:pPr>
                <a:defRPr/>
              </a:pPr>
              <a:t>‹#›</a:t>
            </a:fld>
            <a:endParaRPr lang="en-US" altLang="en-US"/>
          </a:p>
        </p:txBody>
      </p:sp>
    </p:spTree>
    <p:extLst>
      <p:ext uri="{BB962C8B-B14F-4D97-AF65-F5344CB8AC3E}">
        <p14:creationId xmlns:p14="http://schemas.microsoft.com/office/powerpoint/2010/main" val="2536059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848638" y="1951038"/>
            <a:ext cx="6216650" cy="17556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5513" y="1951038"/>
            <a:ext cx="18500725" cy="17556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AC4EF05-82BF-8445-B01B-4B2383FF8E0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D5143F0-9FAC-DE45-8AE6-43DFB8D6BAF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2999FCE-558C-B446-835A-CF1FB6BE7323}"/>
              </a:ext>
            </a:extLst>
          </p:cNvPr>
          <p:cNvSpPr>
            <a:spLocks noGrp="1" noChangeArrowheads="1"/>
          </p:cNvSpPr>
          <p:nvPr>
            <p:ph type="sldNum" sz="quarter" idx="12"/>
          </p:nvPr>
        </p:nvSpPr>
        <p:spPr>
          <a:ln/>
        </p:spPr>
        <p:txBody>
          <a:bodyPr/>
          <a:lstStyle>
            <a:lvl1pPr>
              <a:defRPr/>
            </a:lvl1pPr>
          </a:lstStyle>
          <a:p>
            <a:pPr>
              <a:defRPr/>
            </a:pPr>
            <a:fld id="{94A73113-FC40-7743-AB8E-78F3ADE822D9}" type="slidenum">
              <a:rPr lang="en-US" altLang="en-US"/>
              <a:pPr>
                <a:defRPr/>
              </a:pPr>
              <a:t>‹#›</a:t>
            </a:fld>
            <a:endParaRPr lang="en-US" altLang="en-US"/>
          </a:p>
        </p:txBody>
      </p:sp>
    </p:spTree>
    <p:extLst>
      <p:ext uri="{BB962C8B-B14F-4D97-AF65-F5344CB8AC3E}">
        <p14:creationId xmlns:p14="http://schemas.microsoft.com/office/powerpoint/2010/main" val="1328223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B87C4FD-A47C-DD45-ADDE-33FE1C4A9D5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261D005-1332-DF4A-A56D-E569E1B89D4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75EC8FC-B2B0-D84E-9F5B-0C8576508F7C}"/>
              </a:ext>
            </a:extLst>
          </p:cNvPr>
          <p:cNvSpPr>
            <a:spLocks noGrp="1" noChangeArrowheads="1"/>
          </p:cNvSpPr>
          <p:nvPr>
            <p:ph type="sldNum" sz="quarter" idx="12"/>
          </p:nvPr>
        </p:nvSpPr>
        <p:spPr>
          <a:ln/>
        </p:spPr>
        <p:txBody>
          <a:bodyPr/>
          <a:lstStyle>
            <a:lvl1pPr>
              <a:defRPr/>
            </a:lvl1pPr>
          </a:lstStyle>
          <a:p>
            <a:pPr>
              <a:defRPr/>
            </a:pPr>
            <a:fld id="{C4375995-36B2-464F-B288-575EDC8DC086}" type="slidenum">
              <a:rPr lang="en-US" altLang="en-US"/>
              <a:pPr>
                <a:defRPr/>
              </a:pPr>
              <a:t>‹#›</a:t>
            </a:fld>
            <a:endParaRPr lang="en-US" altLang="en-US"/>
          </a:p>
        </p:txBody>
      </p:sp>
    </p:spTree>
    <p:extLst>
      <p:ext uri="{BB962C8B-B14F-4D97-AF65-F5344CB8AC3E}">
        <p14:creationId xmlns:p14="http://schemas.microsoft.com/office/powerpoint/2010/main" val="24132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11400" y="14101763"/>
            <a:ext cx="24871363" cy="43592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311400" y="9301163"/>
            <a:ext cx="24871363" cy="4800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0FC6012E-2B5E-8446-A74C-FA4D6491B5C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E754C49-515C-244D-9A38-0750E45BAE5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A0628A0-D566-5E48-8E10-92663A1993DD}"/>
              </a:ext>
            </a:extLst>
          </p:cNvPr>
          <p:cNvSpPr>
            <a:spLocks noGrp="1" noChangeArrowheads="1"/>
          </p:cNvSpPr>
          <p:nvPr>
            <p:ph type="sldNum" sz="quarter" idx="12"/>
          </p:nvPr>
        </p:nvSpPr>
        <p:spPr>
          <a:ln/>
        </p:spPr>
        <p:txBody>
          <a:bodyPr/>
          <a:lstStyle>
            <a:lvl1pPr>
              <a:defRPr/>
            </a:lvl1pPr>
          </a:lstStyle>
          <a:p>
            <a:pPr>
              <a:defRPr/>
            </a:pPr>
            <a:fld id="{89C83BF7-3C0D-CC49-8747-81B093352DCB}" type="slidenum">
              <a:rPr lang="en-US" altLang="en-US"/>
              <a:pPr>
                <a:defRPr/>
              </a:pPr>
              <a:t>‹#›</a:t>
            </a:fld>
            <a:endParaRPr lang="en-US" altLang="en-US"/>
          </a:p>
        </p:txBody>
      </p:sp>
    </p:spTree>
    <p:extLst>
      <p:ext uri="{BB962C8B-B14F-4D97-AF65-F5344CB8AC3E}">
        <p14:creationId xmlns:p14="http://schemas.microsoft.com/office/powerpoint/2010/main" val="284380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5513" y="6338888"/>
            <a:ext cx="12358687" cy="13168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4706600" y="6338888"/>
            <a:ext cx="12358688" cy="13168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A486E90-5EF1-944B-9AA8-A2B6A57FD6A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027223C-FA7F-E542-93BE-4599B4DB704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73F1A934-60BD-5D46-8FF9-83A293DF5EC0}"/>
              </a:ext>
            </a:extLst>
          </p:cNvPr>
          <p:cNvSpPr>
            <a:spLocks noGrp="1" noChangeArrowheads="1"/>
          </p:cNvSpPr>
          <p:nvPr>
            <p:ph type="sldNum" sz="quarter" idx="12"/>
          </p:nvPr>
        </p:nvSpPr>
        <p:spPr>
          <a:ln/>
        </p:spPr>
        <p:txBody>
          <a:bodyPr/>
          <a:lstStyle>
            <a:lvl1pPr>
              <a:defRPr/>
            </a:lvl1pPr>
          </a:lstStyle>
          <a:p>
            <a:pPr>
              <a:defRPr/>
            </a:pPr>
            <a:fld id="{449BCBE0-C57C-0645-927F-17C326A900D1}" type="slidenum">
              <a:rPr lang="en-US" altLang="en-US"/>
              <a:pPr>
                <a:defRPr/>
              </a:pPr>
              <a:t>‹#›</a:t>
            </a:fld>
            <a:endParaRPr lang="en-US" altLang="en-US"/>
          </a:p>
        </p:txBody>
      </p:sp>
    </p:spTree>
    <p:extLst>
      <p:ext uri="{BB962C8B-B14F-4D97-AF65-F5344CB8AC3E}">
        <p14:creationId xmlns:p14="http://schemas.microsoft.com/office/powerpoint/2010/main" val="2334115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63675" y="879475"/>
            <a:ext cx="26333450" cy="3657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63675" y="4911725"/>
            <a:ext cx="12928600"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63675" y="6959600"/>
            <a:ext cx="12928600"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4863763" y="4911725"/>
            <a:ext cx="12933362"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4863763" y="6959600"/>
            <a:ext cx="12933362"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6E73DC1-05FE-8440-AD7B-552F9E4B376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9999395-B32D-074B-91BA-9A29F66F634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27EB381E-8B7C-D54D-8068-A08C1C1B50B3}"/>
              </a:ext>
            </a:extLst>
          </p:cNvPr>
          <p:cNvSpPr>
            <a:spLocks noGrp="1" noChangeArrowheads="1"/>
          </p:cNvSpPr>
          <p:nvPr>
            <p:ph type="sldNum" sz="quarter" idx="12"/>
          </p:nvPr>
        </p:nvSpPr>
        <p:spPr>
          <a:ln/>
        </p:spPr>
        <p:txBody>
          <a:bodyPr/>
          <a:lstStyle>
            <a:lvl1pPr>
              <a:defRPr/>
            </a:lvl1pPr>
          </a:lstStyle>
          <a:p>
            <a:pPr>
              <a:defRPr/>
            </a:pPr>
            <a:fld id="{6A1EBD6B-F614-D243-8D6F-139D88F886D9}" type="slidenum">
              <a:rPr lang="en-US" altLang="en-US"/>
              <a:pPr>
                <a:defRPr/>
              </a:pPr>
              <a:t>‹#›</a:t>
            </a:fld>
            <a:endParaRPr lang="en-US" altLang="en-US"/>
          </a:p>
        </p:txBody>
      </p:sp>
    </p:spTree>
    <p:extLst>
      <p:ext uri="{BB962C8B-B14F-4D97-AF65-F5344CB8AC3E}">
        <p14:creationId xmlns:p14="http://schemas.microsoft.com/office/powerpoint/2010/main" val="839961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4F1B371-9341-EA47-A1D6-0B60A0A520EE}"/>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C544B3B4-C43B-9349-A1EF-405CA176105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4857AECB-2B4B-7140-96EF-28CD0306DED2}"/>
              </a:ext>
            </a:extLst>
          </p:cNvPr>
          <p:cNvSpPr>
            <a:spLocks noGrp="1" noChangeArrowheads="1"/>
          </p:cNvSpPr>
          <p:nvPr>
            <p:ph type="sldNum" sz="quarter" idx="12"/>
          </p:nvPr>
        </p:nvSpPr>
        <p:spPr>
          <a:ln/>
        </p:spPr>
        <p:txBody>
          <a:bodyPr/>
          <a:lstStyle>
            <a:lvl1pPr>
              <a:defRPr/>
            </a:lvl1pPr>
          </a:lstStyle>
          <a:p>
            <a:pPr>
              <a:defRPr/>
            </a:pPr>
            <a:fld id="{EEC191AC-D8D0-2941-9B09-36C28DFE16CD}" type="slidenum">
              <a:rPr lang="en-US" altLang="en-US"/>
              <a:pPr>
                <a:defRPr/>
              </a:pPr>
              <a:t>‹#›</a:t>
            </a:fld>
            <a:endParaRPr lang="en-US" altLang="en-US"/>
          </a:p>
        </p:txBody>
      </p:sp>
    </p:spTree>
    <p:extLst>
      <p:ext uri="{BB962C8B-B14F-4D97-AF65-F5344CB8AC3E}">
        <p14:creationId xmlns:p14="http://schemas.microsoft.com/office/powerpoint/2010/main" val="75046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99624F4-DD7D-2644-A3A8-A00707117C8C}"/>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E1F37230-53F2-B94A-965A-4D21C659D83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87F7D09-4F03-A343-86BF-1BA12DF0716E}"/>
              </a:ext>
            </a:extLst>
          </p:cNvPr>
          <p:cNvSpPr>
            <a:spLocks noGrp="1" noChangeArrowheads="1"/>
          </p:cNvSpPr>
          <p:nvPr>
            <p:ph type="sldNum" sz="quarter" idx="12"/>
          </p:nvPr>
        </p:nvSpPr>
        <p:spPr>
          <a:ln/>
        </p:spPr>
        <p:txBody>
          <a:bodyPr/>
          <a:lstStyle>
            <a:lvl1pPr>
              <a:defRPr/>
            </a:lvl1pPr>
          </a:lstStyle>
          <a:p>
            <a:pPr>
              <a:defRPr/>
            </a:pPr>
            <a:fld id="{38B48B25-7AC2-F543-A1E3-C6C24EDB5AD2}" type="slidenum">
              <a:rPr lang="en-US" altLang="en-US"/>
              <a:pPr>
                <a:defRPr/>
              </a:pPr>
              <a:t>‹#›</a:t>
            </a:fld>
            <a:endParaRPr lang="en-US" altLang="en-US"/>
          </a:p>
        </p:txBody>
      </p:sp>
    </p:spTree>
    <p:extLst>
      <p:ext uri="{BB962C8B-B14F-4D97-AF65-F5344CB8AC3E}">
        <p14:creationId xmlns:p14="http://schemas.microsoft.com/office/powerpoint/2010/main" val="315676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63675" y="873125"/>
            <a:ext cx="9626600" cy="3719513"/>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1439525" y="873125"/>
            <a:ext cx="16357600" cy="187309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463675" y="4592638"/>
            <a:ext cx="9626600" cy="150114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9AF09365-D6FB-E148-9254-BBD1A17B4C6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2444E04-9DD3-404F-BA9F-77FA084FECD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F88A86E-1490-6246-AE30-BDA872FD3820}"/>
              </a:ext>
            </a:extLst>
          </p:cNvPr>
          <p:cNvSpPr>
            <a:spLocks noGrp="1" noChangeArrowheads="1"/>
          </p:cNvSpPr>
          <p:nvPr>
            <p:ph type="sldNum" sz="quarter" idx="12"/>
          </p:nvPr>
        </p:nvSpPr>
        <p:spPr>
          <a:ln/>
        </p:spPr>
        <p:txBody>
          <a:bodyPr/>
          <a:lstStyle>
            <a:lvl1pPr>
              <a:defRPr/>
            </a:lvl1pPr>
          </a:lstStyle>
          <a:p>
            <a:pPr>
              <a:defRPr/>
            </a:pPr>
            <a:fld id="{9F04091A-798B-7B42-834A-0A3660B1ECF1}" type="slidenum">
              <a:rPr lang="en-US" altLang="en-US"/>
              <a:pPr>
                <a:defRPr/>
              </a:pPr>
              <a:t>‹#›</a:t>
            </a:fld>
            <a:endParaRPr lang="en-US" altLang="en-US"/>
          </a:p>
        </p:txBody>
      </p:sp>
    </p:spTree>
    <p:extLst>
      <p:ext uri="{BB962C8B-B14F-4D97-AF65-F5344CB8AC3E}">
        <p14:creationId xmlns:p14="http://schemas.microsoft.com/office/powerpoint/2010/main" val="34164349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35638" y="15362238"/>
            <a:ext cx="17556162" cy="181292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5735638" y="1960563"/>
            <a:ext cx="17556162" cy="13168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5735638" y="17175163"/>
            <a:ext cx="17556162" cy="25765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76218BF-6A33-C041-B1F3-C5932317A0D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228FEFF-0620-5843-AD49-A030A08A2D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8DEA0FF-1A3E-574D-BF2B-0C0EE269392A}"/>
              </a:ext>
            </a:extLst>
          </p:cNvPr>
          <p:cNvSpPr>
            <a:spLocks noGrp="1" noChangeArrowheads="1"/>
          </p:cNvSpPr>
          <p:nvPr>
            <p:ph type="sldNum" sz="quarter" idx="12"/>
          </p:nvPr>
        </p:nvSpPr>
        <p:spPr>
          <a:ln/>
        </p:spPr>
        <p:txBody>
          <a:bodyPr/>
          <a:lstStyle>
            <a:lvl1pPr>
              <a:defRPr/>
            </a:lvl1pPr>
          </a:lstStyle>
          <a:p>
            <a:pPr>
              <a:defRPr/>
            </a:pPr>
            <a:fld id="{FD69586C-143B-0346-A125-8752FDA90C78}" type="slidenum">
              <a:rPr lang="en-US" altLang="en-US"/>
              <a:pPr>
                <a:defRPr/>
              </a:pPr>
              <a:t>‹#›</a:t>
            </a:fld>
            <a:endParaRPr lang="en-US" altLang="en-US"/>
          </a:p>
        </p:txBody>
      </p:sp>
    </p:spTree>
    <p:extLst>
      <p:ext uri="{BB962C8B-B14F-4D97-AF65-F5344CB8AC3E}">
        <p14:creationId xmlns:p14="http://schemas.microsoft.com/office/powerpoint/2010/main" val="3835334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28BBDE1-0B37-3C43-8325-F08C31214193}"/>
              </a:ext>
            </a:extLst>
          </p:cNvPr>
          <p:cNvSpPr>
            <a:spLocks noGrp="1" noChangeArrowheads="1"/>
          </p:cNvSpPr>
          <p:nvPr>
            <p:ph type="title"/>
          </p:nvPr>
        </p:nvSpPr>
        <p:spPr bwMode="auto">
          <a:xfrm>
            <a:off x="2195513" y="1951038"/>
            <a:ext cx="2486977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92579" tIns="146289" rIns="292579" bIns="146289"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61FFDAE7-4DE7-194C-943A-C02DD6100946}"/>
              </a:ext>
            </a:extLst>
          </p:cNvPr>
          <p:cNvSpPr>
            <a:spLocks noGrp="1" noChangeArrowheads="1"/>
          </p:cNvSpPr>
          <p:nvPr>
            <p:ph type="body" idx="1"/>
          </p:nvPr>
        </p:nvSpPr>
        <p:spPr bwMode="auto">
          <a:xfrm>
            <a:off x="2195513" y="6338888"/>
            <a:ext cx="24869775" cy="131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92579" tIns="146289" rIns="292579" bIns="14628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BB9491BD-A145-C742-8A86-948F78CD1C4A}"/>
              </a:ext>
            </a:extLst>
          </p:cNvPr>
          <p:cNvSpPr>
            <a:spLocks noGrp="1" noChangeArrowheads="1"/>
          </p:cNvSpPr>
          <p:nvPr>
            <p:ph type="dt" sz="half" idx="2"/>
          </p:nvPr>
        </p:nvSpPr>
        <p:spPr bwMode="auto">
          <a:xfrm>
            <a:off x="2195513" y="19994563"/>
            <a:ext cx="6096000"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eaLnBrk="0" hangingPunct="0">
              <a:defRPr sz="4500">
                <a:latin typeface="Arial" charset="0"/>
                <a:ea typeface="ＭＳ Ｐゴシック" charset="-128"/>
                <a:cs typeface="ＭＳ Ｐゴシック" charset="-128"/>
              </a:defRPr>
            </a:lvl1pPr>
          </a:lstStyle>
          <a:p>
            <a:pPr>
              <a:defRPr/>
            </a:pPr>
            <a:endParaRPr lang="en-US"/>
          </a:p>
        </p:txBody>
      </p:sp>
      <p:sp>
        <p:nvSpPr>
          <p:cNvPr id="1029" name="Rectangle 5">
            <a:extLst>
              <a:ext uri="{FF2B5EF4-FFF2-40B4-BE49-F238E27FC236}">
                <a16:creationId xmlns:a16="http://schemas.microsoft.com/office/drawing/2014/main" id="{3A2D93BE-BE97-2846-AC5D-0BACEE910549}"/>
              </a:ext>
            </a:extLst>
          </p:cNvPr>
          <p:cNvSpPr>
            <a:spLocks noGrp="1" noChangeArrowheads="1"/>
          </p:cNvSpPr>
          <p:nvPr>
            <p:ph type="ftr" sz="quarter" idx="3"/>
          </p:nvPr>
        </p:nvSpPr>
        <p:spPr bwMode="auto">
          <a:xfrm>
            <a:off x="9996488" y="19994563"/>
            <a:ext cx="9267825"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algn="ctr" eaLnBrk="0" hangingPunct="0">
              <a:defRPr sz="4500">
                <a:latin typeface="Arial" charset="0"/>
                <a:ea typeface="ＭＳ Ｐゴシック" charset="-128"/>
                <a:cs typeface="ＭＳ Ｐゴシック" charset="-128"/>
              </a:defRPr>
            </a:lvl1pPr>
          </a:lstStyle>
          <a:p>
            <a:pPr>
              <a:defRPr/>
            </a:pPr>
            <a:endParaRPr lang="en-US"/>
          </a:p>
        </p:txBody>
      </p:sp>
      <p:sp>
        <p:nvSpPr>
          <p:cNvPr id="1030" name="Rectangle 6">
            <a:extLst>
              <a:ext uri="{FF2B5EF4-FFF2-40B4-BE49-F238E27FC236}">
                <a16:creationId xmlns:a16="http://schemas.microsoft.com/office/drawing/2014/main" id="{AB22F127-B680-3149-9EBB-C3582C7545E4}"/>
              </a:ext>
            </a:extLst>
          </p:cNvPr>
          <p:cNvSpPr>
            <a:spLocks noGrp="1" noChangeArrowheads="1"/>
          </p:cNvSpPr>
          <p:nvPr>
            <p:ph type="sldNum" sz="quarter" idx="4"/>
          </p:nvPr>
        </p:nvSpPr>
        <p:spPr bwMode="auto">
          <a:xfrm>
            <a:off x="20969288" y="19994563"/>
            <a:ext cx="6096000"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algn="r" eaLnBrk="0" hangingPunct="0">
              <a:defRPr sz="4500"/>
            </a:lvl1pPr>
          </a:lstStyle>
          <a:p>
            <a:pPr>
              <a:defRPr/>
            </a:pPr>
            <a:fld id="{3DC29B54-E447-D94D-B5C2-156D1AF63F8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925763" rtl="0" eaLnBrk="0" fontAlgn="base" hangingPunct="0">
        <a:spcBef>
          <a:spcPct val="0"/>
        </a:spcBef>
        <a:spcAft>
          <a:spcPct val="0"/>
        </a:spcAft>
        <a:defRPr sz="14100">
          <a:solidFill>
            <a:schemeClr val="tx2"/>
          </a:solidFill>
          <a:latin typeface="+mj-lt"/>
          <a:ea typeface="MS PGothic" panose="020B0600070205080204" pitchFamily="34" charset="-128"/>
          <a:cs typeface="+mj-cs"/>
        </a:defRPr>
      </a:lvl1pPr>
      <a:lvl2pPr algn="ctr" defTabSz="2925763" rtl="0" eaLnBrk="0" fontAlgn="base" hangingPunct="0">
        <a:spcBef>
          <a:spcPct val="0"/>
        </a:spcBef>
        <a:spcAft>
          <a:spcPct val="0"/>
        </a:spcAft>
        <a:defRPr sz="14100">
          <a:solidFill>
            <a:schemeClr val="tx2"/>
          </a:solidFill>
          <a:latin typeface="Arial" pitchFamily="-112" charset="0"/>
          <a:ea typeface="MS PGothic" panose="020B0600070205080204" pitchFamily="34" charset="-128"/>
          <a:cs typeface="ＭＳ Ｐゴシック" pitchFamily="-112" charset="-128"/>
        </a:defRPr>
      </a:lvl2pPr>
      <a:lvl3pPr algn="ctr" defTabSz="2925763" rtl="0" eaLnBrk="0" fontAlgn="base" hangingPunct="0">
        <a:spcBef>
          <a:spcPct val="0"/>
        </a:spcBef>
        <a:spcAft>
          <a:spcPct val="0"/>
        </a:spcAft>
        <a:defRPr sz="14100">
          <a:solidFill>
            <a:schemeClr val="tx2"/>
          </a:solidFill>
          <a:latin typeface="Arial" pitchFamily="-112" charset="0"/>
          <a:ea typeface="MS PGothic" panose="020B0600070205080204" pitchFamily="34" charset="-128"/>
          <a:cs typeface="ＭＳ Ｐゴシック" pitchFamily="-112" charset="-128"/>
        </a:defRPr>
      </a:lvl3pPr>
      <a:lvl4pPr algn="ctr" defTabSz="2925763" rtl="0" eaLnBrk="0" fontAlgn="base" hangingPunct="0">
        <a:spcBef>
          <a:spcPct val="0"/>
        </a:spcBef>
        <a:spcAft>
          <a:spcPct val="0"/>
        </a:spcAft>
        <a:defRPr sz="14100">
          <a:solidFill>
            <a:schemeClr val="tx2"/>
          </a:solidFill>
          <a:latin typeface="Arial" pitchFamily="-112" charset="0"/>
          <a:ea typeface="MS PGothic" panose="020B0600070205080204" pitchFamily="34" charset="-128"/>
          <a:cs typeface="ＭＳ Ｐゴシック" pitchFamily="-112" charset="-128"/>
        </a:defRPr>
      </a:lvl4pPr>
      <a:lvl5pPr algn="ctr" defTabSz="2925763" rtl="0" eaLnBrk="0" fontAlgn="base" hangingPunct="0">
        <a:spcBef>
          <a:spcPct val="0"/>
        </a:spcBef>
        <a:spcAft>
          <a:spcPct val="0"/>
        </a:spcAft>
        <a:defRPr sz="14100">
          <a:solidFill>
            <a:schemeClr val="tx2"/>
          </a:solidFill>
          <a:latin typeface="Arial" pitchFamily="-112" charset="0"/>
          <a:ea typeface="MS PGothic" panose="020B0600070205080204" pitchFamily="34" charset="-128"/>
          <a:cs typeface="ＭＳ Ｐゴシック" pitchFamily="-112" charset="-128"/>
        </a:defRPr>
      </a:lvl5pPr>
      <a:lvl6pPr marL="4572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6pPr>
      <a:lvl7pPr marL="9144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7pPr>
      <a:lvl8pPr marL="13716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8pPr>
      <a:lvl9pPr marL="18288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9pPr>
    </p:titleStyle>
    <p:bodyStyle>
      <a:lvl1pPr marL="1096963" indent="-1096963" algn="l" defTabSz="2925763" rtl="0" eaLnBrk="0" fontAlgn="base" hangingPunct="0">
        <a:spcBef>
          <a:spcPct val="20000"/>
        </a:spcBef>
        <a:spcAft>
          <a:spcPct val="0"/>
        </a:spcAft>
        <a:buChar char="•"/>
        <a:defRPr sz="10300">
          <a:solidFill>
            <a:schemeClr val="tx1"/>
          </a:solidFill>
          <a:latin typeface="+mn-lt"/>
          <a:ea typeface="MS PGothic" panose="020B0600070205080204" pitchFamily="34" charset="-128"/>
          <a:cs typeface="MS PGothic" panose="020B0600070205080204" pitchFamily="34" charset="-128"/>
        </a:defRPr>
      </a:lvl1pPr>
      <a:lvl2pPr marL="2376488" indent="-914400" algn="l" defTabSz="2925763" rtl="0" eaLnBrk="0" fontAlgn="base" hangingPunct="0">
        <a:spcBef>
          <a:spcPct val="20000"/>
        </a:spcBef>
        <a:spcAft>
          <a:spcPct val="0"/>
        </a:spcAft>
        <a:buChar char="–"/>
        <a:defRPr sz="8900">
          <a:solidFill>
            <a:schemeClr val="tx1"/>
          </a:solidFill>
          <a:latin typeface="+mn-lt"/>
          <a:ea typeface="MS PGothic" panose="020B0600070205080204" pitchFamily="34" charset="-128"/>
        </a:defRPr>
      </a:lvl2pPr>
      <a:lvl3pPr marL="3657600" indent="-731838" algn="l" defTabSz="2925763" rtl="0" eaLnBrk="0" fontAlgn="base" hangingPunct="0">
        <a:spcBef>
          <a:spcPct val="20000"/>
        </a:spcBef>
        <a:spcAft>
          <a:spcPct val="0"/>
        </a:spcAft>
        <a:buChar char="•"/>
        <a:defRPr sz="7700">
          <a:solidFill>
            <a:schemeClr val="tx1"/>
          </a:solidFill>
          <a:latin typeface="+mn-lt"/>
          <a:ea typeface="MS PGothic" panose="020B0600070205080204" pitchFamily="34" charset="-128"/>
          <a:cs typeface="Geneva" charset="-128"/>
        </a:defRPr>
      </a:lvl3pPr>
      <a:lvl4pPr marL="5119688" indent="-731838" algn="l" defTabSz="2925763" rtl="0" eaLnBrk="0" fontAlgn="base" hangingPunct="0">
        <a:spcBef>
          <a:spcPct val="20000"/>
        </a:spcBef>
        <a:spcAft>
          <a:spcPct val="0"/>
        </a:spcAft>
        <a:buChar char="–"/>
        <a:defRPr sz="6400">
          <a:solidFill>
            <a:schemeClr val="tx1"/>
          </a:solidFill>
          <a:latin typeface="+mn-lt"/>
          <a:ea typeface="Geneva" charset="-128"/>
          <a:cs typeface="Geneva" charset="0"/>
        </a:defRPr>
      </a:lvl4pPr>
      <a:lvl5pPr marL="6583363" indent="-731838" algn="l" defTabSz="2925763" rtl="0" eaLnBrk="0" fontAlgn="base" hangingPunct="0">
        <a:spcBef>
          <a:spcPct val="20000"/>
        </a:spcBef>
        <a:spcAft>
          <a:spcPct val="0"/>
        </a:spcAft>
        <a:buChar char="»"/>
        <a:defRPr sz="6400">
          <a:solidFill>
            <a:schemeClr val="tx1"/>
          </a:solidFill>
          <a:latin typeface="+mn-lt"/>
          <a:ea typeface="MS PGothic" panose="020B0600070205080204" pitchFamily="34" charset="-128"/>
          <a:cs typeface="MS PGothic" panose="020B0600070205080204" pitchFamily="34" charset="-128"/>
        </a:defRPr>
      </a:lvl5pPr>
      <a:lvl6pPr marL="7040563" indent="-731838" algn="l" defTabSz="2925763" rtl="0" fontAlgn="base">
        <a:spcBef>
          <a:spcPct val="20000"/>
        </a:spcBef>
        <a:spcAft>
          <a:spcPct val="0"/>
        </a:spcAft>
        <a:buChar char="»"/>
        <a:defRPr sz="6400">
          <a:solidFill>
            <a:schemeClr val="tx1"/>
          </a:solidFill>
          <a:latin typeface="+mn-lt"/>
          <a:ea typeface="+mn-ea"/>
        </a:defRPr>
      </a:lvl6pPr>
      <a:lvl7pPr marL="7497763" indent="-731838" algn="l" defTabSz="2925763" rtl="0" fontAlgn="base">
        <a:spcBef>
          <a:spcPct val="20000"/>
        </a:spcBef>
        <a:spcAft>
          <a:spcPct val="0"/>
        </a:spcAft>
        <a:buChar char="»"/>
        <a:defRPr sz="6400">
          <a:solidFill>
            <a:schemeClr val="tx1"/>
          </a:solidFill>
          <a:latin typeface="+mn-lt"/>
          <a:ea typeface="+mn-ea"/>
        </a:defRPr>
      </a:lvl7pPr>
      <a:lvl8pPr marL="7954963" indent="-731838" algn="l" defTabSz="2925763" rtl="0" fontAlgn="base">
        <a:spcBef>
          <a:spcPct val="20000"/>
        </a:spcBef>
        <a:spcAft>
          <a:spcPct val="0"/>
        </a:spcAft>
        <a:buChar char="»"/>
        <a:defRPr sz="6400">
          <a:solidFill>
            <a:schemeClr val="tx1"/>
          </a:solidFill>
          <a:latin typeface="+mn-lt"/>
          <a:ea typeface="+mn-ea"/>
        </a:defRPr>
      </a:lvl8pPr>
      <a:lvl9pPr marL="8412163" indent="-731838" algn="l" defTabSz="2925763" rtl="0" fontAlgn="base">
        <a:spcBef>
          <a:spcPct val="20000"/>
        </a:spcBef>
        <a:spcAft>
          <a:spcPct val="0"/>
        </a:spcAft>
        <a:buChar char="»"/>
        <a:defRPr sz="64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1.xml"/><Relationship Id="rId13" Type="http://schemas.openxmlformats.org/officeDocument/2006/relationships/image" Target="../media/image8.png"/><Relationship Id="rId18" Type="http://schemas.openxmlformats.org/officeDocument/2006/relationships/image" Target="../media/image13.emf"/><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7.png"/><Relationship Id="rId17" Type="http://schemas.openxmlformats.org/officeDocument/2006/relationships/image" Target="../media/image12.emf"/><Relationship Id="rId2" Type="http://schemas.openxmlformats.org/officeDocument/2006/relationships/notesSlide" Target="../notesSlides/notesSlide1.xml"/><Relationship Id="rId16" Type="http://schemas.openxmlformats.org/officeDocument/2006/relationships/image" Target="../media/image11.tiff"/><Relationship Id="rId20" Type="http://schemas.openxmlformats.org/officeDocument/2006/relationships/image" Target="../media/image15.emf"/><Relationship Id="rId1" Type="http://schemas.openxmlformats.org/officeDocument/2006/relationships/slideLayout" Target="../slideLayouts/slideLayout7.xml"/><Relationship Id="rId6" Type="http://schemas.openxmlformats.org/officeDocument/2006/relationships/image" Target="../media/image4.png"/><Relationship Id="rId11" Type="http://schemas.microsoft.com/office/2007/relationships/hdphoto" Target="../media/hdphoto1.wdp"/><Relationship Id="rId5" Type="http://schemas.openxmlformats.org/officeDocument/2006/relationships/image" Target="../media/image3.png"/><Relationship Id="rId15" Type="http://schemas.openxmlformats.org/officeDocument/2006/relationships/image" Target="../media/image10.tiff"/><Relationship Id="rId10" Type="http://schemas.openxmlformats.org/officeDocument/2006/relationships/image" Target="../media/image6.png"/><Relationship Id="rId19" Type="http://schemas.openxmlformats.org/officeDocument/2006/relationships/image" Target="../media/image14.emf"/><Relationship Id="rId4" Type="http://schemas.openxmlformats.org/officeDocument/2006/relationships/image" Target="../media/image2.jpeg"/><Relationship Id="rId9" Type="http://schemas.openxmlformats.org/officeDocument/2006/relationships/chart" Target="../charts/chart2.xml"/><Relationship Id="rId14"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Rectangle 103">
            <a:extLst>
              <a:ext uri="{FF2B5EF4-FFF2-40B4-BE49-F238E27FC236}">
                <a16:creationId xmlns:a16="http://schemas.microsoft.com/office/drawing/2014/main" id="{13772D62-7FA5-3845-A187-11805C524BDF}"/>
              </a:ext>
            </a:extLst>
          </p:cNvPr>
          <p:cNvSpPr>
            <a:spLocks noChangeArrowheads="1"/>
          </p:cNvSpPr>
          <p:nvPr/>
        </p:nvSpPr>
        <p:spPr bwMode="auto">
          <a:xfrm>
            <a:off x="14960042" y="16150666"/>
            <a:ext cx="6473196" cy="5198033"/>
          </a:xfrm>
          <a:prstGeom prst="rect">
            <a:avLst/>
          </a:prstGeom>
          <a:solidFill>
            <a:schemeClr val="bg1"/>
          </a:solidFill>
          <a:ln w="28575">
            <a:solidFill>
              <a:schemeClr val="tx1"/>
            </a:solidFill>
            <a:miter lim="800000"/>
            <a:headEnd/>
            <a:tailEnd/>
          </a:ln>
        </p:spPr>
        <p:txBody>
          <a:bodyPr wrap="none" anchor="ct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endParaRPr lang="en-US" altLang="en-US" sz="2400"/>
          </a:p>
        </p:txBody>
      </p:sp>
      <p:sp>
        <p:nvSpPr>
          <p:cNvPr id="3074" name="Text Box 3">
            <a:extLst>
              <a:ext uri="{FF2B5EF4-FFF2-40B4-BE49-F238E27FC236}">
                <a16:creationId xmlns:a16="http://schemas.microsoft.com/office/drawing/2014/main" id="{F2457B40-D8D9-624A-B71B-5DDF75CAA356}"/>
              </a:ext>
            </a:extLst>
          </p:cNvPr>
          <p:cNvSpPr txBox="1">
            <a:spLocks noChangeArrowheads="1"/>
          </p:cNvSpPr>
          <p:nvPr/>
        </p:nvSpPr>
        <p:spPr bwMode="auto">
          <a:xfrm>
            <a:off x="172984" y="3579813"/>
            <a:ext cx="7165446" cy="1824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r>
              <a:rPr lang="en-US" altLang="en-US" sz="3000" dirty="0">
                <a:solidFill>
                  <a:srgbClr val="407EC9"/>
                </a:solidFill>
                <a:latin typeface="Arial Black" panose="020B0604020202020204" pitchFamily="34" charset="0"/>
              </a:rPr>
              <a:t>Background:</a:t>
            </a:r>
          </a:p>
          <a:p>
            <a:pPr>
              <a:lnSpc>
                <a:spcPct val="30000"/>
              </a:lnSpc>
              <a:spcBef>
                <a:spcPct val="0"/>
              </a:spcBef>
              <a:buFontTx/>
              <a:buNone/>
            </a:pPr>
            <a:endParaRPr lang="en-US" altLang="en-US" sz="1900" dirty="0">
              <a:solidFill>
                <a:srgbClr val="97103B"/>
              </a:solidFill>
            </a:endParaRPr>
          </a:p>
          <a:p>
            <a:pPr marL="0" marR="0">
              <a:spcBef>
                <a:spcPts val="0"/>
              </a:spcBef>
              <a:spcAft>
                <a:spcPts val="0"/>
              </a:spcAft>
              <a:buNone/>
            </a:pPr>
            <a:r>
              <a:rPr lang="en-US" sz="2000" dirty="0">
                <a:effectLst/>
                <a:ea typeface="Calibri" panose="020F0502020204030204" pitchFamily="34" charset="0"/>
                <a:cs typeface="Arial" panose="020B0604020202020204" pitchFamily="34" charset="0"/>
              </a:rPr>
              <a:t>The incidence of new cancer diagnoses for sexual and gender minority (SGM) individuals is rising. There are over 1,000,000 SGM people with a history of cancer in America today. However, patients are not routinely asked their sexual orientation or gender identity (SOGI) status by individual oncologists, cancer centers, or most non-federal hospital systems. The lack of SOGI data collection limits understanding of cancer risks, prevalence, treatment, and outcomes for SGM patients. It also impedes the delivery of tailored resources for clinical care.</a:t>
            </a:r>
          </a:p>
          <a:p>
            <a:pPr marL="0" marR="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000" b="0" i="0" u="none" strike="noStrike" kern="1200" cap="none" spc="0" normalizeH="0" baseline="0" noProof="0" dirty="0">
                <a:ln>
                  <a:noFill/>
                </a:ln>
                <a:solidFill>
                  <a:srgbClr val="407EC9"/>
                </a:solidFill>
                <a:effectLst/>
                <a:uLnTx/>
                <a:uFillTx/>
                <a:latin typeface="Arial Black" panose="020B0604020202020204" pitchFamily="34" charset="0"/>
                <a:ea typeface="MS PGothic" panose="020B0600070205080204" pitchFamily="34" charset="-128"/>
              </a:rPr>
              <a:t>The Problem:</a:t>
            </a: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r>
              <a:rPr lang="en-US" sz="2000" dirty="0">
                <a:effectLst/>
                <a:ea typeface="Calibri" panose="020F0502020204030204" pitchFamily="34" charset="0"/>
                <a:cs typeface="Arial" panose="020B0604020202020204" pitchFamily="34" charset="0"/>
              </a:rPr>
              <a:t>SGM patients with cancer face well-documented challenges including:</a:t>
            </a: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r>
              <a:rPr lang="en-US" sz="2000" dirty="0">
                <a:effectLst/>
                <a:ea typeface="Calibri" panose="020F0502020204030204" pitchFamily="34" charset="0"/>
                <a:cs typeface="Arial" panose="020B0604020202020204" pitchFamily="34" charset="0"/>
              </a:rPr>
              <a:t>SGM individuals are more likely to </a:t>
            </a:r>
            <a:r>
              <a:rPr lang="en-US" sz="2000" b="1" dirty="0">
                <a:solidFill>
                  <a:schemeClr val="accent2"/>
                </a:solidFill>
                <a:effectLst/>
                <a:ea typeface="Calibri" panose="020F0502020204030204" pitchFamily="34" charset="0"/>
                <a:cs typeface="Arial" panose="020B0604020202020204" pitchFamily="34" charset="0"/>
              </a:rPr>
              <a:t>lack insurance </a:t>
            </a:r>
            <a:r>
              <a:rPr lang="en-US" sz="2000" dirty="0">
                <a:effectLst/>
                <a:ea typeface="Calibri" panose="020F0502020204030204" pitchFamily="34" charset="0"/>
                <a:cs typeface="Arial" panose="020B0604020202020204" pitchFamily="34" charset="0"/>
              </a:rPr>
              <a:t>leading to delays in missed medical appointments and cancer screening.</a:t>
            </a:r>
          </a:p>
          <a:p>
            <a:pPr marL="0" marR="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r>
              <a:rPr lang="en-US" sz="2000" dirty="0">
                <a:effectLst/>
                <a:ea typeface="Calibri" panose="020F0502020204030204" pitchFamily="34" charset="0"/>
                <a:cs typeface="Arial" panose="020B0604020202020204" pitchFamily="34" charset="0"/>
              </a:rPr>
              <a:t>SGM </a:t>
            </a:r>
            <a:r>
              <a:rPr lang="en-US" sz="2000" dirty="0">
                <a:ea typeface="Calibri" panose="020F0502020204030204" pitchFamily="34" charset="0"/>
                <a:cs typeface="Arial" panose="020B0604020202020204" pitchFamily="34" charset="0"/>
              </a:rPr>
              <a:t>individuals also have </a:t>
            </a:r>
            <a:r>
              <a:rPr lang="en-US" sz="2000" b="1" dirty="0">
                <a:solidFill>
                  <a:schemeClr val="accent2"/>
                </a:solidFill>
                <a:ea typeface="Calibri" panose="020F0502020204030204" pitchFamily="34" charset="0"/>
                <a:cs typeface="Arial" panose="020B0604020202020204" pitchFamily="34" charset="0"/>
              </a:rPr>
              <a:t>h</a:t>
            </a:r>
            <a:r>
              <a:rPr lang="en-US" sz="2000" b="1" dirty="0">
                <a:solidFill>
                  <a:schemeClr val="accent2"/>
                </a:solidFill>
                <a:effectLst/>
                <a:ea typeface="Calibri" panose="020F0502020204030204" pitchFamily="34" charset="0"/>
                <a:cs typeface="Arial" panose="020B0604020202020204" pitchFamily="34" charset="0"/>
              </a:rPr>
              <a:t>igher rates of social isolation </a:t>
            </a:r>
            <a:r>
              <a:rPr lang="en-US" sz="2000" dirty="0">
                <a:effectLst/>
                <a:ea typeface="Calibri" panose="020F0502020204030204" pitchFamily="34" charset="0"/>
                <a:cs typeface="Arial" panose="020B0604020202020204" pitchFamily="34" charset="0"/>
              </a:rPr>
              <a:t>leading to less support during cancer treatment.</a:t>
            </a: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000" b="0" i="0" u="none" strike="noStrike" kern="1200" cap="none" spc="0" normalizeH="0" baseline="0" noProof="0" dirty="0">
                <a:ln>
                  <a:noFill/>
                </a:ln>
                <a:solidFill>
                  <a:srgbClr val="407EC9"/>
                </a:solidFill>
                <a:effectLst/>
                <a:uLnTx/>
                <a:uFillTx/>
                <a:latin typeface="Arial Black" panose="020B0604020202020204" pitchFamily="34" charset="0"/>
                <a:ea typeface="MS PGothic" panose="020B0600070205080204" pitchFamily="34" charset="-128"/>
              </a:rPr>
              <a:t>A </a:t>
            </a:r>
            <a:r>
              <a:rPr lang="en-US" altLang="en-US" sz="3000" dirty="0">
                <a:solidFill>
                  <a:srgbClr val="407EC9"/>
                </a:solidFill>
                <a:latin typeface="Arial Black" panose="020B0604020202020204" pitchFamily="34" charset="0"/>
              </a:rPr>
              <a:t>C</a:t>
            </a:r>
            <a:r>
              <a:rPr kumimoji="0" lang="en-US" altLang="en-US" sz="3000" b="0" i="0" u="none" strike="noStrike" kern="1200" cap="none" spc="0" normalizeH="0" baseline="0" noProof="0" dirty="0">
                <a:ln>
                  <a:noFill/>
                </a:ln>
                <a:solidFill>
                  <a:srgbClr val="407EC9"/>
                </a:solidFill>
                <a:effectLst/>
                <a:uLnTx/>
                <a:uFillTx/>
                <a:latin typeface="Arial Black" panose="020B0604020202020204" pitchFamily="34" charset="0"/>
                <a:ea typeface="MS PGothic" panose="020B0600070205080204" pitchFamily="34" charset="-128"/>
              </a:rPr>
              <a:t>all to Action:</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pPr>
            <a:endParaRPr lang="en-US" sz="2000" dirty="0">
              <a:effectLst/>
              <a:ea typeface="Calibri" panose="020F0502020204030204" pitchFamily="34" charset="0"/>
              <a:cs typeface="Arial" panose="020B0604020202020204" pitchFamily="34" charset="0"/>
            </a:endParaRPr>
          </a:p>
          <a:p>
            <a:pPr marL="0" marR="0">
              <a:spcBef>
                <a:spcPts val="0"/>
              </a:spcBef>
              <a:spcAft>
                <a:spcPts val="0"/>
              </a:spcAft>
              <a:buNone/>
            </a:pPr>
            <a:r>
              <a:rPr lang="en-US" sz="2000" dirty="0">
                <a:ea typeface="Calibri" panose="020F0502020204030204" pitchFamily="34" charset="0"/>
                <a:cs typeface="Arial" panose="020B0604020202020204" pitchFamily="34" charset="0"/>
              </a:rPr>
              <a:t>T</a:t>
            </a:r>
            <a:r>
              <a:rPr lang="en-US" sz="2000" dirty="0">
                <a:effectLst/>
                <a:ea typeface="Calibri" panose="020F0502020204030204" pitchFamily="34" charset="0"/>
                <a:cs typeface="Arial" panose="020B0604020202020204" pitchFamily="34" charset="0"/>
              </a:rPr>
              <a:t>he National Institutes of Health, National Cancer Institute, and the Joint Commission have called for clinical staff education and SOGI data collection to promote an inclusive environment for all patients including those self-identified from SGM groups. </a:t>
            </a:r>
          </a:p>
        </p:txBody>
      </p:sp>
      <p:sp>
        <p:nvSpPr>
          <p:cNvPr id="13317" name="Text Box 5">
            <a:extLst>
              <a:ext uri="{FF2B5EF4-FFF2-40B4-BE49-F238E27FC236}">
                <a16:creationId xmlns:a16="http://schemas.microsoft.com/office/drawing/2014/main" id="{9B4DA5FF-1A60-1E4F-B68B-11C0B2CED156}"/>
              </a:ext>
            </a:extLst>
          </p:cNvPr>
          <p:cNvSpPr txBox="1">
            <a:spLocks noChangeArrowheads="1"/>
          </p:cNvSpPr>
          <p:nvPr/>
        </p:nvSpPr>
        <p:spPr bwMode="auto">
          <a:xfrm>
            <a:off x="14887813" y="12703080"/>
            <a:ext cx="5572125" cy="658514"/>
          </a:xfrm>
          <a:prstGeom prst="rect">
            <a:avLst/>
          </a:prstGeom>
          <a:noFill/>
          <a:ln w="9525">
            <a:noFill/>
            <a:miter lim="800000"/>
            <a:headEnd/>
            <a:tailEnd/>
          </a:ln>
        </p:spPr>
        <p:txBody>
          <a:bodyPr lIns="0" tIns="0" rIns="0" bIns="0">
            <a:spAutoFit/>
          </a:bodyPr>
          <a:lstStyle/>
          <a:p>
            <a:pPr>
              <a:defRPr/>
            </a:pPr>
            <a:r>
              <a:rPr lang="en-US" sz="3000" dirty="0">
                <a:solidFill>
                  <a:srgbClr val="407EC9"/>
                </a:solidFill>
                <a:latin typeface="Arial Black"/>
                <a:ea typeface="Univers LT Std 45 Light" charset="0"/>
                <a:cs typeface="Arial Black"/>
              </a:rPr>
              <a:t>Results:</a:t>
            </a:r>
          </a:p>
          <a:p>
            <a:pPr>
              <a:lnSpc>
                <a:spcPct val="60000"/>
              </a:lnSpc>
              <a:defRPr/>
            </a:pPr>
            <a:endParaRPr lang="en-US" sz="2000" dirty="0">
              <a:latin typeface="Arial"/>
              <a:ea typeface="Univers LT Std 45 Light" charset="0"/>
              <a:cs typeface="Arial"/>
            </a:endParaRPr>
          </a:p>
        </p:txBody>
      </p:sp>
      <p:sp>
        <p:nvSpPr>
          <p:cNvPr id="3079" name="Rectangle 103">
            <a:extLst>
              <a:ext uri="{FF2B5EF4-FFF2-40B4-BE49-F238E27FC236}">
                <a16:creationId xmlns:a16="http://schemas.microsoft.com/office/drawing/2014/main" id="{15F59229-FBE2-B845-93C9-8D15DE18407F}"/>
              </a:ext>
            </a:extLst>
          </p:cNvPr>
          <p:cNvSpPr>
            <a:spLocks noChangeArrowheads="1"/>
          </p:cNvSpPr>
          <p:nvPr/>
        </p:nvSpPr>
        <p:spPr bwMode="auto">
          <a:xfrm>
            <a:off x="7799874" y="15700089"/>
            <a:ext cx="6473196" cy="5705493"/>
          </a:xfrm>
          <a:prstGeom prst="rect">
            <a:avLst/>
          </a:prstGeom>
          <a:solidFill>
            <a:schemeClr val="bg1"/>
          </a:solidFill>
          <a:ln w="28575">
            <a:solidFill>
              <a:schemeClr val="tx1"/>
            </a:solidFill>
            <a:miter lim="800000"/>
            <a:headEnd/>
            <a:tailEnd/>
          </a:ln>
        </p:spPr>
        <p:txBody>
          <a:bodyPr wrap="none" anchor="ct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endParaRPr lang="en-US" altLang="en-US" sz="2400" dirty="0"/>
          </a:p>
        </p:txBody>
      </p:sp>
      <p:sp>
        <p:nvSpPr>
          <p:cNvPr id="3084" name="Text Box 108">
            <a:extLst>
              <a:ext uri="{FF2B5EF4-FFF2-40B4-BE49-F238E27FC236}">
                <a16:creationId xmlns:a16="http://schemas.microsoft.com/office/drawing/2014/main" id="{B77FDDC7-A822-3B40-A8E6-6456E5C86B9A}"/>
              </a:ext>
            </a:extLst>
          </p:cNvPr>
          <p:cNvSpPr txBox="1">
            <a:spLocks noChangeArrowheads="1"/>
          </p:cNvSpPr>
          <p:nvPr/>
        </p:nvSpPr>
        <p:spPr bwMode="auto">
          <a:xfrm>
            <a:off x="7890021" y="20738964"/>
            <a:ext cx="6268835"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en-US" sz="1400" b="1" dirty="0">
                <a:cs typeface="Arial" panose="020B0604020202020204" pitchFamily="34" charset="0"/>
              </a:rPr>
              <a:t>Fig. 1  </a:t>
            </a:r>
            <a:r>
              <a:rPr lang="en-US" altLang="en-US" sz="1400" dirty="0">
                <a:cs typeface="Arial" panose="020B0604020202020204" pitchFamily="34" charset="0"/>
              </a:rPr>
              <a:t>Key elements of training for patient access specialists (PAS) led by Ms. Lynne Nguyen </a:t>
            </a:r>
            <a:r>
              <a:rPr kumimoji="0" lang="en-US" sz="1400" b="0" i="0" u="none" strike="noStrike" kern="1200" cap="none" spc="0" normalizeH="0" baseline="0" noProof="0" dirty="0">
                <a:ln>
                  <a:noFill/>
                </a:ln>
                <a:solidFill>
                  <a:srgbClr val="413C38"/>
                </a:solidFill>
                <a:effectLst/>
                <a:uLnTx/>
                <a:uFillTx/>
                <a:ea typeface="+mn-ea"/>
                <a:cs typeface="Arial" panose="020B0604020202020204" pitchFamily="34" charset="0"/>
              </a:rPr>
              <a:t>in collaboration with the </a:t>
            </a:r>
            <a:r>
              <a:rPr kumimoji="0" lang="en-US" sz="1400" b="0" i="1" u="none" strike="noStrike" kern="1200" cap="none" spc="0" normalizeH="0" baseline="0" noProof="0" dirty="0">
                <a:ln>
                  <a:noFill/>
                </a:ln>
                <a:solidFill>
                  <a:srgbClr val="413C38"/>
                </a:solidFill>
                <a:effectLst/>
                <a:uLnTx/>
                <a:uFillTx/>
                <a:ea typeface="+mn-ea"/>
                <a:cs typeface="Arial" panose="020B0604020202020204" pitchFamily="34" charset="0"/>
              </a:rPr>
              <a:t>SGM Cancer Care and Research Committee </a:t>
            </a:r>
            <a:r>
              <a:rPr kumimoji="0" lang="en-US" sz="1400" b="0" i="0" u="none" strike="noStrike" kern="1200" cap="none" spc="0" normalizeH="0" baseline="0" noProof="0" dirty="0">
                <a:ln>
                  <a:noFill/>
                </a:ln>
                <a:solidFill>
                  <a:srgbClr val="413C38"/>
                </a:solidFill>
                <a:effectLst/>
                <a:uLnTx/>
                <a:uFillTx/>
                <a:ea typeface="+mn-ea"/>
                <a:cs typeface="Arial" panose="020B0604020202020204" pitchFamily="34" charset="0"/>
              </a:rPr>
              <a:t>and the </a:t>
            </a:r>
            <a:r>
              <a:rPr lang="en-US" sz="1400" i="1" dirty="0">
                <a:effectLst/>
                <a:ea typeface="Calibri" panose="020F0502020204030204" pitchFamily="34" charset="0"/>
                <a:cs typeface="Arial" panose="020B0604020202020204" pitchFamily="34" charset="0"/>
              </a:rPr>
              <a:t>Center for Community-Engaged Translational Research</a:t>
            </a:r>
            <a:r>
              <a:rPr lang="en-US" sz="1400" dirty="0">
                <a:effectLst/>
                <a:ea typeface="Calibri" panose="020F0502020204030204" pitchFamily="34" charset="0"/>
                <a:cs typeface="Arial" panose="020B0604020202020204" pitchFamily="34" charset="0"/>
              </a:rPr>
              <a:t>. </a:t>
            </a:r>
          </a:p>
          <a:p>
            <a:pPr>
              <a:spcBef>
                <a:spcPct val="0"/>
              </a:spcBef>
              <a:buFontTx/>
              <a:buNone/>
            </a:pPr>
            <a:endParaRPr lang="en-US" altLang="en-US" sz="1300" dirty="0">
              <a:cs typeface="Arial" panose="020B0604020202020204" pitchFamily="34" charset="0"/>
            </a:endParaRPr>
          </a:p>
        </p:txBody>
      </p:sp>
      <p:sp>
        <p:nvSpPr>
          <p:cNvPr id="3086" name="Text Box 110">
            <a:extLst>
              <a:ext uri="{FF2B5EF4-FFF2-40B4-BE49-F238E27FC236}">
                <a16:creationId xmlns:a16="http://schemas.microsoft.com/office/drawing/2014/main" id="{B9D623FF-56C0-EF40-A9D2-46992454BCB6}"/>
              </a:ext>
            </a:extLst>
          </p:cNvPr>
          <p:cNvSpPr txBox="1">
            <a:spLocks noChangeArrowheads="1"/>
          </p:cNvSpPr>
          <p:nvPr/>
        </p:nvSpPr>
        <p:spPr bwMode="auto">
          <a:xfrm>
            <a:off x="22143036" y="19218240"/>
            <a:ext cx="6817723"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r>
              <a:rPr lang="en-US" altLang="en-US" sz="3000" dirty="0">
                <a:solidFill>
                  <a:srgbClr val="407EC9"/>
                </a:solidFill>
                <a:latin typeface="Arial Black" panose="020B0604020202020204" pitchFamily="34" charset="0"/>
              </a:rPr>
              <a:t>References:</a:t>
            </a:r>
            <a:endParaRPr lang="en-US" altLang="en-US" sz="2000" dirty="0"/>
          </a:p>
          <a:p>
            <a:pPr>
              <a:spcBef>
                <a:spcPct val="0"/>
              </a:spcBef>
              <a:buNone/>
            </a:pPr>
            <a:r>
              <a:rPr lang="en-US" altLang="en-US" sz="1400" dirty="0"/>
              <a:t>1.) </a:t>
            </a:r>
            <a:r>
              <a:rPr lang="en-US" altLang="en-US" sz="1400" dirty="0" err="1"/>
              <a:t>Emlet</a:t>
            </a:r>
            <a:r>
              <a:rPr lang="en-US" altLang="en-US" sz="1400" dirty="0"/>
              <a:t>, C.A. Social, Economic, and Health Disparities Among LGBT Older Adults. Generations. 2016 Summer;40(2):16-22. PMID: 28366981; PMCID: PMC5373809.</a:t>
            </a:r>
          </a:p>
          <a:p>
            <a:pPr>
              <a:spcBef>
                <a:spcPct val="0"/>
              </a:spcBef>
              <a:buNone/>
            </a:pPr>
            <a:r>
              <a:rPr lang="en-US" altLang="en-US" sz="1400" dirty="0"/>
              <a:t>2.) Bosworth, A. et al., Health Insurance Coverage and Access to Care for LGBTQ+ Individuals: Current Trends and Key Challenges. 2021. ASPE Office of Health Policy. HP-2021-14:1-13.</a:t>
            </a:r>
          </a:p>
          <a:p>
            <a:pPr>
              <a:spcBef>
                <a:spcPct val="0"/>
              </a:spcBef>
              <a:buFontTx/>
              <a:buNone/>
            </a:pPr>
            <a:r>
              <a:rPr lang="en-US" altLang="en-US" sz="1400" dirty="0"/>
              <a:t>3.</a:t>
            </a:r>
            <a:r>
              <a:rPr lang="en-US" sz="1400" dirty="0"/>
              <a:t> Improving the Lives of LGBT Older Adults, Movement Advancement Project and SAGE, 2010. </a:t>
            </a:r>
          </a:p>
          <a:p>
            <a:pPr>
              <a:spcBef>
                <a:spcPct val="0"/>
              </a:spcBef>
              <a:buFontTx/>
              <a:buNone/>
            </a:pPr>
            <a:r>
              <a:rPr lang="en-US" sz="1400" dirty="0"/>
              <a:t>4.) Out &amp; Visible: The Experiences of Lesbian, Gay, Bisexual and Transgender Older Adults, Ages 45-75, SAGE, 2014.</a:t>
            </a:r>
            <a:endParaRPr lang="en-US" altLang="en-US" sz="1400" dirty="0"/>
          </a:p>
        </p:txBody>
      </p:sp>
      <p:sp>
        <p:nvSpPr>
          <p:cNvPr id="3087" name="Line 120">
            <a:extLst>
              <a:ext uri="{FF2B5EF4-FFF2-40B4-BE49-F238E27FC236}">
                <a16:creationId xmlns:a16="http://schemas.microsoft.com/office/drawing/2014/main" id="{25727398-2E2D-D847-B585-BDA7B66625EF}"/>
              </a:ext>
            </a:extLst>
          </p:cNvPr>
          <p:cNvSpPr>
            <a:spLocks noChangeShapeType="1"/>
          </p:cNvSpPr>
          <p:nvPr/>
        </p:nvSpPr>
        <p:spPr bwMode="auto">
          <a:xfrm>
            <a:off x="7564438" y="3732213"/>
            <a:ext cx="11112" cy="1761648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88" name="Line 121">
            <a:extLst>
              <a:ext uri="{FF2B5EF4-FFF2-40B4-BE49-F238E27FC236}">
                <a16:creationId xmlns:a16="http://schemas.microsoft.com/office/drawing/2014/main" id="{7696C2A3-69E1-1948-ABD2-E538B1F8DB5B}"/>
              </a:ext>
            </a:extLst>
          </p:cNvPr>
          <p:cNvSpPr>
            <a:spLocks noChangeShapeType="1"/>
          </p:cNvSpPr>
          <p:nvPr/>
        </p:nvSpPr>
        <p:spPr bwMode="auto">
          <a:xfrm>
            <a:off x="14619288" y="3732213"/>
            <a:ext cx="11112" cy="17594262"/>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89" name="Line 122">
            <a:extLst>
              <a:ext uri="{FF2B5EF4-FFF2-40B4-BE49-F238E27FC236}">
                <a16:creationId xmlns:a16="http://schemas.microsoft.com/office/drawing/2014/main" id="{F8B477A3-6EE7-404C-A2E5-D27BB5755D39}"/>
              </a:ext>
            </a:extLst>
          </p:cNvPr>
          <p:cNvSpPr>
            <a:spLocks noChangeShapeType="1"/>
          </p:cNvSpPr>
          <p:nvPr/>
        </p:nvSpPr>
        <p:spPr bwMode="auto">
          <a:xfrm>
            <a:off x="21704300" y="3656013"/>
            <a:ext cx="0" cy="1761648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90" name="Rectangle 147">
            <a:extLst>
              <a:ext uri="{FF2B5EF4-FFF2-40B4-BE49-F238E27FC236}">
                <a16:creationId xmlns:a16="http://schemas.microsoft.com/office/drawing/2014/main" id="{4B5D16C3-BDA8-8C4B-AF78-1BC787BB3AC8}"/>
              </a:ext>
            </a:extLst>
          </p:cNvPr>
          <p:cNvSpPr>
            <a:spLocks noChangeArrowheads="1"/>
          </p:cNvSpPr>
          <p:nvPr/>
        </p:nvSpPr>
        <p:spPr bwMode="auto">
          <a:xfrm>
            <a:off x="-11112" y="-20815"/>
            <a:ext cx="29260800" cy="28511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endParaRPr lang="en-US" altLang="en-US" sz="2400"/>
          </a:p>
        </p:txBody>
      </p:sp>
      <p:sp>
        <p:nvSpPr>
          <p:cNvPr id="3091" name="Text Box 16">
            <a:extLst>
              <a:ext uri="{FF2B5EF4-FFF2-40B4-BE49-F238E27FC236}">
                <a16:creationId xmlns:a16="http://schemas.microsoft.com/office/drawing/2014/main" id="{36396471-2ABE-BA48-9763-8A809C666C3F}"/>
              </a:ext>
            </a:extLst>
          </p:cNvPr>
          <p:cNvSpPr txBox="1">
            <a:spLocks noChangeArrowheads="1"/>
          </p:cNvSpPr>
          <p:nvPr/>
        </p:nvSpPr>
        <p:spPr bwMode="auto">
          <a:xfrm>
            <a:off x="4627563" y="193675"/>
            <a:ext cx="21332825" cy="238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nSpc>
                <a:spcPts val="4100"/>
              </a:lnSpc>
              <a:spcBef>
                <a:spcPct val="0"/>
              </a:spcBef>
              <a:buFontTx/>
              <a:buNone/>
            </a:pPr>
            <a:r>
              <a:rPr lang="en-US" altLang="en-US" sz="4400" b="1" dirty="0">
                <a:solidFill>
                  <a:schemeClr val="bg1"/>
                </a:solidFill>
              </a:rPr>
              <a:t>Improving LGBTQ+ Cancer Care Through Staff Education and Data Collection</a:t>
            </a:r>
          </a:p>
          <a:p>
            <a:pPr>
              <a:lnSpc>
                <a:spcPts val="2000"/>
              </a:lnSpc>
              <a:spcBef>
                <a:spcPct val="0"/>
              </a:spcBef>
              <a:buFontTx/>
              <a:buNone/>
            </a:pPr>
            <a:endParaRPr lang="en-US" altLang="en-US" sz="2600" b="1" dirty="0">
              <a:solidFill>
                <a:schemeClr val="bg1"/>
              </a:solidFill>
            </a:endParaRPr>
          </a:p>
          <a:p>
            <a:pPr>
              <a:lnSpc>
                <a:spcPts val="3200"/>
              </a:lnSpc>
              <a:spcBef>
                <a:spcPct val="0"/>
              </a:spcBef>
              <a:buFontTx/>
              <a:buNone/>
            </a:pPr>
            <a:r>
              <a:rPr lang="en-US" altLang="en-US" sz="2600" b="1" dirty="0">
                <a:solidFill>
                  <a:schemeClr val="bg1"/>
                </a:solidFill>
              </a:rPr>
              <a:t>Benjamin R. Schrank</a:t>
            </a:r>
            <a:r>
              <a:rPr lang="en-US" altLang="en-US" sz="2600" b="1" baseline="30000" dirty="0">
                <a:solidFill>
                  <a:schemeClr val="bg1"/>
                </a:solidFill>
              </a:rPr>
              <a:t>1</a:t>
            </a:r>
            <a:r>
              <a:rPr lang="en-US" altLang="en-US" sz="2600" b="1" dirty="0">
                <a:solidFill>
                  <a:schemeClr val="bg1"/>
                </a:solidFill>
              </a:rPr>
              <a:t>, Shine Chang</a:t>
            </a:r>
            <a:r>
              <a:rPr lang="en-US" altLang="en-US" sz="2600" b="1" baseline="30000" dirty="0">
                <a:solidFill>
                  <a:schemeClr val="bg1"/>
                </a:solidFill>
              </a:rPr>
              <a:t>2</a:t>
            </a:r>
            <a:r>
              <a:rPr lang="en-US" altLang="en-US" sz="2600" b="1" dirty="0">
                <a:solidFill>
                  <a:schemeClr val="bg1"/>
                </a:solidFill>
              </a:rPr>
              <a:t>, Lynne Nguyen</a:t>
            </a:r>
            <a:r>
              <a:rPr lang="en-US" altLang="en-US" sz="2600" b="1" baseline="30000" dirty="0">
                <a:solidFill>
                  <a:schemeClr val="bg1"/>
                </a:solidFill>
              </a:rPr>
              <a:t>2</a:t>
            </a:r>
            <a:r>
              <a:rPr lang="en-US" altLang="en-US" sz="2600" b="1" dirty="0">
                <a:solidFill>
                  <a:schemeClr val="bg1"/>
                </a:solidFill>
              </a:rPr>
              <a:t>, Emma Holliday</a:t>
            </a:r>
            <a:r>
              <a:rPr lang="en-US" altLang="en-US" sz="2600" b="1" baseline="30000" dirty="0">
                <a:solidFill>
                  <a:schemeClr val="bg1"/>
                </a:solidFill>
              </a:rPr>
              <a:t>1</a:t>
            </a:r>
            <a:r>
              <a:rPr lang="en-US" altLang="en-US" sz="2600" b="1" dirty="0">
                <a:solidFill>
                  <a:schemeClr val="bg1"/>
                </a:solidFill>
              </a:rPr>
              <a:t>, Van K. Morris</a:t>
            </a:r>
            <a:r>
              <a:rPr lang="en-US" altLang="en-US" sz="2600" b="1" baseline="30000" dirty="0">
                <a:solidFill>
                  <a:schemeClr val="bg1"/>
                </a:solidFill>
              </a:rPr>
              <a:t>3</a:t>
            </a:r>
            <a:r>
              <a:rPr lang="en-US" altLang="en-US" sz="2600" b="1" dirty="0">
                <a:solidFill>
                  <a:schemeClr val="bg1"/>
                </a:solidFill>
              </a:rPr>
              <a:t>, Alana Newman</a:t>
            </a:r>
            <a:r>
              <a:rPr lang="en-US" altLang="en-US" sz="2600" b="1" baseline="30000" dirty="0">
                <a:solidFill>
                  <a:schemeClr val="bg1"/>
                </a:solidFill>
              </a:rPr>
              <a:t>4</a:t>
            </a:r>
            <a:r>
              <a:rPr lang="en-US" altLang="en-US" sz="2600" b="1" dirty="0">
                <a:solidFill>
                  <a:schemeClr val="bg1"/>
                </a:solidFill>
              </a:rPr>
              <a:t>, Kelly Merriman</a:t>
            </a:r>
            <a:r>
              <a:rPr lang="en-US" altLang="en-US" sz="2600" b="1" baseline="30000" dirty="0">
                <a:solidFill>
                  <a:schemeClr val="bg1"/>
                </a:solidFill>
              </a:rPr>
              <a:t>5</a:t>
            </a:r>
            <a:r>
              <a:rPr lang="en-US" altLang="en-US" sz="2600" b="1" dirty="0">
                <a:solidFill>
                  <a:schemeClr val="bg1"/>
                </a:solidFill>
              </a:rPr>
              <a:t>, Veronica Sudol</a:t>
            </a:r>
            <a:r>
              <a:rPr lang="en-US" altLang="en-US" sz="2600" b="1" baseline="30000" dirty="0">
                <a:solidFill>
                  <a:schemeClr val="bg1"/>
                </a:solidFill>
              </a:rPr>
              <a:t>2</a:t>
            </a:r>
            <a:r>
              <a:rPr lang="en-US" altLang="en-US" sz="2600" b="1" dirty="0">
                <a:solidFill>
                  <a:schemeClr val="bg1"/>
                </a:solidFill>
              </a:rPr>
              <a:t>, Elizabeth Y. Chiao</a:t>
            </a:r>
            <a:r>
              <a:rPr lang="en-US" altLang="en-US" sz="2600" b="1" baseline="30000" dirty="0">
                <a:solidFill>
                  <a:schemeClr val="bg1"/>
                </a:solidFill>
              </a:rPr>
              <a:t>2</a:t>
            </a:r>
            <a:r>
              <a:rPr lang="en-US" altLang="en-US" sz="2600" b="1" dirty="0">
                <a:solidFill>
                  <a:schemeClr val="bg1"/>
                </a:solidFill>
              </a:rPr>
              <a:t>, Ernest Hawk</a:t>
            </a:r>
            <a:r>
              <a:rPr lang="en-US" altLang="en-US" sz="2600" b="1" baseline="30000" dirty="0">
                <a:solidFill>
                  <a:schemeClr val="bg1"/>
                </a:solidFill>
              </a:rPr>
              <a:t>2</a:t>
            </a:r>
            <a:r>
              <a:rPr lang="en-US" altLang="en-US" sz="2600" b="1" dirty="0">
                <a:solidFill>
                  <a:schemeClr val="bg1"/>
                </a:solidFill>
              </a:rPr>
              <a:t>, Albert C. Koong</a:t>
            </a:r>
            <a:r>
              <a:rPr lang="en-US" altLang="en-US" sz="2600" b="1" baseline="30000" dirty="0">
                <a:solidFill>
                  <a:schemeClr val="bg1"/>
                </a:solidFill>
              </a:rPr>
              <a:t>1</a:t>
            </a:r>
            <a:r>
              <a:rPr lang="en-US" altLang="en-US" sz="2600" b="1" dirty="0">
                <a:solidFill>
                  <a:schemeClr val="bg1"/>
                </a:solidFill>
              </a:rPr>
              <a:t>, Colleen M. Gallagher</a:t>
            </a:r>
            <a:r>
              <a:rPr lang="en-US" altLang="en-US" sz="2600" b="1" baseline="30000" dirty="0">
                <a:solidFill>
                  <a:srgbClr val="FFFFFF"/>
                </a:solidFill>
              </a:rPr>
              <a:t>6</a:t>
            </a:r>
            <a:br>
              <a:rPr lang="en-US" altLang="en-US" sz="3900" dirty="0">
                <a:solidFill>
                  <a:schemeClr val="bg1"/>
                </a:solidFill>
              </a:rPr>
            </a:br>
            <a:r>
              <a:rPr lang="en-US" altLang="en-US" sz="2200" dirty="0">
                <a:solidFill>
                  <a:srgbClr val="FFFFFF"/>
                </a:solidFill>
                <a:cs typeface="Arial" panose="020B0604020202020204" pitchFamily="34" charset="0"/>
              </a:rPr>
              <a:t>1. Department of Radiation Oncology, 2. Division of Cancer Prevention &amp; Pop Science, 3. Department of GI Medical Oncology, 4. Department of Patient Safety, </a:t>
            </a:r>
          </a:p>
          <a:p>
            <a:pPr>
              <a:lnSpc>
                <a:spcPts val="3200"/>
              </a:lnSpc>
              <a:spcBef>
                <a:spcPct val="0"/>
              </a:spcBef>
              <a:buFontTx/>
              <a:buNone/>
            </a:pPr>
            <a:r>
              <a:rPr lang="en-US" altLang="en-US" sz="2200" dirty="0">
                <a:solidFill>
                  <a:srgbClr val="FFFFFF"/>
                </a:solidFill>
                <a:cs typeface="Arial" panose="020B0604020202020204" pitchFamily="34" charset="0"/>
              </a:rPr>
              <a:t>5. Department of Tumor Registry, </a:t>
            </a:r>
            <a:r>
              <a:rPr lang="en-US" altLang="en-US" sz="2200" dirty="0">
                <a:solidFill>
                  <a:schemeClr val="bg1"/>
                </a:solidFill>
                <a:cs typeface="Arial" panose="020B0604020202020204" pitchFamily="34" charset="0"/>
              </a:rPr>
              <a:t>6. </a:t>
            </a:r>
            <a:r>
              <a:rPr lang="en-US" altLang="en-US" sz="2200" dirty="0">
                <a:solidFill>
                  <a:srgbClr val="FFFFFF"/>
                </a:solidFill>
                <a:cs typeface="Arial" panose="020B0604020202020204" pitchFamily="34" charset="0"/>
              </a:rPr>
              <a:t>Section</a:t>
            </a:r>
            <a:r>
              <a:rPr lang="en-US" altLang="en-US" sz="2200" dirty="0">
                <a:solidFill>
                  <a:schemeClr val="bg1"/>
                </a:solidFill>
                <a:cs typeface="Arial" panose="020B0604020202020204" pitchFamily="34" charset="0"/>
              </a:rPr>
              <a:t> of </a:t>
            </a:r>
            <a:r>
              <a:rPr lang="en-US" sz="2200" i="0" u="none" strike="noStrike" dirty="0">
                <a:solidFill>
                  <a:schemeClr val="bg1"/>
                </a:solidFill>
                <a:effectLst/>
                <a:cs typeface="Arial" panose="020B0604020202020204" pitchFamily="34" charset="0"/>
              </a:rPr>
              <a:t>Integrated Ethics in Cancer Care</a:t>
            </a:r>
            <a:endParaRPr lang="en-US" altLang="en-US" sz="2200" dirty="0">
              <a:solidFill>
                <a:schemeClr val="bg1"/>
              </a:solidFill>
              <a:cs typeface="Arial" panose="020B0604020202020204" pitchFamily="34" charset="0"/>
            </a:endParaRPr>
          </a:p>
        </p:txBody>
      </p:sp>
      <p:pic>
        <p:nvPicPr>
          <p:cNvPr id="3092" name="Picture 119" descr="MDAnderson Master Logo_Texas_V_Tagline_RGB REV.png">
            <a:extLst>
              <a:ext uri="{FF2B5EF4-FFF2-40B4-BE49-F238E27FC236}">
                <a16:creationId xmlns:a16="http://schemas.microsoft.com/office/drawing/2014/main" id="{30FF5AB9-2EC2-D14A-8CF9-E78C67F5475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249313" y="669886"/>
            <a:ext cx="2711450"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6" name="Text Box 110">
            <a:extLst>
              <a:ext uri="{FF2B5EF4-FFF2-40B4-BE49-F238E27FC236}">
                <a16:creationId xmlns:a16="http://schemas.microsoft.com/office/drawing/2014/main" id="{B1B8CBF3-EE83-F841-9E96-EDE31C0BF300}"/>
              </a:ext>
            </a:extLst>
          </p:cNvPr>
          <p:cNvSpPr txBox="1">
            <a:spLocks noChangeArrowheads="1"/>
          </p:cNvSpPr>
          <p:nvPr/>
        </p:nvSpPr>
        <p:spPr bwMode="auto">
          <a:xfrm>
            <a:off x="22289527" y="15431997"/>
            <a:ext cx="6377978" cy="323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r>
              <a:rPr lang="en-US" altLang="en-US" sz="3000" dirty="0">
                <a:solidFill>
                  <a:srgbClr val="407EC9"/>
                </a:solidFill>
                <a:latin typeface="Arial Black" panose="020B0604020202020204" pitchFamily="34" charset="0"/>
              </a:rPr>
              <a:t>Conclusions:</a:t>
            </a:r>
          </a:p>
          <a:p>
            <a:pPr>
              <a:lnSpc>
                <a:spcPct val="30000"/>
              </a:lnSpc>
              <a:spcBef>
                <a:spcPct val="0"/>
              </a:spcBef>
              <a:buFontTx/>
              <a:buNone/>
            </a:pPr>
            <a:endParaRPr lang="en-US" altLang="en-US" sz="1300" dirty="0">
              <a:solidFill>
                <a:srgbClr val="97103B"/>
              </a:solidFill>
            </a:endParaRPr>
          </a:p>
          <a:p>
            <a:pPr marL="0" marR="0">
              <a:spcBef>
                <a:spcPts val="0"/>
              </a:spcBef>
              <a:spcAft>
                <a:spcPts val="0"/>
              </a:spcAft>
              <a:buNone/>
            </a:pPr>
            <a:r>
              <a:rPr lang="en-US" sz="2000" dirty="0">
                <a:ea typeface="Calibri" panose="020F0502020204030204" pitchFamily="34" charset="0"/>
                <a:cs typeface="Arial" panose="020B0604020202020204" pitchFamily="34" charset="0"/>
              </a:rPr>
              <a:t>E</a:t>
            </a:r>
            <a:r>
              <a:rPr lang="en-US" sz="2000" dirty="0">
                <a:effectLst/>
                <a:ea typeface="Calibri" panose="020F0502020204030204" pitchFamily="34" charset="0"/>
                <a:cs typeface="Arial" panose="020B0604020202020204" pitchFamily="34" charset="0"/>
              </a:rPr>
              <a:t>stablishing educational programs for patient access specialists can facilitate the standardization of SOGI data collection in a large comprehensive cancer center.</a:t>
            </a:r>
          </a:p>
          <a:p>
            <a:pPr marL="0" marR="0">
              <a:spcBef>
                <a:spcPts val="0"/>
              </a:spcBef>
              <a:spcAft>
                <a:spcPts val="0"/>
              </a:spcAft>
              <a:buNone/>
            </a:pPr>
            <a:endParaRPr lang="en-US" sz="2000" dirty="0">
              <a:ea typeface="Calibri" panose="020F0502020204030204" pitchFamily="34" charset="0"/>
              <a:cs typeface="Arial" panose="020B0604020202020204" pitchFamily="34" charset="0"/>
            </a:endParaRPr>
          </a:p>
          <a:p>
            <a:pPr marL="0" marR="0">
              <a:spcBef>
                <a:spcPts val="0"/>
              </a:spcBef>
              <a:spcAft>
                <a:spcPts val="0"/>
              </a:spcAft>
              <a:buNone/>
            </a:pPr>
            <a:r>
              <a:rPr lang="en-US" sz="2000" dirty="0">
                <a:ea typeface="Calibri" panose="020F0502020204030204" pitchFamily="34" charset="0"/>
                <a:cs typeface="Arial" panose="020B0604020202020204" pitchFamily="34" charset="0"/>
              </a:rPr>
              <a:t>P</a:t>
            </a:r>
            <a:r>
              <a:rPr lang="en-US" sz="2000" dirty="0">
                <a:effectLst/>
                <a:ea typeface="Calibri" panose="020F0502020204030204" pitchFamily="34" charset="0"/>
                <a:cs typeface="Arial" panose="020B0604020202020204" pitchFamily="34" charset="0"/>
              </a:rPr>
              <a:t>rovider education focused on fostering an inclusive and welcoming environment can promote the advancement of cance</a:t>
            </a:r>
            <a:r>
              <a:rPr lang="en-US" sz="2000" dirty="0">
                <a:ea typeface="Calibri" panose="020F0502020204030204" pitchFamily="34" charset="0"/>
                <a:cs typeface="Arial" panose="020B0604020202020204" pitchFamily="34" charset="0"/>
              </a:rPr>
              <a:t>r care for all patients including those self-identified from the SGM community. </a:t>
            </a:r>
            <a:endParaRPr lang="en-US" sz="2000" dirty="0">
              <a:effectLst/>
              <a:ea typeface="Calibri" panose="020F0502020204030204" pitchFamily="34" charset="0"/>
              <a:cs typeface="Arial" panose="020B0604020202020204" pitchFamily="34" charset="0"/>
            </a:endParaRPr>
          </a:p>
          <a:p>
            <a:pPr>
              <a:spcBef>
                <a:spcPct val="0"/>
              </a:spcBef>
              <a:buFontTx/>
              <a:buNone/>
            </a:pPr>
            <a:r>
              <a:rPr lang="en-US" altLang="en-US" sz="1600" dirty="0"/>
              <a:t>.</a:t>
            </a:r>
          </a:p>
        </p:txBody>
      </p:sp>
      <p:sp>
        <p:nvSpPr>
          <p:cNvPr id="3098" name="Rectangle 108">
            <a:extLst>
              <a:ext uri="{FF2B5EF4-FFF2-40B4-BE49-F238E27FC236}">
                <a16:creationId xmlns:a16="http://schemas.microsoft.com/office/drawing/2014/main" id="{A423921B-FCD8-A540-BB2C-51419D46C1FD}"/>
              </a:ext>
            </a:extLst>
          </p:cNvPr>
          <p:cNvSpPr>
            <a:spLocks noChangeArrowheads="1"/>
          </p:cNvSpPr>
          <p:nvPr/>
        </p:nvSpPr>
        <p:spPr bwMode="auto">
          <a:xfrm>
            <a:off x="0" y="-184666"/>
            <a:ext cx="65" cy="3693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dirty="0"/>
          </a:p>
        </p:txBody>
      </p:sp>
      <p:pic>
        <p:nvPicPr>
          <p:cNvPr id="3099" name="Picture 192" descr="PC14Jan29_206.jpg">
            <a:extLst>
              <a:ext uri="{FF2B5EF4-FFF2-40B4-BE49-F238E27FC236}">
                <a16:creationId xmlns:a16="http://schemas.microsoft.com/office/drawing/2014/main" id="{C61469C1-920E-9F47-B006-0AC3463CB02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112" y="-30904"/>
            <a:ext cx="4229100" cy="2819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 name="Text Box 3">
            <a:extLst>
              <a:ext uri="{FF2B5EF4-FFF2-40B4-BE49-F238E27FC236}">
                <a16:creationId xmlns:a16="http://schemas.microsoft.com/office/drawing/2014/main" id="{8F879263-39A7-DA4B-9C76-50CEB21B876C}"/>
              </a:ext>
            </a:extLst>
          </p:cNvPr>
          <p:cNvSpPr txBox="1">
            <a:spLocks noChangeArrowheads="1"/>
          </p:cNvSpPr>
          <p:nvPr/>
        </p:nvSpPr>
        <p:spPr bwMode="auto">
          <a:xfrm>
            <a:off x="7799882" y="8449888"/>
            <a:ext cx="6543442" cy="7017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r>
              <a:rPr lang="en-US" altLang="en-US" sz="3000" dirty="0">
                <a:solidFill>
                  <a:srgbClr val="407EC9"/>
                </a:solidFill>
                <a:latin typeface="Arial Black" panose="020B0604020202020204" pitchFamily="34" charset="0"/>
              </a:rPr>
              <a:t>Materials/Methods:</a:t>
            </a:r>
          </a:p>
          <a:p>
            <a:pPr>
              <a:lnSpc>
                <a:spcPct val="30000"/>
              </a:lnSpc>
              <a:spcBef>
                <a:spcPct val="0"/>
              </a:spcBef>
              <a:buFontTx/>
              <a:buNone/>
            </a:pPr>
            <a:endParaRPr lang="en-US" altLang="en-US" sz="2000" dirty="0">
              <a:solidFill>
                <a:srgbClr val="97103B"/>
              </a:solidFill>
              <a:cs typeface="Arial" panose="020B0604020202020204" pitchFamily="34" charset="0"/>
            </a:endParaRPr>
          </a:p>
          <a:p>
            <a:pPr marL="342900" marR="0" lvl="0" indent="-342900">
              <a:spcBef>
                <a:spcPts val="0"/>
              </a:spcBef>
              <a:spcAft>
                <a:spcPts val="0"/>
              </a:spcAft>
              <a:buFont typeface="Symbol" pitchFamily="2" charset="2"/>
              <a:buChar char=""/>
            </a:pPr>
            <a:r>
              <a:rPr lang="en-US" sz="2000" dirty="0">
                <a:effectLst/>
                <a:ea typeface="Calibri" panose="020F0502020204030204" pitchFamily="34" charset="0"/>
                <a:cs typeface="Arial" panose="020B0604020202020204" pitchFamily="34" charset="0"/>
              </a:rPr>
              <a:t>We designed a Quality Improvement program for clinical staff education and SOGI data collection, which was approved by our institution’s QIAB.</a:t>
            </a:r>
          </a:p>
          <a:p>
            <a:pPr marL="342900" marR="0" lvl="0" indent="-342900">
              <a:spcBef>
                <a:spcPts val="0"/>
              </a:spcBef>
              <a:spcAft>
                <a:spcPts val="0"/>
              </a:spcAft>
              <a:buFont typeface="Symbol" pitchFamily="2" charset="2"/>
              <a:buChar char=""/>
            </a:pPr>
            <a:endParaRPr lang="en-US" sz="2000" dirty="0">
              <a:effectLst/>
              <a:ea typeface="Calibri" panose="020F0502020204030204" pitchFamily="34" charset="0"/>
              <a:cs typeface="Arial" panose="020B0604020202020204" pitchFamily="34" charset="0"/>
            </a:endParaRPr>
          </a:p>
          <a:p>
            <a:pPr marL="342900" marR="0" lvl="0" indent="-342900">
              <a:spcBef>
                <a:spcPts val="0"/>
              </a:spcBef>
              <a:spcAft>
                <a:spcPts val="0"/>
              </a:spcAft>
              <a:buFont typeface="Symbol" pitchFamily="2" charset="2"/>
              <a:buChar char=""/>
            </a:pPr>
            <a:r>
              <a:rPr lang="en-US" sz="2000" dirty="0">
                <a:effectLst/>
                <a:ea typeface="Calibri" panose="020F0502020204030204" pitchFamily="34" charset="0"/>
                <a:cs typeface="Arial" panose="020B0604020202020204" pitchFamily="34" charset="0"/>
              </a:rPr>
              <a:t>Patient access specialists (PAS) in the Division of Radiation Oncology participated in a workshop designed specifically for SOGI data collection by our institution’s </a:t>
            </a:r>
            <a:r>
              <a:rPr lang="en-US" sz="2000" i="1" dirty="0">
                <a:effectLst/>
                <a:ea typeface="Calibri" panose="020F0502020204030204" pitchFamily="34" charset="0"/>
                <a:cs typeface="Arial" panose="020B0604020202020204" pitchFamily="34" charset="0"/>
              </a:rPr>
              <a:t>Center for Community-Engaged Translational Research</a:t>
            </a:r>
            <a:r>
              <a:rPr lang="en-US" sz="2000" dirty="0">
                <a:effectLst/>
                <a:ea typeface="Calibri" panose="020F0502020204030204" pitchFamily="34" charset="0"/>
                <a:cs typeface="Arial" panose="020B0604020202020204" pitchFamily="34" charset="0"/>
              </a:rPr>
              <a:t>. </a:t>
            </a:r>
          </a:p>
          <a:p>
            <a:pPr marR="0" lvl="0">
              <a:spcBef>
                <a:spcPts val="0"/>
              </a:spcBef>
              <a:spcAft>
                <a:spcPts val="0"/>
              </a:spcAft>
              <a:buNone/>
            </a:pPr>
            <a:endParaRPr lang="en-US" sz="2000" dirty="0">
              <a:effectLst/>
              <a:ea typeface="Calibri" panose="020F0502020204030204" pitchFamily="34" charset="0"/>
              <a:cs typeface="Arial" panose="020B0604020202020204" pitchFamily="34" charset="0"/>
            </a:endParaRPr>
          </a:p>
          <a:p>
            <a:pPr marL="342900" marR="0" lvl="0" indent="-342900">
              <a:spcBef>
                <a:spcPts val="0"/>
              </a:spcBef>
              <a:spcAft>
                <a:spcPts val="0"/>
              </a:spcAft>
              <a:buFont typeface="Symbol" pitchFamily="2" charset="2"/>
              <a:buChar char=""/>
            </a:pPr>
            <a:r>
              <a:rPr lang="en-US" sz="2000" dirty="0">
                <a:effectLst/>
                <a:ea typeface="Calibri" panose="020F0502020204030204" pitchFamily="34" charset="0"/>
                <a:cs typeface="Arial" panose="020B0604020202020204" pitchFamily="34" charset="0"/>
              </a:rPr>
              <a:t>Radiation Oncology clinical providers participated in training developed in collaboration with the </a:t>
            </a:r>
            <a:r>
              <a:rPr lang="en-US" sz="2000" i="1" dirty="0">
                <a:effectLst/>
                <a:ea typeface="Calibri" panose="020F0502020204030204" pitchFamily="34" charset="0"/>
                <a:cs typeface="Arial" panose="020B0604020202020204" pitchFamily="34" charset="0"/>
              </a:rPr>
              <a:t>National LGBT Cancer Network</a:t>
            </a:r>
            <a:r>
              <a:rPr lang="en-US" sz="2000" dirty="0">
                <a:effectLst/>
                <a:ea typeface="Calibri" panose="020F0502020204030204" pitchFamily="34" charset="0"/>
                <a:cs typeface="Arial" panose="020B0604020202020204" pitchFamily="34" charset="0"/>
              </a:rPr>
              <a:t>. </a:t>
            </a:r>
          </a:p>
          <a:p>
            <a:pPr marL="342900" marR="0" lvl="0" indent="-342900">
              <a:spcBef>
                <a:spcPts val="0"/>
              </a:spcBef>
              <a:spcAft>
                <a:spcPts val="0"/>
              </a:spcAft>
              <a:buFont typeface="Symbol" pitchFamily="2" charset="2"/>
              <a:buChar char=""/>
            </a:pPr>
            <a:endParaRPr lang="en-US" sz="2000" dirty="0">
              <a:effectLst/>
              <a:ea typeface="Calibri" panose="020F0502020204030204" pitchFamily="34" charset="0"/>
              <a:cs typeface="Arial" panose="020B0604020202020204" pitchFamily="34" charset="0"/>
            </a:endParaRPr>
          </a:p>
          <a:p>
            <a:pPr marL="342900" marR="0" lvl="0" indent="-342900">
              <a:spcBef>
                <a:spcPts val="0"/>
              </a:spcBef>
              <a:spcAft>
                <a:spcPts val="0"/>
              </a:spcAft>
              <a:buFont typeface="Symbol" pitchFamily="2" charset="2"/>
              <a:buChar char=""/>
            </a:pPr>
            <a:r>
              <a:rPr lang="en-US" sz="2000" dirty="0">
                <a:effectLst/>
                <a:ea typeface="Calibri" panose="020F0502020204030204" pitchFamily="34" charset="0"/>
                <a:cs typeface="Arial" panose="020B0604020202020204" pitchFamily="34" charset="0"/>
              </a:rPr>
              <a:t>Radiation Oncology providers completed surveys before and after training to estimate its impact on the provision of patient care. </a:t>
            </a:r>
          </a:p>
          <a:p>
            <a:pPr marL="342900" marR="0" lvl="0" indent="-342900">
              <a:spcBef>
                <a:spcPts val="0"/>
              </a:spcBef>
              <a:spcAft>
                <a:spcPts val="0"/>
              </a:spcAft>
              <a:buFont typeface="Symbol" pitchFamily="2" charset="2"/>
              <a:buChar char=""/>
            </a:pPr>
            <a:endParaRPr lang="en-US" altLang="en-US" sz="2000" dirty="0">
              <a:cs typeface="Arial" panose="020B0604020202020204" pitchFamily="34" charset="0"/>
            </a:endParaRPr>
          </a:p>
          <a:p>
            <a:pPr marL="342900" marR="0" lvl="0" indent="-342900">
              <a:spcBef>
                <a:spcPts val="0"/>
              </a:spcBef>
              <a:spcAft>
                <a:spcPts val="0"/>
              </a:spcAft>
              <a:buFont typeface="Symbol" pitchFamily="2" charset="2"/>
              <a:buChar char=""/>
            </a:pPr>
            <a:r>
              <a:rPr lang="en-US" altLang="en-US" sz="2000" dirty="0">
                <a:cs typeface="Arial" panose="020B0604020202020204" pitchFamily="34" charset="0"/>
              </a:rPr>
              <a:t>A Fisher’s exact test was utilized to evaluate associations between training and provider-reported outcomes.</a:t>
            </a:r>
          </a:p>
        </p:txBody>
      </p:sp>
      <p:cxnSp>
        <p:nvCxnSpPr>
          <p:cNvPr id="114" name="Straight Connector 133">
            <a:extLst>
              <a:ext uri="{FF2B5EF4-FFF2-40B4-BE49-F238E27FC236}">
                <a16:creationId xmlns:a16="http://schemas.microsoft.com/office/drawing/2014/main" id="{E0E87687-C5D8-2A46-B6FF-63A9B39EA510}"/>
              </a:ext>
            </a:extLst>
          </p:cNvPr>
          <p:cNvCxnSpPr>
            <a:cxnSpLocks noChangeShapeType="1"/>
          </p:cNvCxnSpPr>
          <p:nvPr/>
        </p:nvCxnSpPr>
        <p:spPr bwMode="auto">
          <a:xfrm>
            <a:off x="0" y="2809875"/>
            <a:ext cx="292608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pic>
        <p:nvPicPr>
          <p:cNvPr id="3183" name="Picture 111" descr="History of the NIH Logo | National Institutes of Health (NIH)">
            <a:extLst>
              <a:ext uri="{FF2B5EF4-FFF2-40B4-BE49-F238E27FC236}">
                <a16:creationId xmlns:a16="http://schemas.microsoft.com/office/drawing/2014/main" id="{049A22F4-4428-D747-89DB-473229F62B1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0190"/>
          <a:stretch/>
        </p:blipFill>
        <p:spPr bwMode="auto">
          <a:xfrm>
            <a:off x="-4210" y="18738473"/>
            <a:ext cx="1557337" cy="1398647"/>
          </a:xfrm>
          <a:prstGeom prst="rect">
            <a:avLst/>
          </a:prstGeom>
          <a:noFill/>
          <a:extLst>
            <a:ext uri="{909E8E84-426E-40DD-AFC4-6F175D3DCCD1}">
              <a14:hiddenFill xmlns:a14="http://schemas.microsoft.com/office/drawing/2010/main">
                <a:solidFill>
                  <a:srgbClr val="FFFFFF"/>
                </a:solidFill>
              </a14:hiddenFill>
            </a:ext>
          </a:extLst>
        </p:spPr>
      </p:pic>
      <p:pic>
        <p:nvPicPr>
          <p:cNvPr id="3185" name="Picture 113">
            <a:extLst>
              <a:ext uri="{FF2B5EF4-FFF2-40B4-BE49-F238E27FC236}">
                <a16:creationId xmlns:a16="http://schemas.microsoft.com/office/drawing/2014/main" id="{96121198-D2C2-DF49-9E1A-5461ABDA77C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13596"/>
          <a:stretch/>
        </p:blipFill>
        <p:spPr bwMode="auto">
          <a:xfrm>
            <a:off x="1730321" y="19030165"/>
            <a:ext cx="1838251" cy="987738"/>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117">
            <a:extLst>
              <a:ext uri="{FF2B5EF4-FFF2-40B4-BE49-F238E27FC236}">
                <a16:creationId xmlns:a16="http://schemas.microsoft.com/office/drawing/2014/main" id="{5788F5D9-9CE8-4342-897B-186AD3D15490}"/>
              </a:ext>
            </a:extLst>
          </p:cNvPr>
          <p:cNvPicPr>
            <a:picLocks noChangeAspect="1"/>
          </p:cNvPicPr>
          <p:nvPr/>
        </p:nvPicPr>
        <p:blipFill rotWithShape="1">
          <a:blip r:embed="rId7"/>
          <a:srcRect r="63647"/>
          <a:stretch/>
        </p:blipFill>
        <p:spPr>
          <a:xfrm>
            <a:off x="3948542" y="18916929"/>
            <a:ext cx="3324137" cy="1220191"/>
          </a:xfrm>
          <a:prstGeom prst="rect">
            <a:avLst/>
          </a:prstGeom>
        </p:spPr>
      </p:pic>
      <p:graphicFrame>
        <p:nvGraphicFramePr>
          <p:cNvPr id="2" name="Chart 1">
            <a:extLst>
              <a:ext uri="{FF2B5EF4-FFF2-40B4-BE49-F238E27FC236}">
                <a16:creationId xmlns:a16="http://schemas.microsoft.com/office/drawing/2014/main" id="{8B6B3825-C165-6945-BD28-EFE8E6EF6EC3}"/>
              </a:ext>
            </a:extLst>
          </p:cNvPr>
          <p:cNvGraphicFramePr/>
          <p:nvPr>
            <p:extLst>
              <p:ext uri="{D42A27DB-BD31-4B8C-83A1-F6EECF244321}">
                <p14:modId xmlns:p14="http://schemas.microsoft.com/office/powerpoint/2010/main" val="3758419855"/>
              </p:ext>
            </p:extLst>
          </p:nvPr>
        </p:nvGraphicFramePr>
        <p:xfrm>
          <a:off x="-53023" y="8641625"/>
          <a:ext cx="3536512" cy="358581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 name="Chart 2">
            <a:extLst>
              <a:ext uri="{FF2B5EF4-FFF2-40B4-BE49-F238E27FC236}">
                <a16:creationId xmlns:a16="http://schemas.microsoft.com/office/drawing/2014/main" id="{FA6EFD08-7CC6-0047-847B-18780C4AA0F6}"/>
              </a:ext>
            </a:extLst>
          </p:cNvPr>
          <p:cNvGraphicFramePr/>
          <p:nvPr>
            <p:extLst>
              <p:ext uri="{D42A27DB-BD31-4B8C-83A1-F6EECF244321}">
                <p14:modId xmlns:p14="http://schemas.microsoft.com/office/powerpoint/2010/main" val="3719305988"/>
              </p:ext>
            </p:extLst>
          </p:nvPr>
        </p:nvGraphicFramePr>
        <p:xfrm>
          <a:off x="2860639" y="8641625"/>
          <a:ext cx="4837385" cy="3967625"/>
        </p:xfrm>
        <a:graphic>
          <a:graphicData uri="http://schemas.openxmlformats.org/drawingml/2006/chart">
            <c:chart xmlns:c="http://schemas.openxmlformats.org/drawingml/2006/chart" xmlns:r="http://schemas.openxmlformats.org/officeDocument/2006/relationships" r:id="rId9"/>
          </a:graphicData>
        </a:graphic>
      </p:graphicFrame>
      <p:sp>
        <p:nvSpPr>
          <p:cNvPr id="123" name="Text Box 3">
            <a:extLst>
              <a:ext uri="{FF2B5EF4-FFF2-40B4-BE49-F238E27FC236}">
                <a16:creationId xmlns:a16="http://schemas.microsoft.com/office/drawing/2014/main" id="{F4092D01-D569-4F47-A2C2-64211AFC5742}"/>
              </a:ext>
            </a:extLst>
          </p:cNvPr>
          <p:cNvSpPr txBox="1">
            <a:spLocks noChangeArrowheads="1"/>
          </p:cNvSpPr>
          <p:nvPr/>
        </p:nvSpPr>
        <p:spPr bwMode="auto">
          <a:xfrm>
            <a:off x="7838776" y="3610025"/>
            <a:ext cx="6465655" cy="5166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r>
              <a:rPr lang="en-US" altLang="en-US" sz="3000" dirty="0">
                <a:solidFill>
                  <a:srgbClr val="407EC9"/>
                </a:solidFill>
                <a:latin typeface="Arial Black" panose="020B0604020202020204" pitchFamily="34" charset="0"/>
              </a:rPr>
              <a:t>Purpose/Objectives:</a:t>
            </a:r>
          </a:p>
          <a:p>
            <a:pPr>
              <a:lnSpc>
                <a:spcPct val="30000"/>
              </a:lnSpc>
              <a:spcBef>
                <a:spcPct val="0"/>
              </a:spcBef>
              <a:buFontTx/>
              <a:buNone/>
            </a:pPr>
            <a:endParaRPr lang="en-US" altLang="en-US" sz="1900" dirty="0">
              <a:solidFill>
                <a:srgbClr val="97103B"/>
              </a:solidFill>
            </a:endParaRPr>
          </a:p>
          <a:p>
            <a:pPr>
              <a:spcBef>
                <a:spcPct val="0"/>
              </a:spcBef>
              <a:buFontTx/>
              <a:buNone/>
            </a:pPr>
            <a:r>
              <a:rPr lang="en-US" altLang="en-US" sz="2000" dirty="0"/>
              <a:t>To pilot new staff education and training for SOGI data collection, the aims of this project were to</a:t>
            </a:r>
          </a:p>
          <a:p>
            <a:pPr>
              <a:spcBef>
                <a:spcPct val="0"/>
              </a:spcBef>
              <a:buFontTx/>
              <a:buNone/>
            </a:pPr>
            <a:endParaRPr lang="en-US" altLang="en-US" sz="2000" dirty="0"/>
          </a:p>
          <a:p>
            <a:pPr marL="342900" indent="-342900">
              <a:spcBef>
                <a:spcPct val="0"/>
              </a:spcBef>
            </a:pPr>
            <a:r>
              <a:rPr lang="en-US" sz="2000" dirty="0">
                <a:ea typeface="Calibri" panose="020F0502020204030204" pitchFamily="34" charset="0"/>
                <a:cs typeface="Arial" panose="020B0604020202020204" pitchFamily="34" charset="0"/>
              </a:rPr>
              <a:t>Develop</a:t>
            </a:r>
            <a:r>
              <a:rPr lang="en-US" sz="2000" dirty="0">
                <a:effectLst/>
                <a:ea typeface="Calibri" panose="020F0502020204030204" pitchFamily="34" charset="0"/>
                <a:cs typeface="Arial" panose="020B0604020202020204" pitchFamily="34" charset="0"/>
              </a:rPr>
              <a:t> a standardized training curriculum for Radiation Oncology clinical staff focused on 1.) increasing staff proficiency using SOGI terms, 2.) increasing SOGI documentation accuracy in the </a:t>
            </a:r>
            <a:r>
              <a:rPr lang="en-US" altLang="en-US" sz="2000" dirty="0">
                <a:cs typeface="Arial" panose="020B0604020202020204" pitchFamily="34" charset="0"/>
              </a:rPr>
              <a:t>electronic health record (EHR)</a:t>
            </a:r>
            <a:r>
              <a:rPr lang="en-US" sz="2000" dirty="0">
                <a:effectLst/>
                <a:ea typeface="Calibri" panose="020F0502020204030204" pitchFamily="34" charset="0"/>
                <a:cs typeface="Arial" panose="020B0604020202020204" pitchFamily="34" charset="0"/>
              </a:rPr>
              <a:t>, and 3.) increasing inclusivity for all patients including SGM.</a:t>
            </a:r>
            <a:endParaRPr lang="en-US" altLang="en-US" sz="2000" dirty="0">
              <a:cs typeface="Arial" panose="020B0604020202020204" pitchFamily="34" charset="0"/>
            </a:endParaRPr>
          </a:p>
          <a:p>
            <a:pPr>
              <a:spcBef>
                <a:spcPct val="0"/>
              </a:spcBef>
              <a:buFontTx/>
              <a:buNone/>
            </a:pPr>
            <a:endParaRPr lang="en-US" altLang="en-US" sz="2000" dirty="0"/>
          </a:p>
          <a:p>
            <a:pPr marL="342900" indent="-342900">
              <a:spcBef>
                <a:spcPct val="0"/>
              </a:spcBef>
            </a:pPr>
            <a:r>
              <a:rPr lang="en-US" altLang="en-US" sz="2000" dirty="0"/>
              <a:t>Standardize the collection of SOGI data for all new patients referred to the Division of Radiation Oncology.</a:t>
            </a:r>
          </a:p>
          <a:p>
            <a:pPr>
              <a:spcBef>
                <a:spcPct val="0"/>
              </a:spcBef>
              <a:buFontTx/>
              <a:buNone/>
            </a:pPr>
            <a:endParaRPr lang="en-US" altLang="en-US" sz="2000" dirty="0"/>
          </a:p>
          <a:p>
            <a:pPr>
              <a:spcBef>
                <a:spcPct val="0"/>
              </a:spcBef>
              <a:buFontTx/>
              <a:buNone/>
            </a:pPr>
            <a:endParaRPr lang="en-US" altLang="en-US" sz="2000" dirty="0"/>
          </a:p>
        </p:txBody>
      </p:sp>
      <p:pic>
        <p:nvPicPr>
          <p:cNvPr id="3187" name="Picture 115" descr="Doodle freehand drawing of united states of America map. V 3668497 Vector  Art at Vecteezy">
            <a:extLst>
              <a:ext uri="{FF2B5EF4-FFF2-40B4-BE49-F238E27FC236}">
                <a16:creationId xmlns:a16="http://schemas.microsoft.com/office/drawing/2014/main" id="{1ABB08CB-5EE3-9147-AFDD-31569D8BAB93}"/>
              </a:ext>
            </a:extLst>
          </p:cNvPr>
          <p:cNvPicPr>
            <a:picLocks noChangeAspect="1" noChangeArrowheads="1"/>
          </p:cNvPicPr>
          <p:nvPr/>
        </p:nvPicPr>
        <p:blipFill rotWithShape="1">
          <a:blip r:embed="rId10">
            <a:extLst>
              <a:ext uri="{BEBA8EAE-BF5A-486C-A8C5-ECC9F3942E4B}">
                <a14:imgProps xmlns:a14="http://schemas.microsoft.com/office/drawing/2010/main">
                  <a14:imgLayer r:embed="rId11">
                    <a14:imgEffect>
                      <a14:brightnessContrast bright="-16000" contrast="68000"/>
                    </a14:imgEffect>
                  </a14:imgLayer>
                </a14:imgProps>
              </a:ext>
              <a:ext uri="{28A0092B-C50C-407E-A947-70E740481C1C}">
                <a14:useLocalDpi xmlns:a14="http://schemas.microsoft.com/office/drawing/2010/main" val="0"/>
              </a:ext>
            </a:extLst>
          </a:blip>
          <a:srcRect t="5755"/>
          <a:stretch/>
        </p:blipFill>
        <p:spPr bwMode="auto">
          <a:xfrm>
            <a:off x="977994" y="14165292"/>
            <a:ext cx="5865719" cy="396762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C04D937-ED38-094C-A49E-4D58DE963A42}"/>
              </a:ext>
            </a:extLst>
          </p:cNvPr>
          <p:cNvSpPr txBox="1"/>
          <p:nvPr/>
        </p:nvSpPr>
        <p:spPr>
          <a:xfrm>
            <a:off x="1481524" y="14609348"/>
            <a:ext cx="2165422" cy="1323439"/>
          </a:xfrm>
          <a:prstGeom prst="rect">
            <a:avLst/>
          </a:prstGeom>
          <a:noFill/>
        </p:spPr>
        <p:txBody>
          <a:bodyPr wrap="square" rtlCol="0">
            <a:spAutoFit/>
          </a:bodyPr>
          <a:lstStyle/>
          <a:p>
            <a:r>
              <a:rPr lang="en-US" sz="3200" dirty="0">
                <a:solidFill>
                  <a:schemeClr val="accent2"/>
                </a:solidFill>
              </a:rPr>
              <a:t>2x</a:t>
            </a:r>
            <a:r>
              <a:rPr lang="en-US" dirty="0"/>
              <a:t> more likely to be single or living alone</a:t>
            </a:r>
            <a:r>
              <a:rPr lang="en-US" baseline="30000" dirty="0"/>
              <a:t>3</a:t>
            </a:r>
          </a:p>
        </p:txBody>
      </p:sp>
      <p:sp>
        <p:nvSpPr>
          <p:cNvPr id="126" name="TextBox 125">
            <a:extLst>
              <a:ext uri="{FF2B5EF4-FFF2-40B4-BE49-F238E27FC236}">
                <a16:creationId xmlns:a16="http://schemas.microsoft.com/office/drawing/2014/main" id="{E0BF5CE8-6A2D-1944-9491-D12B25CC1148}"/>
              </a:ext>
            </a:extLst>
          </p:cNvPr>
          <p:cNvSpPr txBox="1"/>
          <p:nvPr/>
        </p:nvSpPr>
        <p:spPr>
          <a:xfrm>
            <a:off x="3282372" y="15614296"/>
            <a:ext cx="2639251" cy="954107"/>
          </a:xfrm>
          <a:prstGeom prst="rect">
            <a:avLst/>
          </a:prstGeom>
          <a:noFill/>
        </p:spPr>
        <p:txBody>
          <a:bodyPr wrap="square" rtlCol="0">
            <a:spAutoFit/>
          </a:bodyPr>
          <a:lstStyle/>
          <a:p>
            <a:r>
              <a:rPr lang="en-US" sz="3200" dirty="0">
                <a:solidFill>
                  <a:schemeClr val="accent2"/>
                </a:solidFill>
              </a:rPr>
              <a:t>4x</a:t>
            </a:r>
            <a:r>
              <a:rPr lang="en-US" dirty="0"/>
              <a:t> less likely to have children</a:t>
            </a:r>
            <a:r>
              <a:rPr lang="en-US" baseline="30000" dirty="0"/>
              <a:t>4</a:t>
            </a:r>
          </a:p>
        </p:txBody>
      </p:sp>
      <p:pic>
        <p:nvPicPr>
          <p:cNvPr id="127" name="Picture 126">
            <a:extLst>
              <a:ext uri="{FF2B5EF4-FFF2-40B4-BE49-F238E27FC236}">
                <a16:creationId xmlns:a16="http://schemas.microsoft.com/office/drawing/2014/main" id="{03CAB432-9471-F643-9755-61AB5FF2808D}"/>
              </a:ext>
            </a:extLst>
          </p:cNvPr>
          <p:cNvPicPr>
            <a:picLocks noChangeAspect="1"/>
          </p:cNvPicPr>
          <p:nvPr/>
        </p:nvPicPr>
        <p:blipFill>
          <a:blip r:embed="rId12"/>
          <a:stretch>
            <a:fillRect/>
          </a:stretch>
        </p:blipFill>
        <p:spPr>
          <a:xfrm>
            <a:off x="7821094" y="16786407"/>
            <a:ext cx="4547986" cy="2534216"/>
          </a:xfrm>
          <a:prstGeom prst="rect">
            <a:avLst/>
          </a:prstGeom>
        </p:spPr>
      </p:pic>
      <p:pic>
        <p:nvPicPr>
          <p:cNvPr id="129" name="Picture 128">
            <a:extLst>
              <a:ext uri="{FF2B5EF4-FFF2-40B4-BE49-F238E27FC236}">
                <a16:creationId xmlns:a16="http://schemas.microsoft.com/office/drawing/2014/main" id="{D8FE0003-1987-7A47-B38C-B5525AFEA5F5}"/>
              </a:ext>
            </a:extLst>
          </p:cNvPr>
          <p:cNvPicPr>
            <a:picLocks noChangeAspect="1"/>
          </p:cNvPicPr>
          <p:nvPr/>
        </p:nvPicPr>
        <p:blipFill>
          <a:blip r:embed="rId13"/>
          <a:stretch>
            <a:fillRect/>
          </a:stretch>
        </p:blipFill>
        <p:spPr>
          <a:xfrm>
            <a:off x="7846612" y="19813306"/>
            <a:ext cx="6245537" cy="670798"/>
          </a:xfrm>
          <a:prstGeom prst="rect">
            <a:avLst/>
          </a:prstGeom>
        </p:spPr>
      </p:pic>
      <p:sp>
        <p:nvSpPr>
          <p:cNvPr id="130" name="TextBox 129">
            <a:extLst>
              <a:ext uri="{FF2B5EF4-FFF2-40B4-BE49-F238E27FC236}">
                <a16:creationId xmlns:a16="http://schemas.microsoft.com/office/drawing/2014/main" id="{0C0B85E1-0EC7-B443-83B9-3203867AA6F8}"/>
              </a:ext>
            </a:extLst>
          </p:cNvPr>
          <p:cNvSpPr txBox="1"/>
          <p:nvPr/>
        </p:nvSpPr>
        <p:spPr>
          <a:xfrm>
            <a:off x="7854960" y="19493778"/>
            <a:ext cx="4436213" cy="276999"/>
          </a:xfrm>
          <a:prstGeom prst="rect">
            <a:avLst/>
          </a:prstGeom>
          <a:noFill/>
        </p:spPr>
        <p:txBody>
          <a:bodyPr wrap="square" lIns="0" tIns="0" rIns="0" bIns="0" rtlCol="0">
            <a:spAutoFit/>
          </a:bodyPr>
          <a:lstStyle/>
          <a:p>
            <a:pPr>
              <a:spcBef>
                <a:spcPts val="1200"/>
              </a:spcBef>
            </a:pPr>
            <a:r>
              <a:rPr lang="en-US" sz="1800" b="1" i="1" dirty="0">
                <a:solidFill>
                  <a:schemeClr val="accent2"/>
                </a:solidFill>
                <a:cs typeface="Arial"/>
              </a:rPr>
              <a:t>2. How do I enter SOGI data in EPIC?</a:t>
            </a:r>
          </a:p>
        </p:txBody>
      </p:sp>
      <p:sp>
        <p:nvSpPr>
          <p:cNvPr id="132" name="TextBox 131">
            <a:extLst>
              <a:ext uri="{FF2B5EF4-FFF2-40B4-BE49-F238E27FC236}">
                <a16:creationId xmlns:a16="http://schemas.microsoft.com/office/drawing/2014/main" id="{1758F3C6-E340-8E46-83CC-02BA5C7337AF}"/>
              </a:ext>
            </a:extLst>
          </p:cNvPr>
          <p:cNvSpPr txBox="1"/>
          <p:nvPr/>
        </p:nvSpPr>
        <p:spPr>
          <a:xfrm>
            <a:off x="7890021" y="16419439"/>
            <a:ext cx="2263004" cy="276999"/>
          </a:xfrm>
          <a:prstGeom prst="rect">
            <a:avLst/>
          </a:prstGeom>
          <a:noFill/>
        </p:spPr>
        <p:txBody>
          <a:bodyPr wrap="square" lIns="0" tIns="0" rIns="0" bIns="0" rtlCol="0">
            <a:spAutoFit/>
          </a:bodyPr>
          <a:lstStyle/>
          <a:p>
            <a:pPr>
              <a:spcBef>
                <a:spcPts val="1200"/>
              </a:spcBef>
            </a:pPr>
            <a:r>
              <a:rPr lang="en-US" sz="1800" b="1" i="1" dirty="0">
                <a:solidFill>
                  <a:schemeClr val="accent2"/>
                </a:solidFill>
                <a:cs typeface="Arial"/>
              </a:rPr>
              <a:t>1. What is SOGI?</a:t>
            </a:r>
          </a:p>
        </p:txBody>
      </p:sp>
      <p:sp>
        <p:nvSpPr>
          <p:cNvPr id="133" name="TextBox 132">
            <a:extLst>
              <a:ext uri="{FF2B5EF4-FFF2-40B4-BE49-F238E27FC236}">
                <a16:creationId xmlns:a16="http://schemas.microsoft.com/office/drawing/2014/main" id="{3E3B6437-20F6-F349-8492-8CEC128550BE}"/>
              </a:ext>
            </a:extLst>
          </p:cNvPr>
          <p:cNvSpPr txBox="1"/>
          <p:nvPr/>
        </p:nvSpPr>
        <p:spPr>
          <a:xfrm>
            <a:off x="12275590" y="17078755"/>
            <a:ext cx="2014056" cy="1877437"/>
          </a:xfrm>
          <a:prstGeom prst="rect">
            <a:avLst/>
          </a:prstGeom>
          <a:noFill/>
        </p:spPr>
        <p:txBody>
          <a:bodyPr wrap="square">
            <a:spAutoFit/>
          </a:bodyPr>
          <a:lstStyle/>
          <a:p>
            <a:r>
              <a:rPr lang="en-US" sz="1600" dirty="0"/>
              <a:t>“Why do you ask about SOGI data?” </a:t>
            </a:r>
          </a:p>
          <a:p>
            <a:r>
              <a:rPr lang="en-US" sz="1000" dirty="0">
                <a:solidFill>
                  <a:schemeClr val="bg1"/>
                </a:solidFill>
              </a:rPr>
              <a:t>`</a:t>
            </a:r>
          </a:p>
          <a:p>
            <a:r>
              <a:rPr lang="en-US" sz="1600" dirty="0"/>
              <a:t>“Who will see this information?”</a:t>
            </a:r>
          </a:p>
          <a:p>
            <a:r>
              <a:rPr lang="en-US" sz="1000" dirty="0">
                <a:solidFill>
                  <a:schemeClr val="bg1"/>
                </a:solidFill>
              </a:rPr>
              <a:t>`</a:t>
            </a:r>
            <a:endParaRPr lang="en-US" sz="1000" dirty="0"/>
          </a:p>
          <a:p>
            <a:r>
              <a:rPr lang="en-US" sz="1600" dirty="0"/>
              <a:t>“How will this data be protected?”</a:t>
            </a:r>
          </a:p>
        </p:txBody>
      </p:sp>
      <p:sp>
        <p:nvSpPr>
          <p:cNvPr id="134" name="TextBox 133">
            <a:extLst>
              <a:ext uri="{FF2B5EF4-FFF2-40B4-BE49-F238E27FC236}">
                <a16:creationId xmlns:a16="http://schemas.microsoft.com/office/drawing/2014/main" id="{76CB171B-B87A-3049-9D6B-F869519A951B}"/>
              </a:ext>
            </a:extLst>
          </p:cNvPr>
          <p:cNvSpPr txBox="1"/>
          <p:nvPr/>
        </p:nvSpPr>
        <p:spPr>
          <a:xfrm>
            <a:off x="12291173" y="16419439"/>
            <a:ext cx="2263005" cy="553998"/>
          </a:xfrm>
          <a:prstGeom prst="rect">
            <a:avLst/>
          </a:prstGeom>
          <a:noFill/>
        </p:spPr>
        <p:txBody>
          <a:bodyPr wrap="square" lIns="0" tIns="0" rIns="0" bIns="0" rtlCol="0">
            <a:spAutoFit/>
          </a:bodyPr>
          <a:lstStyle/>
          <a:p>
            <a:pPr>
              <a:spcBef>
                <a:spcPts val="1200"/>
              </a:spcBef>
            </a:pPr>
            <a:r>
              <a:rPr lang="en-US" sz="1800" b="1" i="1" dirty="0">
                <a:solidFill>
                  <a:schemeClr val="accent2"/>
                </a:solidFill>
                <a:cs typeface="Arial"/>
              </a:rPr>
              <a:t>3. Responding to patient concerns:</a:t>
            </a:r>
          </a:p>
        </p:txBody>
      </p:sp>
      <p:cxnSp>
        <p:nvCxnSpPr>
          <p:cNvPr id="6" name="Straight Connector 5">
            <a:extLst>
              <a:ext uri="{FF2B5EF4-FFF2-40B4-BE49-F238E27FC236}">
                <a16:creationId xmlns:a16="http://schemas.microsoft.com/office/drawing/2014/main" id="{E6AD9C1B-AE9A-A646-9816-1B5750CC2CEF}"/>
              </a:ext>
            </a:extLst>
          </p:cNvPr>
          <p:cNvCxnSpPr>
            <a:cxnSpLocks/>
          </p:cNvCxnSpPr>
          <p:nvPr/>
        </p:nvCxnSpPr>
        <p:spPr bwMode="auto">
          <a:xfrm>
            <a:off x="7890021" y="19388460"/>
            <a:ext cx="4214037" cy="0"/>
          </a:xfrm>
          <a:prstGeom prst="line">
            <a:avLst/>
          </a:prstGeom>
          <a:ln>
            <a:prstDash val="lgDash"/>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37" name="Straight Connector 136">
            <a:extLst>
              <a:ext uri="{FF2B5EF4-FFF2-40B4-BE49-F238E27FC236}">
                <a16:creationId xmlns:a16="http://schemas.microsoft.com/office/drawing/2014/main" id="{392B6843-C237-3F4F-A402-FC31FC78DC3C}"/>
              </a:ext>
            </a:extLst>
          </p:cNvPr>
          <p:cNvCxnSpPr>
            <a:cxnSpLocks/>
          </p:cNvCxnSpPr>
          <p:nvPr/>
        </p:nvCxnSpPr>
        <p:spPr bwMode="auto">
          <a:xfrm flipV="1">
            <a:off x="12250410" y="16419440"/>
            <a:ext cx="0" cy="2969020"/>
          </a:xfrm>
          <a:prstGeom prst="line">
            <a:avLst/>
          </a:prstGeom>
          <a:ln>
            <a:prstDash val="lgDash"/>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0" name="Straight Connector 9">
            <a:extLst>
              <a:ext uri="{FF2B5EF4-FFF2-40B4-BE49-F238E27FC236}">
                <a16:creationId xmlns:a16="http://schemas.microsoft.com/office/drawing/2014/main" id="{92E9A856-2034-5D49-80AF-1BE104531858}"/>
              </a:ext>
            </a:extLst>
          </p:cNvPr>
          <p:cNvCxnSpPr/>
          <p:nvPr/>
        </p:nvCxnSpPr>
        <p:spPr bwMode="auto">
          <a:xfrm>
            <a:off x="7850653" y="20696434"/>
            <a:ext cx="6388665"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44" name="Rectangle 103">
            <a:extLst>
              <a:ext uri="{FF2B5EF4-FFF2-40B4-BE49-F238E27FC236}">
                <a16:creationId xmlns:a16="http://schemas.microsoft.com/office/drawing/2014/main" id="{BAD8980C-8177-FD42-8DBF-056477EB2EC4}"/>
              </a:ext>
            </a:extLst>
          </p:cNvPr>
          <p:cNvSpPr>
            <a:spLocks noChangeArrowheads="1"/>
          </p:cNvSpPr>
          <p:nvPr/>
        </p:nvSpPr>
        <p:spPr bwMode="auto">
          <a:xfrm>
            <a:off x="14973691" y="3711059"/>
            <a:ext cx="6473196" cy="8713795"/>
          </a:xfrm>
          <a:prstGeom prst="rect">
            <a:avLst/>
          </a:prstGeom>
          <a:solidFill>
            <a:schemeClr val="bg1"/>
          </a:solidFill>
          <a:ln w="28575">
            <a:solidFill>
              <a:schemeClr val="tx1"/>
            </a:solidFill>
            <a:miter lim="800000"/>
            <a:headEnd/>
            <a:tailEnd/>
          </a:ln>
        </p:spPr>
        <p:txBody>
          <a:bodyPr wrap="none" anchor="ct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endParaRPr lang="en-US" altLang="en-US" sz="2400"/>
          </a:p>
        </p:txBody>
      </p:sp>
      <p:pic>
        <p:nvPicPr>
          <p:cNvPr id="14" name="Picture 13">
            <a:extLst>
              <a:ext uri="{FF2B5EF4-FFF2-40B4-BE49-F238E27FC236}">
                <a16:creationId xmlns:a16="http://schemas.microsoft.com/office/drawing/2014/main" id="{6962C604-4210-FE46-AC3F-319CF5B9B6A4}"/>
              </a:ext>
            </a:extLst>
          </p:cNvPr>
          <p:cNvPicPr>
            <a:picLocks noChangeAspect="1"/>
          </p:cNvPicPr>
          <p:nvPr/>
        </p:nvPicPr>
        <p:blipFill>
          <a:blip r:embed="rId14"/>
          <a:stretch>
            <a:fillRect/>
          </a:stretch>
        </p:blipFill>
        <p:spPr>
          <a:xfrm>
            <a:off x="14982420" y="4936659"/>
            <a:ext cx="6392760" cy="1912120"/>
          </a:xfrm>
          <a:prstGeom prst="rect">
            <a:avLst/>
          </a:prstGeom>
        </p:spPr>
      </p:pic>
      <p:sp>
        <p:nvSpPr>
          <p:cNvPr id="148" name="TextBox 147">
            <a:extLst>
              <a:ext uri="{FF2B5EF4-FFF2-40B4-BE49-F238E27FC236}">
                <a16:creationId xmlns:a16="http://schemas.microsoft.com/office/drawing/2014/main" id="{D6AB9779-F9E1-1F43-B0CE-0778744920D5}"/>
              </a:ext>
            </a:extLst>
          </p:cNvPr>
          <p:cNvSpPr txBox="1"/>
          <p:nvPr/>
        </p:nvSpPr>
        <p:spPr>
          <a:xfrm>
            <a:off x="15065051" y="4316695"/>
            <a:ext cx="6259091" cy="553998"/>
          </a:xfrm>
          <a:prstGeom prst="rect">
            <a:avLst/>
          </a:prstGeom>
          <a:noFill/>
        </p:spPr>
        <p:txBody>
          <a:bodyPr wrap="square" lIns="0" tIns="0" rIns="0" bIns="0" rtlCol="0">
            <a:spAutoFit/>
          </a:bodyPr>
          <a:lstStyle/>
          <a:p>
            <a:pPr>
              <a:spcBef>
                <a:spcPts val="1200"/>
              </a:spcBef>
            </a:pPr>
            <a:r>
              <a:rPr lang="en-US" sz="1800" b="1" i="1" dirty="0">
                <a:solidFill>
                  <a:schemeClr val="accent2"/>
                </a:solidFill>
                <a:cs typeface="Arial"/>
              </a:rPr>
              <a:t>1. Perspectives from MD Anderson providers on ways to make SGM patient care safer and more inclusive</a:t>
            </a:r>
          </a:p>
        </p:txBody>
      </p:sp>
      <p:sp>
        <p:nvSpPr>
          <p:cNvPr id="149" name="TextBox 148">
            <a:extLst>
              <a:ext uri="{FF2B5EF4-FFF2-40B4-BE49-F238E27FC236}">
                <a16:creationId xmlns:a16="http://schemas.microsoft.com/office/drawing/2014/main" id="{54D55A2A-8FB0-154E-9E5D-3D061C740717}"/>
              </a:ext>
            </a:extLst>
          </p:cNvPr>
          <p:cNvSpPr txBox="1"/>
          <p:nvPr/>
        </p:nvSpPr>
        <p:spPr>
          <a:xfrm>
            <a:off x="15071284" y="6906235"/>
            <a:ext cx="1497863" cy="2492990"/>
          </a:xfrm>
          <a:prstGeom prst="rect">
            <a:avLst/>
          </a:prstGeom>
          <a:noFill/>
        </p:spPr>
        <p:txBody>
          <a:bodyPr wrap="square" lIns="0" tIns="0" rIns="0" bIns="0" rtlCol="0">
            <a:spAutoFit/>
          </a:bodyPr>
          <a:lstStyle/>
          <a:p>
            <a:pPr>
              <a:spcBef>
                <a:spcPts val="1200"/>
              </a:spcBef>
            </a:pPr>
            <a:r>
              <a:rPr lang="en-US" sz="1800" b="1" i="1" dirty="0">
                <a:solidFill>
                  <a:schemeClr val="accent2"/>
                </a:solidFill>
                <a:cs typeface="Arial"/>
              </a:rPr>
              <a:t>2.  Real-time practice using SOGI terms and identifiers for inpatient and outpatient clinical encounters</a:t>
            </a:r>
          </a:p>
        </p:txBody>
      </p:sp>
      <p:pic>
        <p:nvPicPr>
          <p:cNvPr id="15" name="Picture 14">
            <a:extLst>
              <a:ext uri="{FF2B5EF4-FFF2-40B4-BE49-F238E27FC236}">
                <a16:creationId xmlns:a16="http://schemas.microsoft.com/office/drawing/2014/main" id="{04CC1F89-F197-6447-A55C-2A2E15974AC1}"/>
              </a:ext>
            </a:extLst>
          </p:cNvPr>
          <p:cNvPicPr>
            <a:picLocks noChangeAspect="1"/>
          </p:cNvPicPr>
          <p:nvPr/>
        </p:nvPicPr>
        <p:blipFill>
          <a:blip r:embed="rId15"/>
          <a:stretch>
            <a:fillRect/>
          </a:stretch>
        </p:blipFill>
        <p:spPr>
          <a:xfrm>
            <a:off x="16665515" y="6902378"/>
            <a:ext cx="4683441" cy="2607887"/>
          </a:xfrm>
          <a:prstGeom prst="rect">
            <a:avLst/>
          </a:prstGeom>
        </p:spPr>
      </p:pic>
      <p:sp>
        <p:nvSpPr>
          <p:cNvPr id="151" name="TextBox 150">
            <a:extLst>
              <a:ext uri="{FF2B5EF4-FFF2-40B4-BE49-F238E27FC236}">
                <a16:creationId xmlns:a16="http://schemas.microsoft.com/office/drawing/2014/main" id="{5CBD9CDD-A581-8A4B-A3A0-AEBBF22AF8F2}"/>
              </a:ext>
            </a:extLst>
          </p:cNvPr>
          <p:cNvSpPr txBox="1"/>
          <p:nvPr/>
        </p:nvSpPr>
        <p:spPr>
          <a:xfrm>
            <a:off x="15024951" y="9739557"/>
            <a:ext cx="1497863" cy="1661993"/>
          </a:xfrm>
          <a:prstGeom prst="rect">
            <a:avLst/>
          </a:prstGeom>
          <a:noFill/>
        </p:spPr>
        <p:txBody>
          <a:bodyPr wrap="square" lIns="0" tIns="0" rIns="0" bIns="0" rtlCol="0">
            <a:spAutoFit/>
          </a:bodyPr>
          <a:lstStyle/>
          <a:p>
            <a:pPr>
              <a:spcBef>
                <a:spcPts val="1200"/>
              </a:spcBef>
            </a:pPr>
            <a:r>
              <a:rPr lang="en-US" sz="1800" b="1" i="1" dirty="0">
                <a:solidFill>
                  <a:schemeClr val="accent2"/>
                </a:solidFill>
                <a:cs typeface="Arial"/>
              </a:rPr>
              <a:t>3. Real-time practice incorporating  SOGI data into patient notes</a:t>
            </a:r>
          </a:p>
        </p:txBody>
      </p:sp>
      <p:pic>
        <p:nvPicPr>
          <p:cNvPr id="152" name="Picture 151">
            <a:extLst>
              <a:ext uri="{FF2B5EF4-FFF2-40B4-BE49-F238E27FC236}">
                <a16:creationId xmlns:a16="http://schemas.microsoft.com/office/drawing/2014/main" id="{F369FFD7-D47E-364E-AABA-E4B011E514C7}"/>
              </a:ext>
            </a:extLst>
          </p:cNvPr>
          <p:cNvPicPr>
            <a:picLocks noChangeAspect="1"/>
          </p:cNvPicPr>
          <p:nvPr/>
        </p:nvPicPr>
        <p:blipFill>
          <a:blip r:embed="rId16"/>
          <a:stretch>
            <a:fillRect/>
          </a:stretch>
        </p:blipFill>
        <p:spPr>
          <a:xfrm>
            <a:off x="16665515" y="9823552"/>
            <a:ext cx="4615799" cy="1441795"/>
          </a:xfrm>
          <a:prstGeom prst="rect">
            <a:avLst/>
          </a:prstGeom>
        </p:spPr>
      </p:pic>
      <p:sp>
        <p:nvSpPr>
          <p:cNvPr id="153" name="Text Box 108">
            <a:extLst>
              <a:ext uri="{FF2B5EF4-FFF2-40B4-BE49-F238E27FC236}">
                <a16:creationId xmlns:a16="http://schemas.microsoft.com/office/drawing/2014/main" id="{99994531-65C0-4349-901E-DF0D1D5BB9AF}"/>
              </a:ext>
            </a:extLst>
          </p:cNvPr>
          <p:cNvSpPr txBox="1">
            <a:spLocks noChangeArrowheads="1"/>
          </p:cNvSpPr>
          <p:nvPr/>
        </p:nvSpPr>
        <p:spPr bwMode="auto">
          <a:xfrm>
            <a:off x="15018725" y="11553365"/>
            <a:ext cx="62688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None/>
            </a:pPr>
            <a:r>
              <a:rPr lang="en-US" altLang="en-US" sz="1400" b="1" dirty="0"/>
              <a:t>Fig. 2  </a:t>
            </a:r>
            <a:r>
              <a:rPr lang="en-US" altLang="en-US" sz="1400" dirty="0"/>
              <a:t>Key elements of training for radiation oncology clinical providers  developed by the </a:t>
            </a:r>
            <a:r>
              <a:rPr lang="en-US" altLang="en-US" sz="1400" i="1" dirty="0"/>
              <a:t>SGM Cancer Care and Research Committee </a:t>
            </a:r>
            <a:r>
              <a:rPr lang="en-US" altLang="en-US" sz="1400" dirty="0"/>
              <a:t>in collaboration with the </a:t>
            </a:r>
            <a:r>
              <a:rPr lang="en-US" altLang="en-US" sz="1400" i="1" dirty="0"/>
              <a:t>National LGBT Cancer Network.</a:t>
            </a:r>
            <a:r>
              <a:rPr lang="en-US" altLang="en-US" sz="1400" dirty="0"/>
              <a:t> </a:t>
            </a:r>
          </a:p>
        </p:txBody>
      </p:sp>
      <p:cxnSp>
        <p:nvCxnSpPr>
          <p:cNvPr id="154" name="Straight Connector 153">
            <a:extLst>
              <a:ext uri="{FF2B5EF4-FFF2-40B4-BE49-F238E27FC236}">
                <a16:creationId xmlns:a16="http://schemas.microsoft.com/office/drawing/2014/main" id="{1AECC2D0-16C4-5F4F-8F12-3BBF1ACC4AF6}"/>
              </a:ext>
            </a:extLst>
          </p:cNvPr>
          <p:cNvCxnSpPr/>
          <p:nvPr/>
        </p:nvCxnSpPr>
        <p:spPr bwMode="auto">
          <a:xfrm>
            <a:off x="15040293" y="11477457"/>
            <a:ext cx="6388665"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62" name="TextBox 161">
            <a:extLst>
              <a:ext uri="{FF2B5EF4-FFF2-40B4-BE49-F238E27FC236}">
                <a16:creationId xmlns:a16="http://schemas.microsoft.com/office/drawing/2014/main" id="{D04ED592-8900-0842-9919-A25A4943388D}"/>
              </a:ext>
            </a:extLst>
          </p:cNvPr>
          <p:cNvSpPr txBox="1"/>
          <p:nvPr/>
        </p:nvSpPr>
        <p:spPr>
          <a:xfrm>
            <a:off x="14725408" y="12701380"/>
            <a:ext cx="6841824" cy="3170099"/>
          </a:xfrm>
          <a:prstGeom prst="rect">
            <a:avLst/>
          </a:prstGeom>
          <a:noFill/>
        </p:spPr>
        <p:txBody>
          <a:bodyPr wrap="square">
            <a:spAutoFit/>
          </a:bodyPr>
          <a:lstStyle/>
          <a:p>
            <a:pPr>
              <a:spcBef>
                <a:spcPts val="1200"/>
              </a:spcBef>
            </a:pPr>
            <a:endParaRPr lang="en-US" sz="2000" dirty="0">
              <a:cs typeface="Arial" panose="020B0604020202020204" pitchFamily="34" charset="0"/>
            </a:endParaRPr>
          </a:p>
          <a:p>
            <a:pPr marL="182880" indent="-182880">
              <a:spcBef>
                <a:spcPts val="1200"/>
              </a:spcBef>
              <a:buFont typeface="Arial" panose="020B0604020202020204" pitchFamily="34" charset="0"/>
              <a:buChar char="•"/>
            </a:pPr>
            <a:r>
              <a:rPr lang="en-US" sz="2000" dirty="0">
                <a:cs typeface="Arial" panose="020B0604020202020204" pitchFamily="34" charset="0"/>
              </a:rPr>
              <a:t>Two training sessions for PAS and three training sessions for providers were held January-February 2023. Participants included 28 PAS in the Division of Radiation Oncology and 27 clinical providers in GI Department of Radiation Oncology.</a:t>
            </a:r>
          </a:p>
          <a:p>
            <a:pPr marL="182880" indent="-182880">
              <a:spcBef>
                <a:spcPts val="1200"/>
              </a:spcBef>
              <a:buFont typeface="Arial" panose="020B0604020202020204" pitchFamily="34" charset="0"/>
              <a:buChar char="•"/>
            </a:pPr>
            <a:r>
              <a:rPr lang="en-US" sz="2000" dirty="0">
                <a:cs typeface="Arial" panose="020B0604020202020204" pitchFamily="34" charset="0"/>
              </a:rPr>
              <a:t>Training formats included a 1-hour video conference for PAS and a 1-hour, hybrid in person/video conference for clinical providers.</a:t>
            </a:r>
          </a:p>
        </p:txBody>
      </p:sp>
      <p:pic>
        <p:nvPicPr>
          <p:cNvPr id="23" name="Picture 22">
            <a:extLst>
              <a:ext uri="{FF2B5EF4-FFF2-40B4-BE49-F238E27FC236}">
                <a16:creationId xmlns:a16="http://schemas.microsoft.com/office/drawing/2014/main" id="{3A958E17-5302-664F-A7A3-212FF47E9D1A}"/>
              </a:ext>
            </a:extLst>
          </p:cNvPr>
          <p:cNvPicPr>
            <a:picLocks noChangeAspect="1"/>
          </p:cNvPicPr>
          <p:nvPr/>
        </p:nvPicPr>
        <p:blipFill rotWithShape="1">
          <a:blip r:embed="rId17"/>
          <a:srcRect r="8102"/>
          <a:stretch/>
        </p:blipFill>
        <p:spPr>
          <a:xfrm>
            <a:off x="15000088" y="16568402"/>
            <a:ext cx="6382820" cy="3495751"/>
          </a:xfrm>
          <a:prstGeom prst="rect">
            <a:avLst/>
          </a:prstGeom>
        </p:spPr>
      </p:pic>
      <p:sp>
        <p:nvSpPr>
          <p:cNvPr id="167" name="Text Box 108">
            <a:extLst>
              <a:ext uri="{FF2B5EF4-FFF2-40B4-BE49-F238E27FC236}">
                <a16:creationId xmlns:a16="http://schemas.microsoft.com/office/drawing/2014/main" id="{8248EE36-109B-0E4D-AB80-22673CCE27FD}"/>
              </a:ext>
            </a:extLst>
          </p:cNvPr>
          <p:cNvSpPr txBox="1">
            <a:spLocks noChangeArrowheads="1"/>
          </p:cNvSpPr>
          <p:nvPr/>
        </p:nvSpPr>
        <p:spPr bwMode="auto">
          <a:xfrm>
            <a:off x="15106345" y="20392866"/>
            <a:ext cx="626883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defTabSz="685800" eaLnBrk="1" fontAlgn="auto" hangingPunct="1">
              <a:spcBef>
                <a:spcPts val="0"/>
              </a:spcBef>
              <a:spcAft>
                <a:spcPts val="0"/>
              </a:spcAft>
              <a:buNone/>
              <a:defRPr/>
            </a:pPr>
            <a:r>
              <a:rPr lang="en-US" altLang="en-US" sz="1400" b="1" dirty="0">
                <a:cs typeface="Arial" panose="020B0604020202020204" pitchFamily="34" charset="0"/>
              </a:rPr>
              <a:t>Fig. 3  </a:t>
            </a:r>
            <a:r>
              <a:rPr lang="en-US" altLang="en-US" sz="1400" dirty="0">
                <a:cs typeface="Arial" panose="020B0604020202020204" pitchFamily="34" charset="0"/>
              </a:rPr>
              <a:t>Radiation Oncology providers were surveyed pre and post training and shared their views on the following statements: </a:t>
            </a:r>
            <a:r>
              <a:rPr lang="en-US" sz="1400" dirty="0">
                <a:solidFill>
                  <a:srgbClr val="FF0000"/>
                </a:solidFill>
                <a:cs typeface="Arial" panose="020B0604020202020204" pitchFamily="34" charset="0"/>
              </a:rPr>
              <a:t>I feel confident using sexual orientation classifiers around patients </a:t>
            </a:r>
            <a:r>
              <a:rPr lang="en-US" sz="1400" dirty="0">
                <a:cs typeface="Arial" panose="020B0604020202020204" pitchFamily="34" charset="0"/>
              </a:rPr>
              <a:t>(left), and </a:t>
            </a:r>
            <a:r>
              <a:rPr lang="en-US" sz="1400" dirty="0">
                <a:solidFill>
                  <a:srgbClr val="FF0000"/>
                </a:solidFill>
                <a:cs typeface="Arial" panose="020B0604020202020204" pitchFamily="34" charset="0"/>
              </a:rPr>
              <a:t>I feel confident using gender identity classifiers around patients </a:t>
            </a:r>
            <a:r>
              <a:rPr lang="en-US" sz="1400" dirty="0">
                <a:cs typeface="Arial" panose="020B0604020202020204" pitchFamily="34" charset="0"/>
              </a:rPr>
              <a:t>(right).</a:t>
            </a:r>
          </a:p>
          <a:p>
            <a:pPr marL="0" marR="0" lvl="0" indent="0" algn="l" defTabSz="685800" rtl="0" eaLnBrk="1" fontAlgn="auto" latinLnBrk="0" hangingPunct="1">
              <a:lnSpc>
                <a:spcPct val="100000"/>
              </a:lnSpc>
              <a:spcBef>
                <a:spcPts val="0"/>
              </a:spcBef>
              <a:spcAft>
                <a:spcPts val="0"/>
              </a:spcAft>
              <a:buClrTx/>
              <a:buSzTx/>
              <a:buFontTx/>
              <a:buNone/>
              <a:tabLst/>
              <a:defRPr/>
            </a:pPr>
            <a:r>
              <a:rPr lang="en-US" altLang="en-US" sz="1300" b="1" dirty="0">
                <a:cs typeface="Arial" panose="020B0604020202020204" pitchFamily="34" charset="0"/>
              </a:rPr>
              <a:t> </a:t>
            </a:r>
            <a:endParaRPr lang="en-US" altLang="en-US" sz="1300" dirty="0">
              <a:cs typeface="Arial" panose="020B0604020202020204" pitchFamily="34" charset="0"/>
            </a:endParaRPr>
          </a:p>
        </p:txBody>
      </p:sp>
      <p:sp>
        <p:nvSpPr>
          <p:cNvPr id="169" name="TextBox 168">
            <a:extLst>
              <a:ext uri="{FF2B5EF4-FFF2-40B4-BE49-F238E27FC236}">
                <a16:creationId xmlns:a16="http://schemas.microsoft.com/office/drawing/2014/main" id="{FB4BB9DB-A616-A447-9A2B-7414AE373AB4}"/>
              </a:ext>
            </a:extLst>
          </p:cNvPr>
          <p:cNvSpPr txBox="1"/>
          <p:nvPr/>
        </p:nvSpPr>
        <p:spPr>
          <a:xfrm>
            <a:off x="16307770" y="19686264"/>
            <a:ext cx="2230299" cy="400110"/>
          </a:xfrm>
          <a:prstGeom prst="rect">
            <a:avLst/>
          </a:prstGeom>
          <a:noFill/>
        </p:spPr>
        <p:txBody>
          <a:bodyPr wrap="square">
            <a:spAutoFit/>
          </a:bodyPr>
          <a:lstStyle/>
          <a:p>
            <a:r>
              <a:rPr lang="en-US" sz="2000" b="1" dirty="0">
                <a:cs typeface="Arial" panose="020B0604020202020204" pitchFamily="34" charset="0"/>
              </a:rPr>
              <a:t>Training:</a:t>
            </a:r>
            <a:endParaRPr lang="en-US" sz="2000" b="1" dirty="0"/>
          </a:p>
        </p:txBody>
      </p:sp>
      <p:cxnSp>
        <p:nvCxnSpPr>
          <p:cNvPr id="170" name="Straight Connector 169">
            <a:extLst>
              <a:ext uri="{FF2B5EF4-FFF2-40B4-BE49-F238E27FC236}">
                <a16:creationId xmlns:a16="http://schemas.microsoft.com/office/drawing/2014/main" id="{D286FA6B-8C5D-FB41-B976-A2BE772793EB}"/>
              </a:ext>
            </a:extLst>
          </p:cNvPr>
          <p:cNvCxnSpPr/>
          <p:nvPr/>
        </p:nvCxnSpPr>
        <p:spPr bwMode="auto">
          <a:xfrm>
            <a:off x="14986515" y="20362900"/>
            <a:ext cx="6388665"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1" name="Text Box 108">
            <a:extLst>
              <a:ext uri="{FF2B5EF4-FFF2-40B4-BE49-F238E27FC236}">
                <a16:creationId xmlns:a16="http://schemas.microsoft.com/office/drawing/2014/main" id="{1C579916-FD42-F64F-937E-71674F77AA2E}"/>
              </a:ext>
            </a:extLst>
          </p:cNvPr>
          <p:cNvSpPr txBox="1">
            <a:spLocks noChangeArrowheads="1"/>
          </p:cNvSpPr>
          <p:nvPr/>
        </p:nvSpPr>
        <p:spPr bwMode="auto">
          <a:xfrm>
            <a:off x="14956710" y="16245643"/>
            <a:ext cx="636920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defTabSz="685800" eaLnBrk="1" fontAlgn="auto" hangingPunct="1">
              <a:spcBef>
                <a:spcPts val="0"/>
              </a:spcBef>
              <a:spcAft>
                <a:spcPts val="0"/>
              </a:spcAft>
              <a:buNone/>
              <a:defRPr/>
            </a:pPr>
            <a:r>
              <a:rPr lang="en-US" altLang="en-US" sz="2000" b="1" i="1" dirty="0">
                <a:solidFill>
                  <a:schemeClr val="accent2"/>
                </a:solidFill>
                <a:cs typeface="Arial" panose="020B0604020202020204" pitchFamily="34" charset="0"/>
              </a:rPr>
              <a:t>Provider confidence using SOGI terms with patients</a:t>
            </a:r>
            <a:endParaRPr lang="en-US" sz="2000" i="1" dirty="0">
              <a:solidFill>
                <a:schemeClr val="accent2"/>
              </a:solidFill>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en-US" sz="2000" b="1" i="1" dirty="0">
                <a:solidFill>
                  <a:schemeClr val="accent2"/>
                </a:solidFill>
                <a:cs typeface="Arial" panose="020B0604020202020204" pitchFamily="34" charset="0"/>
              </a:rPr>
              <a:t> </a:t>
            </a:r>
            <a:endParaRPr lang="en-US" altLang="en-US" sz="2000" i="1" dirty="0">
              <a:solidFill>
                <a:schemeClr val="accent2"/>
              </a:solidFill>
              <a:cs typeface="Arial" panose="020B0604020202020204" pitchFamily="34" charset="0"/>
            </a:endParaRPr>
          </a:p>
        </p:txBody>
      </p:sp>
      <p:pic>
        <p:nvPicPr>
          <p:cNvPr id="172" name="Picture 171">
            <a:extLst>
              <a:ext uri="{FF2B5EF4-FFF2-40B4-BE49-F238E27FC236}">
                <a16:creationId xmlns:a16="http://schemas.microsoft.com/office/drawing/2014/main" id="{9DBA5C5B-897B-5B46-AAAA-9F5E252CB054}"/>
              </a:ext>
            </a:extLst>
          </p:cNvPr>
          <p:cNvPicPr>
            <a:picLocks noChangeAspect="1"/>
          </p:cNvPicPr>
          <p:nvPr/>
        </p:nvPicPr>
        <p:blipFill rotWithShape="1">
          <a:blip r:embed="rId18"/>
          <a:srcRect l="46440" r="23859" b="83809"/>
          <a:stretch/>
        </p:blipFill>
        <p:spPr>
          <a:xfrm>
            <a:off x="17578639" y="16343560"/>
            <a:ext cx="1572768" cy="713944"/>
          </a:xfrm>
          <a:prstGeom prst="rect">
            <a:avLst/>
          </a:prstGeom>
        </p:spPr>
      </p:pic>
      <p:pic>
        <p:nvPicPr>
          <p:cNvPr id="173" name="Picture 172">
            <a:extLst>
              <a:ext uri="{FF2B5EF4-FFF2-40B4-BE49-F238E27FC236}">
                <a16:creationId xmlns:a16="http://schemas.microsoft.com/office/drawing/2014/main" id="{2B294F41-7D41-B34D-86B6-9880B3F4E3FF}"/>
              </a:ext>
            </a:extLst>
          </p:cNvPr>
          <p:cNvPicPr>
            <a:picLocks noChangeAspect="1"/>
          </p:cNvPicPr>
          <p:nvPr/>
        </p:nvPicPr>
        <p:blipFill rotWithShape="1">
          <a:blip r:embed="rId18"/>
          <a:srcRect l="46440" r="23859" b="83809"/>
          <a:stretch/>
        </p:blipFill>
        <p:spPr>
          <a:xfrm>
            <a:off x="19509351" y="16311609"/>
            <a:ext cx="1572768" cy="713944"/>
          </a:xfrm>
          <a:prstGeom prst="rect">
            <a:avLst/>
          </a:prstGeom>
        </p:spPr>
      </p:pic>
      <p:sp>
        <p:nvSpPr>
          <p:cNvPr id="175" name="TextBox 174">
            <a:extLst>
              <a:ext uri="{FF2B5EF4-FFF2-40B4-BE49-F238E27FC236}">
                <a16:creationId xmlns:a16="http://schemas.microsoft.com/office/drawing/2014/main" id="{C9AD9005-F97F-D342-B78E-03E0853C7B43}"/>
              </a:ext>
            </a:extLst>
          </p:cNvPr>
          <p:cNvSpPr txBox="1"/>
          <p:nvPr/>
        </p:nvSpPr>
        <p:spPr>
          <a:xfrm>
            <a:off x="17157700" y="19218240"/>
            <a:ext cx="1743003" cy="338554"/>
          </a:xfrm>
          <a:prstGeom prst="rect">
            <a:avLst/>
          </a:prstGeom>
          <a:noFill/>
        </p:spPr>
        <p:txBody>
          <a:bodyPr wrap="square">
            <a:spAutoFit/>
          </a:bodyPr>
          <a:lstStyle/>
          <a:p>
            <a:r>
              <a:rPr lang="en-US" sz="1600" dirty="0"/>
              <a:t>***p&lt;0.001</a:t>
            </a:r>
          </a:p>
        </p:txBody>
      </p:sp>
      <p:sp>
        <p:nvSpPr>
          <p:cNvPr id="176" name="TextBox 175">
            <a:extLst>
              <a:ext uri="{FF2B5EF4-FFF2-40B4-BE49-F238E27FC236}">
                <a16:creationId xmlns:a16="http://schemas.microsoft.com/office/drawing/2014/main" id="{F37AA57E-E448-3E4C-971B-2F6FD61EBA45}"/>
              </a:ext>
            </a:extLst>
          </p:cNvPr>
          <p:cNvSpPr txBox="1"/>
          <p:nvPr/>
        </p:nvSpPr>
        <p:spPr>
          <a:xfrm>
            <a:off x="19240573" y="19193535"/>
            <a:ext cx="1743003" cy="338554"/>
          </a:xfrm>
          <a:prstGeom prst="rect">
            <a:avLst/>
          </a:prstGeom>
          <a:noFill/>
        </p:spPr>
        <p:txBody>
          <a:bodyPr wrap="square">
            <a:spAutoFit/>
          </a:bodyPr>
          <a:lstStyle/>
          <a:p>
            <a:r>
              <a:rPr lang="en-US" sz="1600" dirty="0"/>
              <a:t>***p&lt;0.001</a:t>
            </a:r>
          </a:p>
        </p:txBody>
      </p:sp>
      <p:sp>
        <p:nvSpPr>
          <p:cNvPr id="178" name="Text Box 108">
            <a:extLst>
              <a:ext uri="{FF2B5EF4-FFF2-40B4-BE49-F238E27FC236}">
                <a16:creationId xmlns:a16="http://schemas.microsoft.com/office/drawing/2014/main" id="{37B224BE-BFB8-2440-8F32-2FB1852FF3F4}"/>
              </a:ext>
            </a:extLst>
          </p:cNvPr>
          <p:cNvSpPr txBox="1">
            <a:spLocks noChangeArrowheads="1"/>
          </p:cNvSpPr>
          <p:nvPr/>
        </p:nvSpPr>
        <p:spPr bwMode="auto">
          <a:xfrm>
            <a:off x="22425026" y="7972284"/>
            <a:ext cx="6095762"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buNone/>
            </a:pPr>
            <a:r>
              <a:rPr lang="en-US" altLang="en-US" sz="1400" b="1" dirty="0">
                <a:cs typeface="Arial" panose="020B0604020202020204" pitchFamily="34" charset="0"/>
              </a:rPr>
              <a:t>Fig. 4  </a:t>
            </a:r>
            <a:r>
              <a:rPr lang="en-US" altLang="en-US" sz="1400" dirty="0">
                <a:cs typeface="Arial" panose="020B0604020202020204" pitchFamily="34" charset="0"/>
              </a:rPr>
              <a:t>Radiation Oncology clinical providers were surveyed pre and post training and shared their views on the following statements:</a:t>
            </a:r>
            <a:r>
              <a:rPr lang="en-US" sz="1400" dirty="0">
                <a:cs typeface="Arial" panose="020B0604020202020204" pitchFamily="34" charset="0"/>
              </a:rPr>
              <a:t> I address a patient by their preferred name </a:t>
            </a:r>
            <a:r>
              <a:rPr lang="en-US" sz="1400" dirty="0">
                <a:solidFill>
                  <a:srgbClr val="FF0000"/>
                </a:solidFill>
                <a:cs typeface="Arial" panose="020B0604020202020204" pitchFamily="34" charset="0"/>
              </a:rPr>
              <a:t>even if the name does not match what is listed on their government identification documents </a:t>
            </a:r>
            <a:r>
              <a:rPr lang="en-US" sz="1400" dirty="0">
                <a:cs typeface="Arial" panose="020B0604020202020204" pitchFamily="34" charset="0"/>
              </a:rPr>
              <a:t>(left)</a:t>
            </a:r>
            <a:r>
              <a:rPr lang="en-US" sz="1400" dirty="0">
                <a:solidFill>
                  <a:srgbClr val="FF0000"/>
                </a:solidFill>
                <a:cs typeface="Arial" panose="020B0604020202020204" pitchFamily="34" charset="0"/>
              </a:rPr>
              <a:t>.</a:t>
            </a:r>
            <a:r>
              <a:rPr lang="en-US" altLang="en-US" sz="1400" dirty="0">
                <a:cs typeface="Arial" panose="020B0604020202020204" pitchFamily="34" charset="0"/>
              </a:rPr>
              <a:t> </a:t>
            </a:r>
            <a:r>
              <a:rPr lang="en-US" sz="1400" dirty="0">
                <a:cs typeface="Arial" panose="020B0604020202020204" pitchFamily="34" charset="0"/>
              </a:rPr>
              <a:t>I address a patient by their used pronoun </a:t>
            </a:r>
            <a:r>
              <a:rPr lang="en-US" sz="1400" dirty="0">
                <a:solidFill>
                  <a:srgbClr val="FF0000"/>
                </a:solidFill>
                <a:cs typeface="Arial" panose="020B0604020202020204" pitchFamily="34" charset="0"/>
              </a:rPr>
              <a:t>even if the pronoun reflects a gender different from the patient’s sex assigned at birth </a:t>
            </a:r>
            <a:r>
              <a:rPr lang="en-US" sz="1400" dirty="0">
                <a:cs typeface="Arial" panose="020B0604020202020204" pitchFamily="34" charset="0"/>
              </a:rPr>
              <a:t>(right).</a:t>
            </a:r>
            <a:r>
              <a:rPr lang="en-US" sz="1400" dirty="0">
                <a:solidFill>
                  <a:srgbClr val="FF0000"/>
                </a:solidFill>
                <a:cs typeface="Arial" panose="020B0604020202020204" pitchFamily="34" charset="0"/>
              </a:rPr>
              <a:t> </a:t>
            </a:r>
          </a:p>
          <a:p>
            <a:pPr defTabSz="685800" eaLnBrk="1" fontAlgn="auto" hangingPunct="1">
              <a:spcBef>
                <a:spcPts val="0"/>
              </a:spcBef>
              <a:spcAft>
                <a:spcPts val="0"/>
              </a:spcAft>
              <a:buNone/>
              <a:defRPr/>
            </a:pPr>
            <a:endParaRPr lang="en-US" sz="1300" dirty="0">
              <a:cs typeface="Arial" panose="020B060402020202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altLang="en-US" sz="1300" b="1" dirty="0">
                <a:cs typeface="Arial" panose="020B0604020202020204" pitchFamily="34" charset="0"/>
              </a:rPr>
              <a:t> </a:t>
            </a:r>
            <a:endParaRPr lang="en-US" altLang="en-US" sz="1300" dirty="0">
              <a:cs typeface="Arial" panose="020B0604020202020204" pitchFamily="34" charset="0"/>
            </a:endParaRPr>
          </a:p>
        </p:txBody>
      </p:sp>
      <p:sp>
        <p:nvSpPr>
          <p:cNvPr id="184" name="TextBox 183">
            <a:extLst>
              <a:ext uri="{FF2B5EF4-FFF2-40B4-BE49-F238E27FC236}">
                <a16:creationId xmlns:a16="http://schemas.microsoft.com/office/drawing/2014/main" id="{C5BCCF1E-FD6D-9244-9C46-5E6E46488A98}"/>
              </a:ext>
            </a:extLst>
          </p:cNvPr>
          <p:cNvSpPr txBox="1"/>
          <p:nvPr/>
        </p:nvSpPr>
        <p:spPr>
          <a:xfrm>
            <a:off x="7854960" y="15744627"/>
            <a:ext cx="6303896" cy="461665"/>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dirty="0">
                <a:solidFill>
                  <a:srgbClr val="407EC9"/>
                </a:solidFill>
                <a:latin typeface="Arial Black" panose="020B0604020202020204" pitchFamily="34" charset="0"/>
                <a:cs typeface="Arial" panose="020B0604020202020204" pitchFamily="34" charset="0"/>
              </a:rPr>
              <a:t>Key Elements of PAS Training:</a:t>
            </a:r>
            <a:endPar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185" name="TextBox 184">
            <a:extLst>
              <a:ext uri="{FF2B5EF4-FFF2-40B4-BE49-F238E27FC236}">
                <a16:creationId xmlns:a16="http://schemas.microsoft.com/office/drawing/2014/main" id="{5BD5B7AD-BA4E-C54A-9482-2CD18461F918}"/>
              </a:ext>
            </a:extLst>
          </p:cNvPr>
          <p:cNvSpPr txBox="1"/>
          <p:nvPr/>
        </p:nvSpPr>
        <p:spPr>
          <a:xfrm>
            <a:off x="15071284" y="3781203"/>
            <a:ext cx="6303896" cy="461665"/>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dirty="0">
                <a:solidFill>
                  <a:srgbClr val="407EC9"/>
                </a:solidFill>
                <a:latin typeface="Arial Black" panose="020B0604020202020204" pitchFamily="34" charset="0"/>
                <a:cs typeface="Arial" panose="020B0604020202020204" pitchFamily="34" charset="0"/>
              </a:rPr>
              <a:t>Key Elements of Provider Training:</a:t>
            </a:r>
            <a:endPar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31" name="Rectangle 30">
            <a:extLst>
              <a:ext uri="{FF2B5EF4-FFF2-40B4-BE49-F238E27FC236}">
                <a16:creationId xmlns:a16="http://schemas.microsoft.com/office/drawing/2014/main" id="{951D49F5-F903-214E-A128-9F0279A4DC01}"/>
              </a:ext>
            </a:extLst>
          </p:cNvPr>
          <p:cNvSpPr/>
          <p:nvPr/>
        </p:nvSpPr>
        <p:spPr bwMode="auto">
          <a:xfrm>
            <a:off x="23236682" y="4316695"/>
            <a:ext cx="504336" cy="1080983"/>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nvGrpSpPr>
          <p:cNvPr id="32" name="Group 31">
            <a:extLst>
              <a:ext uri="{FF2B5EF4-FFF2-40B4-BE49-F238E27FC236}">
                <a16:creationId xmlns:a16="http://schemas.microsoft.com/office/drawing/2014/main" id="{3AF2915C-3AE8-8647-AEA4-518E28012524}"/>
              </a:ext>
            </a:extLst>
          </p:cNvPr>
          <p:cNvGrpSpPr/>
          <p:nvPr/>
        </p:nvGrpSpPr>
        <p:grpSpPr>
          <a:xfrm>
            <a:off x="22194309" y="4010025"/>
            <a:ext cx="6817723" cy="3732330"/>
            <a:chOff x="22225974" y="4242868"/>
            <a:chExt cx="6817723" cy="3732330"/>
          </a:xfrm>
        </p:grpSpPr>
        <p:pic>
          <p:nvPicPr>
            <p:cNvPr id="30" name="Picture 29">
              <a:extLst>
                <a:ext uri="{FF2B5EF4-FFF2-40B4-BE49-F238E27FC236}">
                  <a16:creationId xmlns:a16="http://schemas.microsoft.com/office/drawing/2014/main" id="{5765E266-6843-E94B-945F-49D17E2C7C53}"/>
                </a:ext>
              </a:extLst>
            </p:cNvPr>
            <p:cNvPicPr>
              <a:picLocks noChangeAspect="1"/>
            </p:cNvPicPr>
            <p:nvPr/>
          </p:nvPicPr>
          <p:blipFill>
            <a:blip r:embed="rId19"/>
            <a:stretch>
              <a:fillRect/>
            </a:stretch>
          </p:blipFill>
          <p:spPr>
            <a:xfrm>
              <a:off x="22225974" y="4242868"/>
              <a:ext cx="6817723" cy="3732330"/>
            </a:xfrm>
            <a:prstGeom prst="rect">
              <a:avLst/>
            </a:prstGeom>
          </p:spPr>
        </p:pic>
        <p:sp>
          <p:nvSpPr>
            <p:cNvPr id="189" name="Rectangle 188">
              <a:extLst>
                <a:ext uri="{FF2B5EF4-FFF2-40B4-BE49-F238E27FC236}">
                  <a16:creationId xmlns:a16="http://schemas.microsoft.com/office/drawing/2014/main" id="{85F068B1-ED7E-414D-80FB-145C93A399EA}"/>
                </a:ext>
              </a:extLst>
            </p:cNvPr>
            <p:cNvSpPr/>
            <p:nvPr/>
          </p:nvSpPr>
          <p:spPr bwMode="auto">
            <a:xfrm>
              <a:off x="23550092" y="4446388"/>
              <a:ext cx="680934" cy="88072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190" name="Rectangle 189">
              <a:extLst>
                <a:ext uri="{FF2B5EF4-FFF2-40B4-BE49-F238E27FC236}">
                  <a16:creationId xmlns:a16="http://schemas.microsoft.com/office/drawing/2014/main" id="{4E30F4D2-3DD7-FA47-AA35-8F87B0F649BB}"/>
                </a:ext>
              </a:extLst>
            </p:cNvPr>
            <p:cNvSpPr/>
            <p:nvPr/>
          </p:nvSpPr>
          <p:spPr bwMode="auto">
            <a:xfrm>
              <a:off x="25768331" y="4273372"/>
              <a:ext cx="680934" cy="88072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192" name="Text Box 108">
            <a:extLst>
              <a:ext uri="{FF2B5EF4-FFF2-40B4-BE49-F238E27FC236}">
                <a16:creationId xmlns:a16="http://schemas.microsoft.com/office/drawing/2014/main" id="{62AE1465-2BF0-DB44-A4A7-BAD9EC800A24}"/>
              </a:ext>
            </a:extLst>
          </p:cNvPr>
          <p:cNvSpPr txBox="1">
            <a:spLocks noChangeArrowheads="1"/>
          </p:cNvSpPr>
          <p:nvPr/>
        </p:nvSpPr>
        <p:spPr bwMode="auto">
          <a:xfrm>
            <a:off x="22225974" y="3830835"/>
            <a:ext cx="63692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gn="ctr" defTabSz="685800" eaLnBrk="1" fontAlgn="auto" hangingPunct="1">
              <a:spcBef>
                <a:spcPts val="0"/>
              </a:spcBef>
              <a:spcAft>
                <a:spcPts val="0"/>
              </a:spcAft>
              <a:buNone/>
              <a:defRPr/>
            </a:pPr>
            <a:r>
              <a:rPr lang="en-US" altLang="en-US" sz="2000" b="1" i="1" dirty="0">
                <a:solidFill>
                  <a:schemeClr val="accent2"/>
                </a:solidFill>
                <a:cs typeface="Arial" panose="020B0604020202020204" pitchFamily="34" charset="0"/>
              </a:rPr>
              <a:t>Provider practice patterns using SOGI information</a:t>
            </a:r>
            <a:endParaRPr lang="en-US" altLang="en-US" sz="2000" i="1" dirty="0">
              <a:solidFill>
                <a:schemeClr val="accent2"/>
              </a:solidFill>
              <a:cs typeface="Arial" panose="020B0604020202020204" pitchFamily="34" charset="0"/>
            </a:endParaRPr>
          </a:p>
        </p:txBody>
      </p:sp>
      <p:sp>
        <p:nvSpPr>
          <p:cNvPr id="193" name="Rectangle 103">
            <a:extLst>
              <a:ext uri="{FF2B5EF4-FFF2-40B4-BE49-F238E27FC236}">
                <a16:creationId xmlns:a16="http://schemas.microsoft.com/office/drawing/2014/main" id="{ABB38064-8D68-CF48-948C-12F40AF72D13}"/>
              </a:ext>
            </a:extLst>
          </p:cNvPr>
          <p:cNvSpPr>
            <a:spLocks noChangeArrowheads="1"/>
          </p:cNvSpPr>
          <p:nvPr/>
        </p:nvSpPr>
        <p:spPr bwMode="auto">
          <a:xfrm>
            <a:off x="22194309" y="3711061"/>
            <a:ext cx="6473196" cy="9286482"/>
          </a:xfrm>
          <a:prstGeom prst="rect">
            <a:avLst/>
          </a:prstGeom>
          <a:noFill/>
          <a:ln w="28575">
            <a:solidFill>
              <a:schemeClr val="tx1"/>
            </a:solidFill>
            <a:miter lim="800000"/>
            <a:headEnd/>
            <a:tailEnd/>
          </a:ln>
        </p:spPr>
        <p:txBody>
          <a:bodyPr wrap="none" anchor="ct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endParaRPr lang="en-US" altLang="en-US" sz="2400"/>
          </a:p>
        </p:txBody>
      </p:sp>
      <p:pic>
        <p:nvPicPr>
          <p:cNvPr id="194" name="Picture 193">
            <a:extLst>
              <a:ext uri="{FF2B5EF4-FFF2-40B4-BE49-F238E27FC236}">
                <a16:creationId xmlns:a16="http://schemas.microsoft.com/office/drawing/2014/main" id="{31065F17-2EA5-774A-BB24-40B3E0E104F8}"/>
              </a:ext>
            </a:extLst>
          </p:cNvPr>
          <p:cNvPicPr>
            <a:picLocks noChangeAspect="1"/>
          </p:cNvPicPr>
          <p:nvPr/>
        </p:nvPicPr>
        <p:blipFill rotWithShape="1">
          <a:blip r:embed="rId18"/>
          <a:srcRect l="46440" r="23859" b="83809"/>
          <a:stretch/>
        </p:blipFill>
        <p:spPr>
          <a:xfrm>
            <a:off x="24191678" y="3991071"/>
            <a:ext cx="1737360" cy="788659"/>
          </a:xfrm>
          <a:prstGeom prst="rect">
            <a:avLst/>
          </a:prstGeom>
        </p:spPr>
      </p:pic>
      <p:pic>
        <p:nvPicPr>
          <p:cNvPr id="195" name="Picture 194">
            <a:extLst>
              <a:ext uri="{FF2B5EF4-FFF2-40B4-BE49-F238E27FC236}">
                <a16:creationId xmlns:a16="http://schemas.microsoft.com/office/drawing/2014/main" id="{8DA73B95-22D8-0B46-976E-AE09370DF9CA}"/>
              </a:ext>
            </a:extLst>
          </p:cNvPr>
          <p:cNvPicPr>
            <a:picLocks noChangeAspect="1"/>
          </p:cNvPicPr>
          <p:nvPr/>
        </p:nvPicPr>
        <p:blipFill rotWithShape="1">
          <a:blip r:embed="rId18"/>
          <a:srcRect l="46440" r="23859" b="83809"/>
          <a:stretch/>
        </p:blipFill>
        <p:spPr>
          <a:xfrm>
            <a:off x="26336164" y="3914871"/>
            <a:ext cx="1737360" cy="788659"/>
          </a:xfrm>
          <a:prstGeom prst="rect">
            <a:avLst/>
          </a:prstGeom>
        </p:spPr>
      </p:pic>
      <p:sp>
        <p:nvSpPr>
          <p:cNvPr id="196" name="TextBox 195">
            <a:extLst>
              <a:ext uri="{FF2B5EF4-FFF2-40B4-BE49-F238E27FC236}">
                <a16:creationId xmlns:a16="http://schemas.microsoft.com/office/drawing/2014/main" id="{E3B816AB-A216-EB40-A336-DF0DA316F9FC}"/>
              </a:ext>
            </a:extLst>
          </p:cNvPr>
          <p:cNvSpPr txBox="1"/>
          <p:nvPr/>
        </p:nvSpPr>
        <p:spPr>
          <a:xfrm>
            <a:off x="22948663" y="7365747"/>
            <a:ext cx="2230299" cy="400110"/>
          </a:xfrm>
          <a:prstGeom prst="rect">
            <a:avLst/>
          </a:prstGeom>
          <a:noFill/>
        </p:spPr>
        <p:txBody>
          <a:bodyPr wrap="square">
            <a:spAutoFit/>
          </a:bodyPr>
          <a:lstStyle/>
          <a:p>
            <a:r>
              <a:rPr lang="en-US" sz="2000" b="1" dirty="0">
                <a:cs typeface="Arial" panose="020B0604020202020204" pitchFamily="34" charset="0"/>
              </a:rPr>
              <a:t>Training:</a:t>
            </a:r>
            <a:endParaRPr lang="en-US" sz="2000" b="1" dirty="0"/>
          </a:p>
        </p:txBody>
      </p:sp>
      <p:grpSp>
        <p:nvGrpSpPr>
          <p:cNvPr id="35" name="Group 34">
            <a:extLst>
              <a:ext uri="{FF2B5EF4-FFF2-40B4-BE49-F238E27FC236}">
                <a16:creationId xmlns:a16="http://schemas.microsoft.com/office/drawing/2014/main" id="{D5B958A1-9D3D-B646-8CA5-9D220E584B5A}"/>
              </a:ext>
            </a:extLst>
          </p:cNvPr>
          <p:cNvGrpSpPr/>
          <p:nvPr/>
        </p:nvGrpSpPr>
        <p:grpSpPr>
          <a:xfrm>
            <a:off x="22374524" y="9394877"/>
            <a:ext cx="4049206" cy="3611879"/>
            <a:chOff x="22148162" y="8942827"/>
            <a:chExt cx="4049206" cy="3611879"/>
          </a:xfrm>
        </p:grpSpPr>
        <p:pic>
          <p:nvPicPr>
            <p:cNvPr id="34" name="Picture 33">
              <a:extLst>
                <a:ext uri="{FF2B5EF4-FFF2-40B4-BE49-F238E27FC236}">
                  <a16:creationId xmlns:a16="http://schemas.microsoft.com/office/drawing/2014/main" id="{79C87D1C-8DCD-AB48-A18E-783C8F38B34C}"/>
                </a:ext>
              </a:extLst>
            </p:cNvPr>
            <p:cNvPicPr>
              <a:picLocks noChangeAspect="1"/>
            </p:cNvPicPr>
            <p:nvPr/>
          </p:nvPicPr>
          <p:blipFill>
            <a:blip r:embed="rId20"/>
            <a:stretch>
              <a:fillRect/>
            </a:stretch>
          </p:blipFill>
          <p:spPr>
            <a:xfrm>
              <a:off x="22148162" y="9002771"/>
              <a:ext cx="4049206" cy="3551935"/>
            </a:xfrm>
            <a:prstGeom prst="rect">
              <a:avLst/>
            </a:prstGeom>
          </p:spPr>
        </p:pic>
        <p:sp>
          <p:nvSpPr>
            <p:cNvPr id="199" name="Rectangle 198">
              <a:extLst>
                <a:ext uri="{FF2B5EF4-FFF2-40B4-BE49-F238E27FC236}">
                  <a16:creationId xmlns:a16="http://schemas.microsoft.com/office/drawing/2014/main" id="{A6FF4C27-2160-7D4E-A086-D1CB4848415B}"/>
                </a:ext>
              </a:extLst>
            </p:cNvPr>
            <p:cNvSpPr/>
            <p:nvPr/>
          </p:nvSpPr>
          <p:spPr bwMode="auto">
            <a:xfrm>
              <a:off x="22887522" y="8942827"/>
              <a:ext cx="680934" cy="88072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200" name="Rectangle 199">
              <a:extLst>
                <a:ext uri="{FF2B5EF4-FFF2-40B4-BE49-F238E27FC236}">
                  <a16:creationId xmlns:a16="http://schemas.microsoft.com/office/drawing/2014/main" id="{23ABE7B3-6394-0344-9471-CA0E3719F3A9}"/>
                </a:ext>
              </a:extLst>
            </p:cNvPr>
            <p:cNvSpPr/>
            <p:nvPr/>
          </p:nvSpPr>
          <p:spPr bwMode="auto">
            <a:xfrm>
              <a:off x="22887522" y="11518178"/>
              <a:ext cx="680934" cy="88072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pic>
        <p:nvPicPr>
          <p:cNvPr id="202" name="Picture 201">
            <a:extLst>
              <a:ext uri="{FF2B5EF4-FFF2-40B4-BE49-F238E27FC236}">
                <a16:creationId xmlns:a16="http://schemas.microsoft.com/office/drawing/2014/main" id="{F6323560-4403-F24A-8D8F-88857B11FE58}"/>
              </a:ext>
            </a:extLst>
          </p:cNvPr>
          <p:cNvPicPr>
            <a:picLocks noChangeAspect="1"/>
          </p:cNvPicPr>
          <p:nvPr/>
        </p:nvPicPr>
        <p:blipFill rotWithShape="1">
          <a:blip r:embed="rId18"/>
          <a:srcRect l="46440" r="23859" b="83809"/>
          <a:stretch/>
        </p:blipFill>
        <p:spPr>
          <a:xfrm>
            <a:off x="24258438" y="9281088"/>
            <a:ext cx="1371600" cy="622627"/>
          </a:xfrm>
          <a:prstGeom prst="rect">
            <a:avLst/>
          </a:prstGeom>
        </p:spPr>
      </p:pic>
      <p:sp>
        <p:nvSpPr>
          <p:cNvPr id="203" name="TextBox 202">
            <a:extLst>
              <a:ext uri="{FF2B5EF4-FFF2-40B4-BE49-F238E27FC236}">
                <a16:creationId xmlns:a16="http://schemas.microsoft.com/office/drawing/2014/main" id="{D2A3BD07-6675-5549-AC88-829FC39F65FB}"/>
              </a:ext>
            </a:extLst>
          </p:cNvPr>
          <p:cNvSpPr txBox="1"/>
          <p:nvPr/>
        </p:nvSpPr>
        <p:spPr>
          <a:xfrm>
            <a:off x="22830059" y="12606646"/>
            <a:ext cx="2230299" cy="400110"/>
          </a:xfrm>
          <a:prstGeom prst="rect">
            <a:avLst/>
          </a:prstGeom>
          <a:noFill/>
        </p:spPr>
        <p:txBody>
          <a:bodyPr wrap="square">
            <a:spAutoFit/>
          </a:bodyPr>
          <a:lstStyle/>
          <a:p>
            <a:r>
              <a:rPr lang="en-US" sz="2000" b="1" dirty="0">
                <a:cs typeface="Arial" panose="020B0604020202020204" pitchFamily="34" charset="0"/>
              </a:rPr>
              <a:t>Training:</a:t>
            </a:r>
            <a:endParaRPr lang="en-US" sz="2000" b="1" dirty="0"/>
          </a:p>
        </p:txBody>
      </p:sp>
      <p:sp>
        <p:nvSpPr>
          <p:cNvPr id="204" name="Text Box 108">
            <a:extLst>
              <a:ext uri="{FF2B5EF4-FFF2-40B4-BE49-F238E27FC236}">
                <a16:creationId xmlns:a16="http://schemas.microsoft.com/office/drawing/2014/main" id="{A9BE9C3A-0F81-B146-93B9-E45A270467DB}"/>
              </a:ext>
            </a:extLst>
          </p:cNvPr>
          <p:cNvSpPr txBox="1">
            <a:spLocks noChangeArrowheads="1"/>
          </p:cNvSpPr>
          <p:nvPr/>
        </p:nvSpPr>
        <p:spPr bwMode="auto">
          <a:xfrm>
            <a:off x="26245428" y="10203810"/>
            <a:ext cx="2223943" cy="176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buNone/>
            </a:pPr>
            <a:r>
              <a:rPr lang="en-US" altLang="en-US" sz="1400" b="1" dirty="0">
                <a:cs typeface="Arial" panose="020B0604020202020204" pitchFamily="34" charset="0"/>
              </a:rPr>
              <a:t>Fig. 5. </a:t>
            </a:r>
            <a:r>
              <a:rPr lang="en-US" altLang="en-US" sz="1400" dirty="0">
                <a:cs typeface="Arial" panose="020B0604020202020204" pitchFamily="34" charset="0"/>
              </a:rPr>
              <a:t>Radiation Oncology clinical providers shared their views on the following statement</a:t>
            </a:r>
            <a:r>
              <a:rPr lang="en-US" altLang="en-US" sz="1400" dirty="0">
                <a:solidFill>
                  <a:srgbClr val="FF0000"/>
                </a:solidFill>
                <a:cs typeface="Arial" panose="020B0604020202020204" pitchFamily="34" charset="0"/>
              </a:rPr>
              <a:t>: I use Sexual Orientation and Gender Identity data fields in my clinical practice.</a:t>
            </a:r>
          </a:p>
          <a:p>
            <a:pPr>
              <a:buNone/>
            </a:pPr>
            <a:endParaRPr lang="en-US" altLang="en-US" sz="1400" dirty="0">
              <a:cs typeface="Arial" panose="020B0604020202020204" pitchFamily="34" charset="0"/>
            </a:endParaRPr>
          </a:p>
        </p:txBody>
      </p:sp>
      <p:cxnSp>
        <p:nvCxnSpPr>
          <p:cNvPr id="205" name="Straight Connector 204">
            <a:extLst>
              <a:ext uri="{FF2B5EF4-FFF2-40B4-BE49-F238E27FC236}">
                <a16:creationId xmlns:a16="http://schemas.microsoft.com/office/drawing/2014/main" id="{090ADC18-54B1-FD4A-B7B6-868952AA8711}"/>
              </a:ext>
            </a:extLst>
          </p:cNvPr>
          <p:cNvCxnSpPr/>
          <p:nvPr/>
        </p:nvCxnSpPr>
        <p:spPr bwMode="auto">
          <a:xfrm>
            <a:off x="22206514" y="9396578"/>
            <a:ext cx="6388665"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06" name="TextBox 205">
            <a:extLst>
              <a:ext uri="{FF2B5EF4-FFF2-40B4-BE49-F238E27FC236}">
                <a16:creationId xmlns:a16="http://schemas.microsoft.com/office/drawing/2014/main" id="{50878B8B-22B3-334A-832A-E2A3A644DF01}"/>
              </a:ext>
            </a:extLst>
          </p:cNvPr>
          <p:cNvSpPr txBox="1"/>
          <p:nvPr/>
        </p:nvSpPr>
        <p:spPr>
          <a:xfrm>
            <a:off x="23822726" y="6829080"/>
            <a:ext cx="1743003" cy="338554"/>
          </a:xfrm>
          <a:prstGeom prst="rect">
            <a:avLst/>
          </a:prstGeom>
          <a:noFill/>
        </p:spPr>
        <p:txBody>
          <a:bodyPr wrap="square">
            <a:spAutoFit/>
          </a:bodyPr>
          <a:lstStyle/>
          <a:p>
            <a:r>
              <a:rPr lang="en-US" sz="1600" dirty="0"/>
              <a:t>***p&lt;0.001</a:t>
            </a:r>
          </a:p>
        </p:txBody>
      </p:sp>
      <p:sp>
        <p:nvSpPr>
          <p:cNvPr id="207" name="TextBox 206">
            <a:extLst>
              <a:ext uri="{FF2B5EF4-FFF2-40B4-BE49-F238E27FC236}">
                <a16:creationId xmlns:a16="http://schemas.microsoft.com/office/drawing/2014/main" id="{E7C270D4-BAC7-7942-B5B7-98F87E4BB621}"/>
              </a:ext>
            </a:extLst>
          </p:cNvPr>
          <p:cNvSpPr txBox="1"/>
          <p:nvPr/>
        </p:nvSpPr>
        <p:spPr>
          <a:xfrm>
            <a:off x="26103379" y="6852910"/>
            <a:ext cx="1743003" cy="338554"/>
          </a:xfrm>
          <a:prstGeom prst="rect">
            <a:avLst/>
          </a:prstGeom>
          <a:noFill/>
        </p:spPr>
        <p:txBody>
          <a:bodyPr wrap="square">
            <a:spAutoFit/>
          </a:bodyPr>
          <a:lstStyle/>
          <a:p>
            <a:r>
              <a:rPr lang="en-US" sz="1600" dirty="0"/>
              <a:t>***p&lt;0.001</a:t>
            </a:r>
          </a:p>
        </p:txBody>
      </p:sp>
      <p:sp>
        <p:nvSpPr>
          <p:cNvPr id="208" name="TextBox 207">
            <a:extLst>
              <a:ext uri="{FF2B5EF4-FFF2-40B4-BE49-F238E27FC236}">
                <a16:creationId xmlns:a16="http://schemas.microsoft.com/office/drawing/2014/main" id="{A44C482A-0E7B-BA41-85D9-821DAFA0B9CD}"/>
              </a:ext>
            </a:extLst>
          </p:cNvPr>
          <p:cNvSpPr txBox="1"/>
          <p:nvPr/>
        </p:nvSpPr>
        <p:spPr>
          <a:xfrm>
            <a:off x="24619035" y="12099510"/>
            <a:ext cx="1743003" cy="338554"/>
          </a:xfrm>
          <a:prstGeom prst="rect">
            <a:avLst/>
          </a:prstGeom>
          <a:noFill/>
        </p:spPr>
        <p:txBody>
          <a:bodyPr wrap="square">
            <a:spAutoFit/>
          </a:bodyPr>
          <a:lstStyle/>
          <a:p>
            <a:r>
              <a:rPr lang="en-US" sz="1600" dirty="0"/>
              <a:t>***p&lt;0.001</a:t>
            </a:r>
          </a:p>
        </p:txBody>
      </p:sp>
      <p:sp>
        <p:nvSpPr>
          <p:cNvPr id="210" name="TextBox 209">
            <a:extLst>
              <a:ext uri="{FF2B5EF4-FFF2-40B4-BE49-F238E27FC236}">
                <a16:creationId xmlns:a16="http://schemas.microsoft.com/office/drawing/2014/main" id="{6FC47670-5FA7-CC47-9D47-BA35552CF49C}"/>
              </a:ext>
            </a:extLst>
          </p:cNvPr>
          <p:cNvSpPr txBox="1"/>
          <p:nvPr/>
        </p:nvSpPr>
        <p:spPr>
          <a:xfrm>
            <a:off x="22206514" y="13245274"/>
            <a:ext cx="6607788" cy="1938992"/>
          </a:xfrm>
          <a:prstGeom prst="rect">
            <a:avLst/>
          </a:prstGeom>
          <a:noFill/>
        </p:spPr>
        <p:txBody>
          <a:bodyPr wrap="square">
            <a:spAutoFit/>
          </a:bodyPr>
          <a:lstStyle/>
          <a:p>
            <a:pPr marR="0" lvl="0">
              <a:spcBef>
                <a:spcPts val="0"/>
              </a:spcBef>
              <a:spcAft>
                <a:spcPts val="0"/>
              </a:spcAft>
            </a:pPr>
            <a:r>
              <a:rPr lang="en-US" sz="2000" dirty="0">
                <a:effectLst/>
                <a:ea typeface="Calibri" panose="020F0502020204030204" pitchFamily="34" charset="0"/>
                <a:cs typeface="Arial" panose="020B0604020202020204" pitchFamily="34" charset="0"/>
              </a:rPr>
              <a:t>Among medical providers surveyed </a:t>
            </a:r>
            <a:r>
              <a:rPr lang="en-US" sz="2000" dirty="0">
                <a:ea typeface="Calibri" panose="020F0502020204030204" pitchFamily="34" charset="0"/>
                <a:cs typeface="Arial" panose="020B0604020202020204" pitchFamily="34" charset="0"/>
              </a:rPr>
              <a:t>c</a:t>
            </a:r>
            <a:r>
              <a:rPr lang="en-US" sz="2000" dirty="0">
                <a:effectLst/>
                <a:ea typeface="Calibri" panose="020F0502020204030204" pitchFamily="34" charset="0"/>
                <a:cs typeface="Arial" panose="020B0604020202020204" pitchFamily="34" charset="0"/>
              </a:rPr>
              <a:t>onfidence for using SOGI terms with patients improved from before training (52%, 13/25) to after training (100%, 17/17, p=0.005). Use of SOGI data in clinical decision making increased from before training (9/25, 36%) to after training (100%, 17/17) among medical providers (p&lt;0.0001).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ducation Week Poster_032023" id="{2E321B1C-5E2B-344B-813C-6B97FF0BFABC}" vid="{914D5375-C586-4746-BF5B-A2D2F1A0D1B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3167</TotalTime>
  <Words>1184</Words>
  <Application>Microsoft Office PowerPoint</Application>
  <PresentationFormat>Custom</PresentationFormat>
  <Paragraphs>119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Arial Black</vt:lpstr>
      <vt:lpstr>Calibri</vt:lpstr>
      <vt:lpstr>Symbol</vt:lpstr>
      <vt:lpstr>Blank Presentation</vt:lpstr>
      <vt:lpstr>PowerPoint Presentation</vt:lpstr>
    </vt:vector>
  </TitlesOfParts>
  <Company>UT MDACC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 User</dc:creator>
  <cp:lastModifiedBy>Schrank,Benjamin R</cp:lastModifiedBy>
  <cp:revision>96</cp:revision>
  <cp:lastPrinted>2016-11-08T22:38:02Z</cp:lastPrinted>
  <dcterms:created xsi:type="dcterms:W3CDTF">2010-05-10T19:12:44Z</dcterms:created>
  <dcterms:modified xsi:type="dcterms:W3CDTF">2023-03-23T02:44:34Z</dcterms:modified>
</cp:coreProperties>
</file>