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5"/>
  </p:sldMasterIdLst>
  <p:sldIdLst>
    <p:sldId id="256" r:id="rId6"/>
  </p:sldIdLst>
  <p:sldSz cx="21945600" cy="21945600"/>
  <p:notesSz cx="9124950" cy="14782800"/>
  <p:defaultTextStyle>
    <a:defPPr>
      <a:defRPr lang="en-US"/>
    </a:defPPr>
    <a:lvl1pPr algn="l" rtl="0" eaLnBrk="0" fontAlgn="base" hangingPunct="0">
      <a:spcBef>
        <a:spcPct val="0"/>
      </a:spcBef>
      <a:spcAft>
        <a:spcPct val="0"/>
      </a:spcAft>
      <a:defRPr sz="2400" kern="1200">
        <a:solidFill>
          <a:schemeClr val="tx1"/>
        </a:solidFill>
        <a:latin typeface="Times"/>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Times"/>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Times"/>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Times"/>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Times"/>
        <a:ea typeface="MS PGothic" pitchFamily="34" charset="-128"/>
        <a:cs typeface="+mn-cs"/>
      </a:defRPr>
    </a:lvl5pPr>
    <a:lvl6pPr marL="2286000" algn="l" defTabSz="914400" rtl="0" eaLnBrk="1" latinLnBrk="0" hangingPunct="1">
      <a:defRPr sz="2400" kern="1200">
        <a:solidFill>
          <a:schemeClr val="tx1"/>
        </a:solidFill>
        <a:latin typeface="Times"/>
        <a:ea typeface="MS PGothic" pitchFamily="34" charset="-128"/>
        <a:cs typeface="+mn-cs"/>
      </a:defRPr>
    </a:lvl6pPr>
    <a:lvl7pPr marL="2743200" algn="l" defTabSz="914400" rtl="0" eaLnBrk="1" latinLnBrk="0" hangingPunct="1">
      <a:defRPr sz="2400" kern="1200">
        <a:solidFill>
          <a:schemeClr val="tx1"/>
        </a:solidFill>
        <a:latin typeface="Times"/>
        <a:ea typeface="MS PGothic" pitchFamily="34" charset="-128"/>
        <a:cs typeface="+mn-cs"/>
      </a:defRPr>
    </a:lvl7pPr>
    <a:lvl8pPr marL="3200400" algn="l" defTabSz="914400" rtl="0" eaLnBrk="1" latinLnBrk="0" hangingPunct="1">
      <a:defRPr sz="2400" kern="1200">
        <a:solidFill>
          <a:schemeClr val="tx1"/>
        </a:solidFill>
        <a:latin typeface="Times"/>
        <a:ea typeface="MS PGothic" pitchFamily="34" charset="-128"/>
        <a:cs typeface="+mn-cs"/>
      </a:defRPr>
    </a:lvl8pPr>
    <a:lvl9pPr marL="3657600" algn="l" defTabSz="914400" rtl="0" eaLnBrk="1" latinLnBrk="0" hangingPunct="1">
      <a:defRPr sz="2400" kern="1200">
        <a:solidFill>
          <a:schemeClr val="tx1"/>
        </a:solidFill>
        <a:latin typeface="Times"/>
        <a:ea typeface="MS PGothic" pitchFamily="34" charset="-128"/>
        <a:cs typeface="+mn-cs"/>
      </a:defRPr>
    </a:lvl9pPr>
  </p:defaultTextStyle>
  <p:extLst>
    <p:ext uri="{EFAFB233-063F-42B5-8137-9DF3F51BA10A}">
      <p15:sldGuideLst xmlns:p15="http://schemas.microsoft.com/office/powerpoint/2012/main">
        <p15:guide id="1" orient="horz" pos="1680">
          <p15:clr>
            <a:srgbClr val="A4A3A4"/>
          </p15:clr>
        </p15:guide>
        <p15:guide id="2" orient="horz" pos="13392">
          <p15:clr>
            <a:srgbClr val="A4A3A4"/>
          </p15:clr>
        </p15:guide>
        <p15:guide id="3" orient="horz" pos="2112">
          <p15:clr>
            <a:srgbClr val="A4A3A4"/>
          </p15:clr>
        </p15:guide>
        <p15:guide id="4" orient="horz" pos="240">
          <p15:clr>
            <a:srgbClr val="A4A3A4"/>
          </p15:clr>
        </p15:guide>
        <p15:guide id="5" pos="432">
          <p15:clr>
            <a:srgbClr val="A4A3A4"/>
          </p15:clr>
        </p15:guide>
        <p15:guide id="6" pos="13823">
          <p15:clr>
            <a:srgbClr val="A4A3A4"/>
          </p15:clr>
        </p15:guide>
        <p15:guide id="7" pos="13392">
          <p15:clr>
            <a:srgbClr val="A4A3A4"/>
          </p15:clr>
        </p15:guide>
        <p15:guide id="8" pos="2688">
          <p15:clr>
            <a:srgbClr val="A4A3A4"/>
          </p15:clr>
        </p15:guide>
        <p15:guide id="9" pos="3120">
          <p15:clr>
            <a:srgbClr val="A4A3A4"/>
          </p15:clr>
        </p15:guide>
        <p15:guide id="10" pos="5376">
          <p15:clr>
            <a:srgbClr val="A4A3A4"/>
          </p15:clr>
        </p15:guide>
        <p15:guide id="11" pos="5808">
          <p15:clr>
            <a:srgbClr val="A4A3A4"/>
          </p15:clr>
        </p15:guide>
        <p15:guide id="12" pos="80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B38C"/>
    <a:srgbClr val="856334"/>
    <a:srgbClr val="4D721F"/>
    <a:srgbClr val="1E5194"/>
    <a:srgbClr val="635D99"/>
    <a:srgbClr val="D77825"/>
    <a:srgbClr val="D9D3CC"/>
    <a:srgbClr val="E3D3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4BB306-318F-4EAC-965A-273BBA4C8687}" v="34" dt="2022-11-22T20:14:02.0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Grid="0">
      <p:cViewPr>
        <p:scale>
          <a:sx n="40" d="100"/>
          <a:sy n="40" d="100"/>
        </p:scale>
        <p:origin x="2700" y="-174"/>
      </p:cViewPr>
      <p:guideLst>
        <p:guide orient="horz" pos="1680"/>
        <p:guide orient="horz" pos="13392"/>
        <p:guide orient="horz" pos="2112"/>
        <p:guide orient="horz" pos="240"/>
        <p:guide pos="432"/>
        <p:guide pos="13823"/>
        <p:guide pos="13392"/>
        <p:guide pos="2688"/>
        <p:guide pos="3120"/>
        <p:guide pos="5376"/>
        <p:guide pos="5808"/>
        <p:guide pos="806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5/10/relationships/revisionInfo" Target="revisionInfo.xml"/><Relationship Id="rId5" Type="http://schemas.openxmlformats.org/officeDocument/2006/relationships/slideMaster" Target="slideMasters/slideMaster1.xml"/><Relationship Id="rId10"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46238" y="6816725"/>
            <a:ext cx="18653125" cy="4705350"/>
          </a:xfrm>
        </p:spPr>
        <p:txBody>
          <a:bodyPr/>
          <a:lstStyle/>
          <a:p>
            <a:r>
              <a:rPr lang="en-US"/>
              <a:t>Click to edit Master title style</a:t>
            </a:r>
          </a:p>
        </p:txBody>
      </p:sp>
      <p:sp>
        <p:nvSpPr>
          <p:cNvPr id="3" name="Subtitle 2"/>
          <p:cNvSpPr>
            <a:spLocks noGrp="1"/>
          </p:cNvSpPr>
          <p:nvPr>
            <p:ph type="subTitle" idx="1"/>
          </p:nvPr>
        </p:nvSpPr>
        <p:spPr>
          <a:xfrm>
            <a:off x="3292475" y="12436475"/>
            <a:ext cx="15360650" cy="56070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486CE34-2D1E-4AC4-A749-EFB7035EDAD3}" type="slidenum">
              <a:rPr lang="en-US"/>
              <a:pPr>
                <a:defRPr/>
              </a:pPr>
              <a:t>‹#›</a:t>
            </a:fld>
            <a:endParaRPr lang="en-US"/>
          </a:p>
        </p:txBody>
      </p:sp>
    </p:spTree>
    <p:extLst>
      <p:ext uri="{BB962C8B-B14F-4D97-AF65-F5344CB8AC3E}">
        <p14:creationId xmlns:p14="http://schemas.microsoft.com/office/powerpoint/2010/main" val="3776221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3EEA51B-2A6A-45E7-BF5D-7C4C17DF1CB6}" type="slidenum">
              <a:rPr lang="en-US"/>
              <a:pPr>
                <a:defRPr/>
              </a:pPr>
              <a:t>‹#›</a:t>
            </a:fld>
            <a:endParaRPr lang="en-US"/>
          </a:p>
        </p:txBody>
      </p:sp>
    </p:spTree>
    <p:extLst>
      <p:ext uri="{BB962C8B-B14F-4D97-AF65-F5344CB8AC3E}">
        <p14:creationId xmlns:p14="http://schemas.microsoft.com/office/powerpoint/2010/main" val="1825765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636875" y="1951038"/>
            <a:ext cx="4662488" cy="175561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46238" y="1951038"/>
            <a:ext cx="13838237" cy="175561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D2ED851-9A68-4446-84FA-511C3EC67B8C}" type="slidenum">
              <a:rPr lang="en-US"/>
              <a:pPr>
                <a:defRPr/>
              </a:pPr>
              <a:t>‹#›</a:t>
            </a:fld>
            <a:endParaRPr lang="en-US"/>
          </a:p>
        </p:txBody>
      </p:sp>
    </p:spTree>
    <p:extLst>
      <p:ext uri="{BB962C8B-B14F-4D97-AF65-F5344CB8AC3E}">
        <p14:creationId xmlns:p14="http://schemas.microsoft.com/office/powerpoint/2010/main" val="1088160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C34A563-3BED-4230-B268-27629BF06EA6}" type="slidenum">
              <a:rPr lang="en-US"/>
              <a:pPr>
                <a:defRPr/>
              </a:pPr>
              <a:t>‹#›</a:t>
            </a:fld>
            <a:endParaRPr lang="en-US"/>
          </a:p>
        </p:txBody>
      </p:sp>
    </p:spTree>
    <p:extLst>
      <p:ext uri="{BB962C8B-B14F-4D97-AF65-F5344CB8AC3E}">
        <p14:creationId xmlns:p14="http://schemas.microsoft.com/office/powerpoint/2010/main" val="2454640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33550" y="14101763"/>
            <a:ext cx="18653125" cy="43592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733550" y="9301163"/>
            <a:ext cx="18653125" cy="4800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B91B227-040A-4C78-9C0E-85E69A08EF4F}" type="slidenum">
              <a:rPr lang="en-US"/>
              <a:pPr>
                <a:defRPr/>
              </a:pPr>
              <a:t>‹#›</a:t>
            </a:fld>
            <a:endParaRPr lang="en-US"/>
          </a:p>
        </p:txBody>
      </p:sp>
    </p:spTree>
    <p:extLst>
      <p:ext uri="{BB962C8B-B14F-4D97-AF65-F5344CB8AC3E}">
        <p14:creationId xmlns:p14="http://schemas.microsoft.com/office/powerpoint/2010/main" val="2365328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46238" y="6340475"/>
            <a:ext cx="9250362"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1049000" y="6340475"/>
            <a:ext cx="9250363"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1B31AF9-8D4A-4EC6-9B60-8FCB16659C9D}" type="slidenum">
              <a:rPr lang="en-US"/>
              <a:pPr>
                <a:defRPr/>
              </a:pPr>
              <a:t>‹#›</a:t>
            </a:fld>
            <a:endParaRPr lang="en-US"/>
          </a:p>
        </p:txBody>
      </p:sp>
    </p:spTree>
    <p:extLst>
      <p:ext uri="{BB962C8B-B14F-4D97-AF65-F5344CB8AC3E}">
        <p14:creationId xmlns:p14="http://schemas.microsoft.com/office/powerpoint/2010/main" val="2009578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9475"/>
            <a:ext cx="19751675" cy="3657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96963" y="4911725"/>
            <a:ext cx="9696450"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6963" y="6959600"/>
            <a:ext cx="9696450"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1147425" y="4911725"/>
            <a:ext cx="9701213"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1147425" y="6959600"/>
            <a:ext cx="9701213"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FE2A2DD-245B-4A97-B31A-7B7E2B376AD8}" type="slidenum">
              <a:rPr lang="en-US"/>
              <a:pPr>
                <a:defRPr/>
              </a:pPr>
              <a:t>‹#›</a:t>
            </a:fld>
            <a:endParaRPr lang="en-US"/>
          </a:p>
        </p:txBody>
      </p:sp>
    </p:spTree>
    <p:extLst>
      <p:ext uri="{BB962C8B-B14F-4D97-AF65-F5344CB8AC3E}">
        <p14:creationId xmlns:p14="http://schemas.microsoft.com/office/powerpoint/2010/main" val="1273547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9E987B7-6C59-4BD2-B6CD-8B07653B6995}" type="slidenum">
              <a:rPr lang="en-US"/>
              <a:pPr>
                <a:defRPr/>
              </a:pPr>
              <a:t>‹#›</a:t>
            </a:fld>
            <a:endParaRPr lang="en-US"/>
          </a:p>
        </p:txBody>
      </p:sp>
    </p:spTree>
    <p:extLst>
      <p:ext uri="{BB962C8B-B14F-4D97-AF65-F5344CB8AC3E}">
        <p14:creationId xmlns:p14="http://schemas.microsoft.com/office/powerpoint/2010/main" val="657568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8F1A8DC-7443-40D0-82B3-7DCA850B9E67}" type="slidenum">
              <a:rPr lang="en-US"/>
              <a:pPr>
                <a:defRPr/>
              </a:pPr>
              <a:t>‹#›</a:t>
            </a:fld>
            <a:endParaRPr lang="en-US"/>
          </a:p>
        </p:txBody>
      </p:sp>
    </p:spTree>
    <p:extLst>
      <p:ext uri="{BB962C8B-B14F-4D97-AF65-F5344CB8AC3E}">
        <p14:creationId xmlns:p14="http://schemas.microsoft.com/office/powerpoint/2010/main" val="3764368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3125"/>
            <a:ext cx="7219950" cy="3719513"/>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8580438" y="873125"/>
            <a:ext cx="12268200" cy="187309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96963" y="4592638"/>
            <a:ext cx="7219950" cy="15011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E7A1B88-9155-4719-8869-89180AAD0654}" type="slidenum">
              <a:rPr lang="en-US"/>
              <a:pPr>
                <a:defRPr/>
              </a:pPr>
              <a:t>‹#›</a:t>
            </a:fld>
            <a:endParaRPr lang="en-US"/>
          </a:p>
        </p:txBody>
      </p:sp>
    </p:spTree>
    <p:extLst>
      <p:ext uri="{BB962C8B-B14F-4D97-AF65-F5344CB8AC3E}">
        <p14:creationId xmlns:p14="http://schemas.microsoft.com/office/powerpoint/2010/main" val="2537905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302125" y="15362238"/>
            <a:ext cx="13166725" cy="181292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302125" y="1960563"/>
            <a:ext cx="13166725" cy="13168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4302125" y="17175163"/>
            <a:ext cx="13166725" cy="25765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EB7ABE4-A73B-43A8-A5AB-C39D2BFD4CB2}" type="slidenum">
              <a:rPr lang="en-US"/>
              <a:pPr>
                <a:defRPr/>
              </a:pPr>
              <a:t>‹#›</a:t>
            </a:fld>
            <a:endParaRPr lang="en-US"/>
          </a:p>
        </p:txBody>
      </p:sp>
    </p:spTree>
    <p:extLst>
      <p:ext uri="{BB962C8B-B14F-4D97-AF65-F5344CB8AC3E}">
        <p14:creationId xmlns:p14="http://schemas.microsoft.com/office/powerpoint/2010/main" val="2534441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46238" y="1951038"/>
            <a:ext cx="18653125"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802" tIns="125401" rIns="250802" bIns="125401"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1646238" y="6340475"/>
            <a:ext cx="18653125" cy="131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802" tIns="125401" rIns="250802" bIns="12540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646238"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defRPr sz="3800">
                <a:latin typeface="Times"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7497763" y="19994563"/>
            <a:ext cx="6950075"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ctr">
              <a:defRPr sz="3800">
                <a:latin typeface="Times"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15727363"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r">
              <a:defRPr sz="3800">
                <a:ea typeface="ＭＳ Ｐゴシック" charset="-128"/>
              </a:defRPr>
            </a:lvl1pPr>
          </a:lstStyle>
          <a:p>
            <a:pPr>
              <a:defRPr/>
            </a:pPr>
            <a:fld id="{BDDF6281-F73B-4104-B81A-915EEB5DED7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508250" rtl="0" eaLnBrk="0" fontAlgn="base" hangingPunct="0">
        <a:spcBef>
          <a:spcPct val="0"/>
        </a:spcBef>
        <a:spcAft>
          <a:spcPct val="0"/>
        </a:spcAft>
        <a:defRPr sz="12100">
          <a:solidFill>
            <a:schemeClr val="tx2"/>
          </a:solidFill>
          <a:latin typeface="+mj-lt"/>
          <a:ea typeface="MS PGothic" pitchFamily="34" charset="-128"/>
          <a:cs typeface="ＭＳ Ｐゴシック" charset="-128"/>
        </a:defRPr>
      </a:lvl1pPr>
      <a:lvl2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2pPr>
      <a:lvl3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3pPr>
      <a:lvl4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4pPr>
      <a:lvl5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5pPr>
      <a:lvl6pPr marL="457200" algn="ctr" defTabSz="2508250" rtl="0" fontAlgn="base">
        <a:spcBef>
          <a:spcPct val="0"/>
        </a:spcBef>
        <a:spcAft>
          <a:spcPct val="0"/>
        </a:spcAft>
        <a:defRPr sz="12100">
          <a:solidFill>
            <a:schemeClr val="tx2"/>
          </a:solidFill>
          <a:latin typeface="Times" pitchFamily="-112" charset="0"/>
        </a:defRPr>
      </a:lvl6pPr>
      <a:lvl7pPr marL="914400" algn="ctr" defTabSz="2508250" rtl="0" fontAlgn="base">
        <a:spcBef>
          <a:spcPct val="0"/>
        </a:spcBef>
        <a:spcAft>
          <a:spcPct val="0"/>
        </a:spcAft>
        <a:defRPr sz="12100">
          <a:solidFill>
            <a:schemeClr val="tx2"/>
          </a:solidFill>
          <a:latin typeface="Times" pitchFamily="-112" charset="0"/>
        </a:defRPr>
      </a:lvl7pPr>
      <a:lvl8pPr marL="1371600" algn="ctr" defTabSz="2508250" rtl="0" fontAlgn="base">
        <a:spcBef>
          <a:spcPct val="0"/>
        </a:spcBef>
        <a:spcAft>
          <a:spcPct val="0"/>
        </a:spcAft>
        <a:defRPr sz="12100">
          <a:solidFill>
            <a:schemeClr val="tx2"/>
          </a:solidFill>
          <a:latin typeface="Times" pitchFamily="-112" charset="0"/>
        </a:defRPr>
      </a:lvl8pPr>
      <a:lvl9pPr marL="1828800" algn="ctr" defTabSz="2508250" rtl="0" fontAlgn="base">
        <a:spcBef>
          <a:spcPct val="0"/>
        </a:spcBef>
        <a:spcAft>
          <a:spcPct val="0"/>
        </a:spcAft>
        <a:defRPr sz="12100">
          <a:solidFill>
            <a:schemeClr val="tx2"/>
          </a:solidFill>
          <a:latin typeface="Times" pitchFamily="-112" charset="0"/>
        </a:defRPr>
      </a:lvl9pPr>
    </p:titleStyle>
    <p:bodyStyle>
      <a:lvl1pPr marL="939800" indent="-939800" algn="l" defTabSz="2508250" rtl="0" eaLnBrk="0" fontAlgn="base" hangingPunct="0">
        <a:spcBef>
          <a:spcPct val="20000"/>
        </a:spcBef>
        <a:spcAft>
          <a:spcPct val="0"/>
        </a:spcAft>
        <a:buChar char="•"/>
        <a:defRPr sz="8800">
          <a:solidFill>
            <a:schemeClr val="tx1"/>
          </a:solidFill>
          <a:latin typeface="+mn-lt"/>
          <a:ea typeface="MS PGothic" pitchFamily="34" charset="-128"/>
          <a:cs typeface="MS PGothic" pitchFamily="34" charset="-128"/>
        </a:defRPr>
      </a:lvl1pPr>
      <a:lvl2pPr marL="2038350" indent="-784225" algn="l" defTabSz="2508250" rtl="0" eaLnBrk="0" fontAlgn="base" hangingPunct="0">
        <a:spcBef>
          <a:spcPct val="20000"/>
        </a:spcBef>
        <a:spcAft>
          <a:spcPct val="0"/>
        </a:spcAft>
        <a:buChar char="–"/>
        <a:defRPr sz="7700">
          <a:solidFill>
            <a:schemeClr val="tx1"/>
          </a:solidFill>
          <a:latin typeface="+mn-lt"/>
          <a:ea typeface="MS PGothic" pitchFamily="34" charset="-128"/>
        </a:defRPr>
      </a:lvl2pPr>
      <a:lvl3pPr marL="3135313" indent="-627063" algn="l" defTabSz="2508250" rtl="0" eaLnBrk="0" fontAlgn="base" hangingPunct="0">
        <a:spcBef>
          <a:spcPct val="20000"/>
        </a:spcBef>
        <a:spcAft>
          <a:spcPct val="0"/>
        </a:spcAft>
        <a:buChar char="•"/>
        <a:defRPr sz="6600">
          <a:solidFill>
            <a:schemeClr val="tx1"/>
          </a:solidFill>
          <a:latin typeface="+mn-lt"/>
          <a:ea typeface="MS PGothic" pitchFamily="34" charset="-128"/>
          <a:cs typeface="Geneva" charset="0"/>
        </a:defRPr>
      </a:lvl3pPr>
      <a:lvl4pPr marL="4389438" indent="-627063" algn="l" defTabSz="2508250" rtl="0" eaLnBrk="0" fontAlgn="base" hangingPunct="0">
        <a:spcBef>
          <a:spcPct val="20000"/>
        </a:spcBef>
        <a:spcAft>
          <a:spcPct val="0"/>
        </a:spcAft>
        <a:buChar char="–"/>
        <a:defRPr sz="5500">
          <a:solidFill>
            <a:schemeClr val="tx1"/>
          </a:solidFill>
          <a:latin typeface="+mn-lt"/>
          <a:ea typeface="MS PGothic" pitchFamily="34" charset="-128"/>
          <a:cs typeface="Geneva" charset="0"/>
        </a:defRPr>
      </a:lvl4pPr>
      <a:lvl5pPr marL="5643563" indent="-627063" algn="l" defTabSz="2508250" rtl="0" eaLnBrk="0" fontAlgn="base" hangingPunct="0">
        <a:spcBef>
          <a:spcPct val="20000"/>
        </a:spcBef>
        <a:spcAft>
          <a:spcPct val="0"/>
        </a:spcAft>
        <a:buChar char="»"/>
        <a:defRPr sz="5500">
          <a:solidFill>
            <a:schemeClr val="tx1"/>
          </a:solidFill>
          <a:latin typeface="+mn-lt"/>
          <a:ea typeface="MS PGothic" pitchFamily="34" charset="-128"/>
          <a:cs typeface="Geneva" charset="0"/>
        </a:defRPr>
      </a:lvl5pPr>
      <a:lvl6pPr marL="6100763" indent="-627063" algn="l" defTabSz="2508250" rtl="0" fontAlgn="base">
        <a:spcBef>
          <a:spcPct val="20000"/>
        </a:spcBef>
        <a:spcAft>
          <a:spcPct val="0"/>
        </a:spcAft>
        <a:buChar char="»"/>
        <a:defRPr sz="5500">
          <a:solidFill>
            <a:schemeClr val="tx1"/>
          </a:solidFill>
          <a:latin typeface="+mn-lt"/>
          <a:ea typeface="ＭＳ Ｐゴシック" pitchFamily="-112" charset="-128"/>
        </a:defRPr>
      </a:lvl6pPr>
      <a:lvl7pPr marL="6557963" indent="-627063" algn="l" defTabSz="2508250" rtl="0" fontAlgn="base">
        <a:spcBef>
          <a:spcPct val="20000"/>
        </a:spcBef>
        <a:spcAft>
          <a:spcPct val="0"/>
        </a:spcAft>
        <a:buChar char="»"/>
        <a:defRPr sz="5500">
          <a:solidFill>
            <a:schemeClr val="tx1"/>
          </a:solidFill>
          <a:latin typeface="+mn-lt"/>
          <a:ea typeface="ＭＳ Ｐゴシック" pitchFamily="-112" charset="-128"/>
        </a:defRPr>
      </a:lvl7pPr>
      <a:lvl8pPr marL="7015163" indent="-627063" algn="l" defTabSz="2508250" rtl="0" fontAlgn="base">
        <a:spcBef>
          <a:spcPct val="20000"/>
        </a:spcBef>
        <a:spcAft>
          <a:spcPct val="0"/>
        </a:spcAft>
        <a:buChar char="»"/>
        <a:defRPr sz="5500">
          <a:solidFill>
            <a:schemeClr val="tx1"/>
          </a:solidFill>
          <a:latin typeface="+mn-lt"/>
          <a:ea typeface="ＭＳ Ｐゴシック" pitchFamily="-112" charset="-128"/>
        </a:defRPr>
      </a:lvl8pPr>
      <a:lvl9pPr marL="7472363" indent="-627063" algn="l" defTabSz="2508250" rtl="0" fontAlgn="base">
        <a:spcBef>
          <a:spcPct val="20000"/>
        </a:spcBef>
        <a:spcAft>
          <a:spcPct val="0"/>
        </a:spcAft>
        <a:buChar char="»"/>
        <a:defRPr sz="55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7.xml"/><Relationship Id="rId7" Type="http://schemas.openxmlformats.org/officeDocument/2006/relationships/image" Target="../media/image4.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2"/>
          <p:cNvGrpSpPr>
            <a:grpSpLocks/>
          </p:cNvGrpSpPr>
          <p:nvPr/>
        </p:nvGrpSpPr>
        <p:grpSpPr bwMode="auto">
          <a:xfrm>
            <a:off x="0" y="0"/>
            <a:ext cx="21945600" cy="2668588"/>
            <a:chOff x="0" y="0"/>
            <a:chExt cx="21945600" cy="2668588"/>
          </a:xfrm>
        </p:grpSpPr>
        <p:sp>
          <p:nvSpPr>
            <p:cNvPr id="2067" name="Rectangle 340"/>
            <p:cNvSpPr>
              <a:spLocks noChangeArrowheads="1"/>
            </p:cNvSpPr>
            <p:nvPr/>
          </p:nvSpPr>
          <p:spPr bwMode="auto">
            <a:xfrm>
              <a:off x="0" y="0"/>
              <a:ext cx="21945600" cy="26670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cxnSp>
          <p:nvCxnSpPr>
            <p:cNvPr id="2068" name="Straight Connector 133"/>
            <p:cNvCxnSpPr>
              <a:cxnSpLocks noChangeShapeType="1"/>
            </p:cNvCxnSpPr>
            <p:nvPr/>
          </p:nvCxnSpPr>
          <p:spPr bwMode="auto">
            <a:xfrm>
              <a:off x="0" y="2667000"/>
              <a:ext cx="21945600" cy="1588"/>
            </a:xfrm>
            <a:prstGeom prst="line">
              <a:avLst/>
            </a:prstGeom>
            <a:noFill/>
            <a:ln w="123825">
              <a:solidFill>
                <a:srgbClr val="FF0000"/>
              </a:solidFill>
              <a:miter lim="800000"/>
              <a:headEnd/>
              <a:tailEnd/>
            </a:ln>
            <a:extLst>
              <a:ext uri="{909E8E84-426E-40DD-AFC4-6F175D3DCCD1}">
                <a14:hiddenFill xmlns:a14="http://schemas.microsoft.com/office/drawing/2010/main">
                  <a:noFill/>
                </a14:hiddenFill>
              </a:ext>
            </a:extLst>
          </p:spPr>
        </p:cxnSp>
        <p:sp>
          <p:nvSpPr>
            <p:cNvPr id="2069" name="Text Box 16"/>
            <p:cNvSpPr txBox="1">
              <a:spLocks noChangeArrowheads="1"/>
            </p:cNvSpPr>
            <p:nvPr/>
          </p:nvSpPr>
          <p:spPr bwMode="auto">
            <a:xfrm>
              <a:off x="3505200" y="555625"/>
              <a:ext cx="10588625" cy="1738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nSpc>
                  <a:spcPts val="3500"/>
                </a:lnSpc>
              </a:pPr>
              <a:r>
                <a:rPr lang="en-US" sz="3800" b="1" dirty="0">
                  <a:solidFill>
                    <a:schemeClr val="bg1"/>
                  </a:solidFill>
                  <a:latin typeface="Arial" pitchFamily="34" charset="0"/>
                </a:rPr>
                <a:t>Nursing </a:t>
              </a:r>
              <a:r>
                <a:rPr lang="en-US" sz="3800" b="1" dirty="0" err="1">
                  <a:solidFill>
                    <a:schemeClr val="bg1"/>
                  </a:solidFill>
                  <a:latin typeface="Arial" pitchFamily="34" charset="0"/>
                </a:rPr>
                <a:t>Smartphrases</a:t>
              </a:r>
              <a:r>
                <a:rPr lang="en-US" sz="3800" b="1" dirty="0">
                  <a:solidFill>
                    <a:schemeClr val="bg1"/>
                  </a:solidFill>
                  <a:latin typeface="Arial" pitchFamily="34" charset="0"/>
                </a:rPr>
                <a:t> to Improve Telehealth Triage </a:t>
              </a:r>
            </a:p>
            <a:p>
              <a:pPr>
                <a:lnSpc>
                  <a:spcPts val="3500"/>
                </a:lnSpc>
              </a:pPr>
              <a:r>
                <a:rPr lang="en-US" sz="2200" b="1" dirty="0">
                  <a:solidFill>
                    <a:schemeClr val="bg1"/>
                  </a:solidFill>
                  <a:latin typeface="Arial" pitchFamily="34" charset="0"/>
                </a:rPr>
                <a:t>Katrina Riddle RN, BSN, OCN, Courtney Liberty RN, BSN,</a:t>
              </a:r>
            </a:p>
            <a:p>
              <a:pPr>
                <a:lnSpc>
                  <a:spcPts val="3500"/>
                </a:lnSpc>
              </a:pPr>
              <a:r>
                <a:rPr lang="en-US" sz="2200" b="1" dirty="0">
                  <a:solidFill>
                    <a:schemeClr val="bg1"/>
                  </a:solidFill>
                  <a:latin typeface="Arial" pitchFamily="34" charset="0"/>
                </a:rPr>
                <a:t>Lyvia Tomas RN</a:t>
              </a:r>
              <a:endParaRPr lang="en-US" sz="1900" b="1" dirty="0">
                <a:solidFill>
                  <a:srgbClr val="FFFFFF"/>
                </a:solidFill>
                <a:latin typeface="Arial" pitchFamily="34" charset="0"/>
              </a:endParaRPr>
            </a:p>
          </p:txBody>
        </p:sp>
        <p:pic>
          <p:nvPicPr>
            <p:cNvPr id="2070" name="Picture 181" descr="White_logo.ai"/>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119600" y="473437"/>
              <a:ext cx="4165600" cy="148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51" name="Text Box 7"/>
          <p:cNvSpPr txBox="1">
            <a:spLocks noChangeArrowheads="1"/>
          </p:cNvSpPr>
          <p:nvPr/>
        </p:nvSpPr>
        <p:spPr bwMode="auto">
          <a:xfrm>
            <a:off x="731838" y="2967038"/>
            <a:ext cx="4572000" cy="3077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gn="ctr"/>
            <a:r>
              <a:rPr lang="en-US" sz="2800" b="1" dirty="0">
                <a:solidFill>
                  <a:srgbClr val="FF0000"/>
                </a:solidFill>
                <a:latin typeface="Arial Black" pitchFamily="34" charset="0"/>
                <a:cs typeface="Arial" pitchFamily="34" charset="0"/>
              </a:rPr>
              <a:t>    Aim Statement</a:t>
            </a:r>
          </a:p>
          <a:p>
            <a:r>
              <a:rPr lang="en-US" sz="2800" b="1" dirty="0">
                <a:solidFill>
                  <a:srgbClr val="FF0000"/>
                </a:solidFill>
                <a:latin typeface="Arial Black" pitchFamily="34" charset="0"/>
                <a:cs typeface="Arial" pitchFamily="34" charset="0"/>
              </a:rPr>
              <a:t> </a:t>
            </a:r>
            <a:endParaRPr lang="en-US" sz="2800" dirty="0">
              <a:solidFill>
                <a:srgbClr val="FF0000"/>
              </a:solidFill>
              <a:latin typeface="Arial Black" pitchFamily="34" charset="0"/>
              <a:cs typeface="Arial" pitchFamily="34" charset="0"/>
            </a:endParaRPr>
          </a:p>
          <a:p>
            <a:r>
              <a:rPr lang="en-US" sz="2000" dirty="0">
                <a:latin typeface="Arial" panose="020B0604020202020204" pitchFamily="34" charset="0"/>
                <a:cs typeface="Arial" panose="020B0604020202020204" pitchFamily="34" charset="0"/>
              </a:rPr>
              <a:t>To standardized our telephone and MyChart message triage process in the Sarcoma and </a:t>
            </a:r>
            <a:r>
              <a:rPr lang="en-US" sz="2000" dirty="0" err="1">
                <a:latin typeface="Arial" panose="020B0604020202020204" pitchFamily="34" charset="0"/>
                <a:cs typeface="Arial" panose="020B0604020202020204" pitchFamily="34" charset="0"/>
              </a:rPr>
              <a:t>Orthopaedic</a:t>
            </a:r>
            <a:r>
              <a:rPr lang="en-US" sz="2000" dirty="0">
                <a:latin typeface="Arial" panose="020B0604020202020204" pitchFamily="34" charset="0"/>
                <a:cs typeface="Arial" panose="020B0604020202020204" pitchFamily="34" charset="0"/>
              </a:rPr>
              <a:t> Center. To develop a smart set that will prompt RN to obtain accurate and concise information from patients’ reported symptoms</a:t>
            </a:r>
            <a:r>
              <a:rPr lang="en-US" dirty="0">
                <a:latin typeface="Arial" panose="020B0604020202020204" pitchFamily="34" charset="0"/>
                <a:cs typeface="Arial" panose="020B0604020202020204" pitchFamily="34" charset="0"/>
              </a:rPr>
              <a:t>. </a:t>
            </a:r>
          </a:p>
        </p:txBody>
      </p:sp>
      <p:sp>
        <p:nvSpPr>
          <p:cNvPr id="2052" name="Text Box 8"/>
          <p:cNvSpPr txBox="1">
            <a:spLocks noChangeArrowheads="1"/>
          </p:cNvSpPr>
          <p:nvPr/>
        </p:nvSpPr>
        <p:spPr bwMode="auto">
          <a:xfrm>
            <a:off x="731838" y="6583001"/>
            <a:ext cx="4572000" cy="69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gn="ctr"/>
            <a:r>
              <a:rPr lang="en-US" sz="2800" b="1" dirty="0">
                <a:solidFill>
                  <a:srgbClr val="FF0000"/>
                </a:solidFill>
                <a:latin typeface="Arial Black" pitchFamily="34" charset="0"/>
                <a:cs typeface="Arial" pitchFamily="34" charset="0"/>
              </a:rPr>
              <a:t>Process Improvements</a:t>
            </a:r>
          </a:p>
          <a:p>
            <a:pPr algn="ctr"/>
            <a:endParaRPr lang="en-US" sz="2800" dirty="0">
              <a:solidFill>
                <a:srgbClr val="FF0000"/>
              </a:solidFill>
              <a:latin typeface="Arial Black" pitchFamily="34" charset="0"/>
              <a:cs typeface="Arial" pitchFamily="34" charset="0"/>
            </a:endParaRPr>
          </a:p>
          <a:p>
            <a:pPr>
              <a:buClr>
                <a:srgbClr val="97103B"/>
              </a:buClr>
            </a:pPr>
            <a:r>
              <a:rPr lang="en-US" sz="2000" dirty="0">
                <a:latin typeface="Arial" pitchFamily="34" charset="0"/>
                <a:cs typeface="Arial" pitchFamily="34" charset="0"/>
              </a:rPr>
              <a:t>Utilizing feedback from our Advanced Practice Providers and from EPIC MyChart messages in One Connect, We identified the top 3 problems we were experiencing that could be improved on:</a:t>
            </a:r>
          </a:p>
          <a:p>
            <a:pPr>
              <a:buClr>
                <a:srgbClr val="97103B"/>
              </a:buClr>
            </a:pPr>
            <a:endParaRPr lang="en-US" sz="2000" dirty="0">
              <a:latin typeface="Arial" pitchFamily="34" charset="0"/>
              <a:cs typeface="Arial" pitchFamily="34" charset="0"/>
            </a:endParaRPr>
          </a:p>
          <a:p>
            <a:pPr>
              <a:buClr>
                <a:srgbClr val="97103B"/>
              </a:buClr>
            </a:pPr>
            <a:r>
              <a:rPr lang="en-US" sz="2000" dirty="0">
                <a:latin typeface="Arial" pitchFamily="34" charset="0"/>
                <a:cs typeface="Arial" pitchFamily="34" charset="0"/>
              </a:rPr>
              <a:t>1) The lack of consistency and similarity in the documented details of triage questions across the nursing team. </a:t>
            </a:r>
          </a:p>
          <a:p>
            <a:pPr>
              <a:buClr>
                <a:srgbClr val="97103B"/>
              </a:buClr>
            </a:pPr>
            <a:endParaRPr lang="en-US" sz="2000" dirty="0">
              <a:latin typeface="Arial" pitchFamily="34" charset="0"/>
              <a:cs typeface="Arial" pitchFamily="34" charset="0"/>
            </a:endParaRPr>
          </a:p>
          <a:p>
            <a:pPr>
              <a:buClr>
                <a:srgbClr val="97103B"/>
              </a:buClr>
            </a:pPr>
            <a:r>
              <a:rPr lang="en-US" sz="2000" dirty="0">
                <a:latin typeface="Arial" pitchFamily="34" charset="0"/>
                <a:cs typeface="Arial" pitchFamily="34" charset="0"/>
              </a:rPr>
              <a:t>2) Identifying the most common reported patient symptoms and issues that were called or directed into the center. </a:t>
            </a:r>
          </a:p>
          <a:p>
            <a:pPr>
              <a:buClr>
                <a:srgbClr val="97103B"/>
              </a:buClr>
            </a:pPr>
            <a:endParaRPr lang="en-US" sz="2000" dirty="0">
              <a:latin typeface="Arial" pitchFamily="34" charset="0"/>
              <a:cs typeface="Arial" pitchFamily="34" charset="0"/>
            </a:endParaRPr>
          </a:p>
          <a:p>
            <a:pPr>
              <a:buClr>
                <a:srgbClr val="97103B"/>
              </a:buClr>
            </a:pPr>
            <a:r>
              <a:rPr lang="en-US" sz="2000" dirty="0">
                <a:latin typeface="Arial" pitchFamily="34" charset="0"/>
                <a:cs typeface="Arial" pitchFamily="34" charset="0"/>
              </a:rPr>
              <a:t>3) Developing a specific question set for each problem to send to the patient and to the APP for further analysis and documentation.</a:t>
            </a:r>
            <a:endParaRPr lang="en-US" sz="2000" dirty="0">
              <a:latin typeface="Arial" pitchFamily="34" charset="0"/>
            </a:endParaRPr>
          </a:p>
          <a:p>
            <a:pPr>
              <a:spcBef>
                <a:spcPct val="50000"/>
              </a:spcBef>
            </a:pPr>
            <a:endParaRPr lang="en-US" dirty="0"/>
          </a:p>
        </p:txBody>
      </p:sp>
      <p:sp>
        <p:nvSpPr>
          <p:cNvPr id="2053" name="Text Box 8"/>
          <p:cNvSpPr txBox="1">
            <a:spLocks noChangeArrowheads="1"/>
          </p:cNvSpPr>
          <p:nvPr/>
        </p:nvSpPr>
        <p:spPr bwMode="auto">
          <a:xfrm>
            <a:off x="558516" y="13130903"/>
            <a:ext cx="4572000" cy="883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endParaRPr lang="en-US" sz="2800" b="1" dirty="0">
              <a:solidFill>
                <a:srgbClr val="FF0000"/>
              </a:solidFill>
              <a:latin typeface="Arial Black" pitchFamily="34" charset="0"/>
            </a:endParaRPr>
          </a:p>
          <a:p>
            <a:pPr algn="ctr"/>
            <a:r>
              <a:rPr lang="en-US" sz="2800" b="1" dirty="0">
                <a:solidFill>
                  <a:srgbClr val="FF0000"/>
                </a:solidFill>
                <a:latin typeface="Arial Black" pitchFamily="34" charset="0"/>
              </a:rPr>
              <a:t>Changes identified for improvement</a:t>
            </a:r>
          </a:p>
          <a:p>
            <a:endParaRPr lang="en-US" sz="2200" b="1" dirty="0">
              <a:solidFill>
                <a:srgbClr val="FF0000"/>
              </a:solidFill>
              <a:latin typeface="Arial Black" pitchFamily="34" charset="0"/>
            </a:endParaRPr>
          </a:p>
          <a:p>
            <a:r>
              <a:rPr lang="en-US" sz="2200" dirty="0">
                <a:latin typeface="Arial" panose="020B0604020202020204" pitchFamily="34" charset="0"/>
                <a:cs typeface="Arial" panose="020B0604020202020204" pitchFamily="34" charset="0"/>
              </a:rPr>
              <a:t>On average, the clinical call queue receives 250 patient calls a week during clinic hours. It is important to have structure and develop a system where the nurse can quickly access guidelines and questions when a patient calls with symptoms. </a:t>
            </a:r>
          </a:p>
          <a:p>
            <a:r>
              <a:rPr lang="en-US" sz="2200" dirty="0">
                <a:latin typeface="Arial" panose="020B0604020202020204" pitchFamily="34" charset="0"/>
                <a:cs typeface="Arial" panose="020B0604020202020204" pitchFamily="34" charset="0"/>
              </a:rPr>
              <a:t>The smart phrases aide in reducing the event of an error due to missing information, especially when the patient calls under stress and has potentially critical symptoms to report. The previous system of relying on each nurses critical thinking skills and question set allowed for a broad range of variables in the questions being asked. This also helps train new clinical nurses who are novice in telephone triage.</a:t>
            </a:r>
          </a:p>
          <a:p>
            <a:endParaRPr lang="en-US" sz="2800" b="1" dirty="0">
              <a:solidFill>
                <a:srgbClr val="FF0000"/>
              </a:solidFill>
              <a:latin typeface="Arial Black" pitchFamily="34" charset="0"/>
            </a:endParaRPr>
          </a:p>
        </p:txBody>
      </p:sp>
      <p:sp>
        <p:nvSpPr>
          <p:cNvPr id="2054" name="Rectangle 14"/>
          <p:cNvSpPr>
            <a:spLocks noChangeArrowheads="1"/>
          </p:cNvSpPr>
          <p:nvPr/>
        </p:nvSpPr>
        <p:spPr bwMode="auto">
          <a:xfrm>
            <a:off x="6035675" y="9526588"/>
            <a:ext cx="4572000" cy="5486400"/>
          </a:xfrm>
          <a:prstGeom prst="rect">
            <a:avLst/>
          </a:prstGeom>
          <a:solidFill>
            <a:schemeClr val="bg1"/>
          </a:solidFill>
          <a:ln w="28575">
            <a:solidFill>
              <a:schemeClr val="tx1"/>
            </a:solidFill>
            <a:miter lim="800000"/>
            <a:headEnd/>
            <a:tailEnd/>
          </a:ln>
        </p:spPr>
        <p:txBody>
          <a:bodyPr wrap="none" lIns="95408" tIns="47704" rIns="95408" bIns="47704" anchor="ctr"/>
          <a:lstStyle/>
          <a:p>
            <a:endParaRPr lang="en-US"/>
          </a:p>
        </p:txBody>
      </p:sp>
      <p:sp>
        <p:nvSpPr>
          <p:cNvPr id="2055" name="TextBox 138"/>
          <p:cNvSpPr txBox="1">
            <a:spLocks noChangeArrowheads="1"/>
          </p:cNvSpPr>
          <p:nvPr/>
        </p:nvSpPr>
        <p:spPr bwMode="auto">
          <a:xfrm>
            <a:off x="6069013" y="9526588"/>
            <a:ext cx="4543425" cy="465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gn="ctr"/>
            <a:r>
              <a:rPr lang="en-US" dirty="0">
                <a:solidFill>
                  <a:srgbClr val="FF0000"/>
                </a:solidFill>
                <a:latin typeface="Arial Black" pitchFamily="34" charset="0"/>
              </a:rPr>
              <a:t>Process Analysis</a:t>
            </a:r>
          </a:p>
        </p:txBody>
      </p:sp>
      <p:sp>
        <p:nvSpPr>
          <p:cNvPr id="2056" name="Rectangle 14"/>
          <p:cNvSpPr>
            <a:spLocks noChangeArrowheads="1"/>
          </p:cNvSpPr>
          <p:nvPr/>
        </p:nvSpPr>
        <p:spPr bwMode="auto">
          <a:xfrm>
            <a:off x="6035675" y="2930525"/>
            <a:ext cx="4572000" cy="5943600"/>
          </a:xfrm>
          <a:prstGeom prst="rect">
            <a:avLst/>
          </a:prstGeom>
          <a:solidFill>
            <a:schemeClr val="bg1"/>
          </a:solidFill>
          <a:ln w="28575">
            <a:solidFill>
              <a:schemeClr val="tx1"/>
            </a:solidFill>
            <a:miter lim="800000"/>
            <a:headEnd/>
            <a:tailEnd/>
          </a:ln>
        </p:spPr>
        <p:txBody>
          <a:bodyPr wrap="none" lIns="95408" tIns="47704" rIns="95408" bIns="47704" anchor="ctr"/>
          <a:lstStyle/>
          <a:p>
            <a:endParaRPr lang="en-US"/>
          </a:p>
        </p:txBody>
      </p:sp>
      <p:sp>
        <p:nvSpPr>
          <p:cNvPr id="2057" name="TextBox 134"/>
          <p:cNvSpPr txBox="1">
            <a:spLocks noChangeArrowheads="1"/>
          </p:cNvSpPr>
          <p:nvPr/>
        </p:nvSpPr>
        <p:spPr bwMode="auto">
          <a:xfrm>
            <a:off x="6035675" y="2954338"/>
            <a:ext cx="4611688" cy="1389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gn="ctr"/>
            <a:r>
              <a:rPr lang="en-US" sz="1800" dirty="0">
                <a:solidFill>
                  <a:srgbClr val="FF0000"/>
                </a:solidFill>
                <a:latin typeface="Arial Black" pitchFamily="34" charset="0"/>
              </a:rPr>
              <a:t>Process Flow Chart- post implementation </a:t>
            </a:r>
          </a:p>
          <a:p>
            <a:pPr algn="ctr"/>
            <a:endParaRPr lang="en-US" dirty="0">
              <a:solidFill>
                <a:srgbClr val="FF0000"/>
              </a:solidFill>
              <a:latin typeface="Arial Black" pitchFamily="34" charset="0"/>
            </a:endParaRPr>
          </a:p>
          <a:p>
            <a:pPr algn="ctr"/>
            <a:endParaRPr lang="en-US" dirty="0">
              <a:solidFill>
                <a:srgbClr val="FF0000"/>
              </a:solidFill>
              <a:latin typeface="Arial Black" pitchFamily="34" charset="0"/>
            </a:endParaRPr>
          </a:p>
        </p:txBody>
      </p:sp>
      <p:sp>
        <p:nvSpPr>
          <p:cNvPr id="2058" name="Rectangle 14"/>
          <p:cNvSpPr>
            <a:spLocks noChangeArrowheads="1"/>
          </p:cNvSpPr>
          <p:nvPr/>
        </p:nvSpPr>
        <p:spPr bwMode="auto">
          <a:xfrm>
            <a:off x="6038850" y="15568613"/>
            <a:ext cx="4572000" cy="5943600"/>
          </a:xfrm>
          <a:prstGeom prst="rect">
            <a:avLst/>
          </a:prstGeom>
          <a:solidFill>
            <a:schemeClr val="bg1"/>
          </a:solidFill>
          <a:ln w="28575">
            <a:solidFill>
              <a:schemeClr val="tx1"/>
            </a:solidFill>
            <a:miter lim="800000"/>
            <a:headEnd/>
            <a:tailEnd/>
          </a:ln>
        </p:spPr>
        <p:txBody>
          <a:bodyPr wrap="none" lIns="95408" tIns="47704" rIns="95408" bIns="47704" anchor="ctr"/>
          <a:lstStyle/>
          <a:p>
            <a:endParaRPr lang="en-US"/>
          </a:p>
        </p:txBody>
      </p:sp>
      <p:sp>
        <p:nvSpPr>
          <p:cNvPr id="2059" name="TextBox 140"/>
          <p:cNvSpPr txBox="1">
            <a:spLocks noChangeArrowheads="1"/>
          </p:cNvSpPr>
          <p:nvPr/>
        </p:nvSpPr>
        <p:spPr bwMode="auto">
          <a:xfrm>
            <a:off x="5495641" y="15618611"/>
            <a:ext cx="5619845" cy="373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gn="ctr"/>
            <a:r>
              <a:rPr lang="en-US" sz="1800" dirty="0">
                <a:solidFill>
                  <a:srgbClr val="FF0000"/>
                </a:solidFill>
                <a:latin typeface="Arial Black" pitchFamily="34" charset="0"/>
              </a:rPr>
              <a:t>Accurate, succinct documentation</a:t>
            </a:r>
          </a:p>
        </p:txBody>
      </p:sp>
      <p:sp>
        <p:nvSpPr>
          <p:cNvPr id="2060" name="Text Box 10"/>
          <p:cNvSpPr txBox="1">
            <a:spLocks noChangeArrowheads="1"/>
          </p:cNvSpPr>
          <p:nvPr/>
        </p:nvSpPr>
        <p:spPr bwMode="auto">
          <a:xfrm>
            <a:off x="11337925" y="2935288"/>
            <a:ext cx="4572000"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       Interventions</a:t>
            </a:r>
          </a:p>
          <a:p>
            <a:endParaRPr lang="en-US" sz="2800" dirty="0">
              <a:solidFill>
                <a:srgbClr val="FF0000"/>
              </a:solidFill>
              <a:latin typeface="Arial Black" pitchFamily="34" charset="0"/>
            </a:endParaRPr>
          </a:p>
          <a:p>
            <a:r>
              <a:rPr lang="en-US" sz="2200" dirty="0">
                <a:latin typeface="Arial" panose="020B0604020202020204" pitchFamily="34" charset="0"/>
                <a:cs typeface="Arial" panose="020B0604020202020204" pitchFamily="34" charset="0"/>
              </a:rPr>
              <a:t>We formed a work group to brainstorm frequent topics triaged via telephone and MyChart messages.</a:t>
            </a:r>
          </a:p>
          <a:p>
            <a:r>
              <a:rPr lang="en-US" sz="2200" dirty="0">
                <a:latin typeface="Arial" panose="020B0604020202020204" pitchFamily="34" charset="0"/>
                <a:cs typeface="Arial" panose="020B0604020202020204" pitchFamily="34" charset="0"/>
              </a:rPr>
              <a:t>Utilizing the </a:t>
            </a:r>
            <a:r>
              <a:rPr lang="en-US" sz="2200" i="1" dirty="0">
                <a:effectLst/>
                <a:latin typeface="Arial" panose="020B0604020202020204" pitchFamily="34" charset="0"/>
                <a:ea typeface="Calibri" panose="020F0502020204030204" pitchFamily="34" charset="0"/>
                <a:cs typeface="Arial" panose="020B0604020202020204" pitchFamily="34" charset="0"/>
              </a:rPr>
              <a:t>Telephone Triage for Oncology Nurses : 3</a:t>
            </a:r>
            <a:r>
              <a:rPr lang="en-US" sz="2200" i="1" baseline="30000" dirty="0">
                <a:effectLst/>
                <a:latin typeface="Arial" panose="020B0604020202020204" pitchFamily="34" charset="0"/>
                <a:ea typeface="Calibri" panose="020F0502020204030204" pitchFamily="34" charset="0"/>
                <a:cs typeface="Arial" panose="020B0604020202020204" pitchFamily="34" charset="0"/>
              </a:rPr>
              <a:t>rd</a:t>
            </a:r>
            <a:r>
              <a:rPr lang="en-US" sz="2200" i="1" dirty="0">
                <a:effectLst/>
                <a:latin typeface="Arial" panose="020B0604020202020204" pitchFamily="34" charset="0"/>
                <a:ea typeface="Calibri" panose="020F0502020204030204" pitchFamily="34" charset="0"/>
                <a:cs typeface="Arial" panose="020B0604020202020204" pitchFamily="34" charset="0"/>
              </a:rPr>
              <a:t> Edition </a:t>
            </a:r>
            <a:r>
              <a:rPr lang="en-US" sz="2200" dirty="0">
                <a:effectLst/>
                <a:latin typeface="Arial" panose="020B0604020202020204" pitchFamily="34" charset="0"/>
                <a:ea typeface="Calibri" panose="020F0502020204030204" pitchFamily="34" charset="0"/>
                <a:cs typeface="Arial" panose="020B0604020202020204" pitchFamily="34" charset="0"/>
              </a:rPr>
              <a:t>we researched and created our </a:t>
            </a:r>
            <a:r>
              <a:rPr lang="en-US" sz="2200" dirty="0" err="1">
                <a:effectLst/>
                <a:latin typeface="Arial" panose="020B0604020202020204" pitchFamily="34" charset="0"/>
                <a:ea typeface="Calibri" panose="020F0502020204030204" pitchFamily="34" charset="0"/>
                <a:cs typeface="Arial" panose="020B0604020202020204" pitchFamily="34" charset="0"/>
              </a:rPr>
              <a:t>smartphrases</a:t>
            </a:r>
            <a:r>
              <a:rPr lang="en-US" sz="2200" dirty="0">
                <a:effectLst/>
                <a:latin typeface="Arial" panose="020B0604020202020204" pitchFamily="34" charset="0"/>
                <a:ea typeface="Calibri" panose="020F0502020204030204" pitchFamily="34" charset="0"/>
                <a:cs typeface="Arial" panose="020B0604020202020204" pitchFamily="34" charset="0"/>
              </a:rPr>
              <a:t>. The goal is to help guide the nurse and patient to obtain all necessary information of their symptoms to send to the provider.  </a:t>
            </a:r>
            <a:endParaRPr lang="en-US" sz="2200" dirty="0">
              <a:latin typeface="Arial" panose="020B0604020202020204" pitchFamily="34" charset="0"/>
              <a:cs typeface="Arial" panose="020B0604020202020204" pitchFamily="34" charset="0"/>
            </a:endParaRPr>
          </a:p>
          <a:p>
            <a:endParaRPr lang="en-US" sz="2000" dirty="0">
              <a:latin typeface="Arial" pitchFamily="34" charset="0"/>
            </a:endParaRPr>
          </a:p>
        </p:txBody>
      </p:sp>
      <p:sp>
        <p:nvSpPr>
          <p:cNvPr id="2061" name="Rectangle 141"/>
          <p:cNvSpPr>
            <a:spLocks noChangeArrowheads="1"/>
          </p:cNvSpPr>
          <p:nvPr/>
        </p:nvSpPr>
        <p:spPr bwMode="auto">
          <a:xfrm>
            <a:off x="16641762" y="9121775"/>
            <a:ext cx="4745321" cy="12515048"/>
          </a:xfrm>
          <a:prstGeom prst="rect">
            <a:avLst/>
          </a:prstGeom>
          <a:noFill/>
          <a:ln w="285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95408" tIns="47704" rIns="95408" bIns="47704"/>
          <a:lstStyle/>
          <a:p>
            <a:pPr defTabSz="952500"/>
            <a:endParaRPr lang="en-US" sz="2500"/>
          </a:p>
        </p:txBody>
      </p:sp>
      <p:sp>
        <p:nvSpPr>
          <p:cNvPr id="2062" name="TextBox 142"/>
          <p:cNvSpPr txBox="1">
            <a:spLocks noChangeArrowheads="1"/>
          </p:cNvSpPr>
          <p:nvPr/>
        </p:nvSpPr>
        <p:spPr bwMode="auto">
          <a:xfrm>
            <a:off x="11207741" y="14993838"/>
            <a:ext cx="4568825" cy="404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gn="ctr"/>
            <a:r>
              <a:rPr lang="en-US" sz="2000" dirty="0">
                <a:solidFill>
                  <a:srgbClr val="FF0000"/>
                </a:solidFill>
                <a:latin typeface="Arial Black" pitchFamily="34" charset="0"/>
              </a:rPr>
              <a:t>Positive, new developments</a:t>
            </a:r>
          </a:p>
        </p:txBody>
      </p:sp>
      <p:sp>
        <p:nvSpPr>
          <p:cNvPr id="2063" name="Text Box 9"/>
          <p:cNvSpPr txBox="1">
            <a:spLocks noChangeArrowheads="1"/>
          </p:cNvSpPr>
          <p:nvPr/>
        </p:nvSpPr>
        <p:spPr bwMode="auto">
          <a:xfrm>
            <a:off x="11278237" y="7828935"/>
            <a:ext cx="4568825" cy="14003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gn="ctr"/>
            <a:r>
              <a:rPr lang="en-US" sz="2800" dirty="0">
                <a:solidFill>
                  <a:srgbClr val="FF0000"/>
                </a:solidFill>
                <a:latin typeface="Arial Black" pitchFamily="34" charset="0"/>
              </a:rPr>
              <a:t>Going live – 9/19/22</a:t>
            </a:r>
          </a:p>
          <a:p>
            <a:pPr algn="ctr"/>
            <a:endParaRPr lang="en-US" sz="2800" dirty="0">
              <a:solidFill>
                <a:srgbClr val="FF0000"/>
              </a:solidFill>
              <a:latin typeface="Arial" pitchFamily="34" charset="0"/>
            </a:endParaRPr>
          </a:p>
          <a:p>
            <a:pPr marL="0" marR="0">
              <a:spcBef>
                <a:spcPts val="0"/>
              </a:spcBef>
              <a:spcAft>
                <a:spcPts val="0"/>
              </a:spcAft>
            </a:pPr>
            <a:r>
              <a:rPr lang="en-US" sz="2000" dirty="0">
                <a:latin typeface="Arial" panose="020B0604020202020204" pitchFamily="34" charset="0"/>
                <a:ea typeface="Calibri" panose="020F0502020204030204" pitchFamily="34" charset="0"/>
                <a:cs typeface="Arial" panose="020B0604020202020204" pitchFamily="34" charset="0"/>
              </a:rPr>
              <a:t>B</a:t>
            </a:r>
            <a:r>
              <a:rPr lang="en-US" sz="2000" dirty="0">
                <a:effectLst/>
                <a:latin typeface="Arial" panose="020B0604020202020204" pitchFamily="34" charset="0"/>
                <a:ea typeface="Calibri" panose="020F0502020204030204" pitchFamily="34" charset="0"/>
                <a:cs typeface="Arial" panose="020B0604020202020204" pitchFamily="34" charset="0"/>
              </a:rPr>
              <a:t>y implementing this </a:t>
            </a:r>
            <a:r>
              <a:rPr lang="en-US" sz="2000" dirty="0" err="1">
                <a:effectLst/>
                <a:latin typeface="Arial" panose="020B0604020202020204" pitchFamily="34" charset="0"/>
                <a:ea typeface="Calibri" panose="020F0502020204030204" pitchFamily="34" charset="0"/>
                <a:cs typeface="Arial" panose="020B0604020202020204" pitchFamily="34" charset="0"/>
              </a:rPr>
              <a:t>smartphrase</a:t>
            </a:r>
            <a:r>
              <a:rPr lang="en-US" sz="2000" dirty="0">
                <a:effectLst/>
                <a:latin typeface="Arial" panose="020B0604020202020204" pitchFamily="34" charset="0"/>
                <a:ea typeface="Calibri" panose="020F0502020204030204" pitchFamily="34" charset="0"/>
                <a:cs typeface="Arial" panose="020B0604020202020204" pitchFamily="34" charset="0"/>
              </a:rPr>
              <a:t> system, our nurses are asking the same questions to each patient, so it will be clear, thorough and concise. </a:t>
            </a:r>
          </a:p>
          <a:p>
            <a:pPr marL="0" marR="0">
              <a:spcBef>
                <a:spcPts val="0"/>
              </a:spcBef>
              <a:spcAft>
                <a:spcPts val="0"/>
              </a:spcAft>
            </a:pPr>
            <a:r>
              <a:rPr lang="en-US" sz="2000" dirty="0">
                <a:effectLst/>
                <a:latin typeface="Arial" panose="020B0604020202020204" pitchFamily="34" charset="0"/>
                <a:ea typeface="Calibri" panose="020F0502020204030204" pitchFamily="34" charset="0"/>
                <a:cs typeface="Arial" panose="020B0604020202020204" pitchFamily="34" charset="0"/>
              </a:rPr>
              <a:t>We also wanted to make it easy for the patient to understand without using extensive medical terminology. </a:t>
            </a:r>
          </a:p>
          <a:p>
            <a:pPr marL="0" marR="0">
              <a:spcBef>
                <a:spcPts val="0"/>
              </a:spcBef>
              <a:spcAft>
                <a:spcPts val="0"/>
              </a:spcAft>
            </a:pPr>
            <a:r>
              <a:rPr lang="en-US" sz="2000" dirty="0">
                <a:effectLst/>
                <a:latin typeface="Arial" panose="020B0604020202020204" pitchFamily="34" charset="0"/>
                <a:ea typeface="Calibri" panose="020F0502020204030204" pitchFamily="34" charset="0"/>
                <a:cs typeface="Arial" panose="020B0604020202020204" pitchFamily="34" charset="0"/>
              </a:rPr>
              <a:t> The current topics that have </a:t>
            </a:r>
            <a:r>
              <a:rPr lang="en-US" sz="2000" dirty="0" err="1">
                <a:effectLst/>
                <a:latin typeface="Arial" panose="020B0604020202020204" pitchFamily="34" charset="0"/>
                <a:ea typeface="Calibri" panose="020F0502020204030204" pitchFamily="34" charset="0"/>
                <a:cs typeface="Arial" panose="020B0604020202020204" pitchFamily="34" charset="0"/>
              </a:rPr>
              <a:t>smartphrases</a:t>
            </a:r>
            <a:r>
              <a:rPr lang="en-US" sz="2000" dirty="0">
                <a:effectLst/>
                <a:latin typeface="Arial" panose="020B0604020202020204" pitchFamily="34" charset="0"/>
                <a:ea typeface="Calibri" panose="020F0502020204030204" pitchFamily="34" charset="0"/>
                <a:cs typeface="Arial" panose="020B0604020202020204" pitchFamily="34" charset="0"/>
              </a:rPr>
              <a:t> are bleeding, constipation, cough, DVT, diarrhea, dyspnea, fatigue, fever, hand-foot syndrome, nausea and vomiting, mucositis, pain, neuropathy, rash/pruritus and venous access problems.</a:t>
            </a:r>
          </a:p>
          <a:p>
            <a:pPr marL="0" marR="0">
              <a:spcBef>
                <a:spcPts val="0"/>
              </a:spcBef>
              <a:spcAft>
                <a:spcPts val="0"/>
              </a:spcAft>
            </a:pPr>
            <a:r>
              <a:rPr lang="en-US" sz="2000" b="1" dirty="0">
                <a:latin typeface="Arial" panose="020B0604020202020204" pitchFamily="34" charset="0"/>
                <a:ea typeface="Calibri" panose="020F0502020204030204" pitchFamily="34" charset="0"/>
                <a:cs typeface="Arial" panose="020B0604020202020204" pitchFamily="34" charset="0"/>
              </a:rPr>
              <a:t>All triage will be documented in EPIC as a telephone note or MyChart message</a:t>
            </a:r>
            <a:r>
              <a:rPr lang="en-US" sz="2000" dirty="0">
                <a:latin typeface="Arial" panose="020B0604020202020204" pitchFamily="34" charset="0"/>
                <a:ea typeface="Calibri" panose="020F0502020204030204" pitchFamily="34" charset="0"/>
                <a:cs typeface="Arial" panose="020B0604020202020204" pitchFamily="34" charset="0"/>
              </a:rPr>
              <a:t>.</a:t>
            </a:r>
          </a:p>
          <a:p>
            <a:endParaRPr lang="en-US" dirty="0">
              <a:latin typeface="Arial" pitchFamily="34" charset="0"/>
            </a:endParaRPr>
          </a:p>
          <a:p>
            <a:pPr>
              <a:buFontTx/>
              <a:buChar char="•"/>
            </a:pPr>
            <a:endParaRPr lang="en-US" sz="3500" dirty="0">
              <a:latin typeface="Arial" pitchFamily="34" charset="0"/>
            </a:endParaRPr>
          </a:p>
          <a:p>
            <a:r>
              <a:rPr lang="en-US" sz="3500" dirty="0">
                <a:latin typeface="Arial" pitchFamily="34" charset="0"/>
              </a:rPr>
              <a:t> </a:t>
            </a:r>
          </a:p>
          <a:p>
            <a:r>
              <a:rPr lang="en-US" sz="2000" dirty="0">
                <a:latin typeface="Arial" pitchFamily="34" charset="0"/>
              </a:rPr>
              <a:t>The goal in our telephone triage project is to have the best possible assessment that will contribute to optimal patient outcomes.</a:t>
            </a:r>
          </a:p>
          <a:p>
            <a:endParaRPr lang="en-US" sz="2000" dirty="0">
              <a:latin typeface="Arial" pitchFamily="34" charset="0"/>
            </a:endParaRPr>
          </a:p>
          <a:p>
            <a:r>
              <a:rPr lang="en-US" sz="2000" dirty="0">
                <a:latin typeface="Arial" pitchFamily="34" charset="0"/>
              </a:rPr>
              <a:t>By providing our nurses with tools and guidelines to make them successful when speaking with our patients or their family members allows these outcomes to be effective. This exceptional patient care is also noted on our QAPI and Press Ganey scores where patients note being able to speak to a nurse directly and have their problems heard completely.</a:t>
            </a:r>
          </a:p>
          <a:p>
            <a:endParaRPr lang="en-US" sz="2000" dirty="0">
              <a:latin typeface="Arial" pitchFamily="34" charset="0"/>
            </a:endParaRPr>
          </a:p>
          <a:p>
            <a:r>
              <a:rPr lang="en-US" sz="2000" dirty="0">
                <a:latin typeface="Arial" pitchFamily="34" charset="0"/>
              </a:rPr>
              <a:t>The relationship between APP and nurse improves when there is clear data and communication to allow a plan of care to be developed and implemented.</a:t>
            </a:r>
          </a:p>
        </p:txBody>
      </p:sp>
      <p:sp>
        <p:nvSpPr>
          <p:cNvPr id="2064" name="Text Box 11"/>
          <p:cNvSpPr txBox="1">
            <a:spLocks noChangeArrowheads="1"/>
          </p:cNvSpPr>
          <p:nvPr/>
        </p:nvSpPr>
        <p:spPr bwMode="auto">
          <a:xfrm>
            <a:off x="16734770" y="9265975"/>
            <a:ext cx="4550430" cy="12264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gn="ctr"/>
            <a:r>
              <a:rPr lang="en-US" sz="2800" dirty="0">
                <a:solidFill>
                  <a:srgbClr val="FF0000"/>
                </a:solidFill>
                <a:latin typeface="Arial Black" pitchFamily="34" charset="0"/>
              </a:rPr>
              <a:t>Results:</a:t>
            </a:r>
          </a:p>
          <a:p>
            <a:pPr algn="ctr"/>
            <a:r>
              <a:rPr lang="en-US" sz="2800" dirty="0">
                <a:solidFill>
                  <a:srgbClr val="FF0000"/>
                </a:solidFill>
                <a:latin typeface="Arial Black" pitchFamily="34" charset="0"/>
              </a:rPr>
              <a:t>Triage has improved to providers</a:t>
            </a:r>
          </a:p>
          <a:p>
            <a:pPr algn="ctr"/>
            <a:endParaRPr lang="en-US" sz="2800" dirty="0">
              <a:solidFill>
                <a:srgbClr val="FF0000"/>
              </a:solidFill>
              <a:latin typeface="Arial Black" pitchFamily="34" charset="0"/>
            </a:endParaRPr>
          </a:p>
          <a:p>
            <a:r>
              <a:rPr lang="en-US" sz="1900" dirty="0">
                <a:latin typeface="Arial" panose="020B0604020202020204" pitchFamily="34" charset="0"/>
                <a:cs typeface="Arial" panose="020B0604020202020204" pitchFamily="34" charset="0"/>
              </a:rPr>
              <a:t>After our Go Live Date, feedback received from Advanced Practice Providers was positive. Concise, standardized questions covered all bases when triaging patients. Nurse feedback provided was that it created a safety net when patients call with multiple issues, helping them cover all important bases when obtaining critical information.</a:t>
            </a:r>
          </a:p>
          <a:p>
            <a:endParaRPr lang="en-US" sz="1900" dirty="0">
              <a:latin typeface="Arial" panose="020B0604020202020204" pitchFamily="34" charset="0"/>
              <a:cs typeface="Arial" panose="020B0604020202020204" pitchFamily="34" charset="0"/>
            </a:endParaRPr>
          </a:p>
          <a:p>
            <a:r>
              <a:rPr lang="en-US" sz="1900" dirty="0">
                <a:latin typeface="Arial" panose="020B0604020202020204" pitchFamily="34" charset="0"/>
                <a:cs typeface="Arial" panose="020B0604020202020204" pitchFamily="34" charset="0"/>
              </a:rPr>
              <a:t>MyChart and telephone message documentation allows for the clinical team to refer to and identify previous interventions. Patients are also able to view the telephone note or MyChart messages should they have any questions of instructions.</a:t>
            </a:r>
          </a:p>
          <a:p>
            <a:endParaRPr lang="en-US" sz="1900" dirty="0">
              <a:latin typeface="Arial" panose="020B0604020202020204" pitchFamily="34" charset="0"/>
              <a:cs typeface="Arial" panose="020B0604020202020204" pitchFamily="34" charset="0"/>
            </a:endParaRPr>
          </a:p>
          <a:p>
            <a:r>
              <a:rPr lang="en-US" sz="1900" dirty="0">
                <a:latin typeface="Arial" panose="020B0604020202020204" pitchFamily="34" charset="0"/>
                <a:cs typeface="Arial" panose="020B0604020202020204" pitchFamily="34" charset="0"/>
              </a:rPr>
              <a:t>We were able to create a system that allowed all nurses to follow the same triage protocol when speaking to patients and sending to the provider for further intervention if needed. </a:t>
            </a:r>
          </a:p>
          <a:p>
            <a:endParaRPr lang="en-US" sz="1900" dirty="0">
              <a:latin typeface="Arial" panose="020B0604020202020204" pitchFamily="34" charset="0"/>
              <a:cs typeface="Arial" panose="020B0604020202020204" pitchFamily="34" charset="0"/>
            </a:endParaRPr>
          </a:p>
          <a:p>
            <a:r>
              <a:rPr lang="en-US" sz="1900" dirty="0">
                <a:latin typeface="Arial" panose="020B0604020202020204" pitchFamily="34" charset="0"/>
                <a:cs typeface="Arial" panose="020B0604020202020204" pitchFamily="34" charset="0"/>
              </a:rPr>
              <a:t>The new process for triage has been implemented successfully in the center as a standard of practice that all staff follow. We plan to continue and maintain these guidelines and adjust or add to if needed in the future. </a:t>
            </a:r>
          </a:p>
          <a:p>
            <a:endParaRPr lang="en-US" sz="1900" dirty="0">
              <a:latin typeface="Arial" panose="020B0604020202020204" pitchFamily="34" charset="0"/>
              <a:cs typeface="Arial" panose="020B0604020202020204" pitchFamily="34" charset="0"/>
            </a:endParaRPr>
          </a:p>
          <a:p>
            <a:r>
              <a:rPr lang="en-US" sz="1900" dirty="0">
                <a:latin typeface="Arial" panose="020B0604020202020204" pitchFamily="34" charset="0"/>
                <a:cs typeface="Arial" panose="020B0604020202020204" pitchFamily="34" charset="0"/>
              </a:rPr>
              <a:t>We will monitor trending data as it becomes available including number of MyChart messages and telephone triage calls in queue, and patient satisfaction scores via Press Ganey/CAHPS</a:t>
            </a:r>
            <a:r>
              <a:rPr lang="en-US" sz="2000" dirty="0">
                <a:latin typeface="Arial" panose="020B0604020202020204" pitchFamily="34" charset="0"/>
                <a:cs typeface="Arial" panose="020B0604020202020204" pitchFamily="34" charset="0"/>
              </a:rPr>
              <a:t>.</a:t>
            </a:r>
          </a:p>
        </p:txBody>
      </p:sp>
      <p:sp>
        <p:nvSpPr>
          <p:cNvPr id="2065" name="Text Box 12"/>
          <p:cNvSpPr txBox="1">
            <a:spLocks noChangeArrowheads="1"/>
          </p:cNvSpPr>
          <p:nvPr/>
        </p:nvSpPr>
        <p:spPr bwMode="auto">
          <a:xfrm>
            <a:off x="16641763" y="2935288"/>
            <a:ext cx="4572000" cy="6632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gn="ctr"/>
            <a:r>
              <a:rPr lang="en-US" sz="2800" dirty="0">
                <a:solidFill>
                  <a:srgbClr val="FF0000"/>
                </a:solidFill>
                <a:latin typeface="Arial Black" pitchFamily="34" charset="0"/>
              </a:rPr>
              <a:t>ACT: Maintain/Rollout Improvement </a:t>
            </a:r>
          </a:p>
          <a:p>
            <a:br>
              <a:rPr lang="en-US" sz="3000" dirty="0">
                <a:latin typeface="Arial" pitchFamily="34" charset="0"/>
              </a:rPr>
            </a:br>
            <a:r>
              <a:rPr lang="en-US" sz="3000" dirty="0">
                <a:latin typeface="Arial" pitchFamily="34" charset="0"/>
              </a:rPr>
              <a:t>- </a:t>
            </a:r>
            <a:r>
              <a:rPr lang="en-US" sz="2000" dirty="0">
                <a:latin typeface="Arial" pitchFamily="34" charset="0"/>
              </a:rPr>
              <a:t>Monitoring documentation to providers and patients via MyChart and Telephone calls. Studying feedback and criticisms in the process from providers and triage nurses.</a:t>
            </a:r>
          </a:p>
          <a:p>
            <a:r>
              <a:rPr lang="en-US" sz="2000" dirty="0">
                <a:latin typeface="Arial" pitchFamily="34" charset="0"/>
              </a:rPr>
              <a:t>- Share smart phrases and </a:t>
            </a:r>
            <a:r>
              <a:rPr lang="en-US" sz="2000" i="1" dirty="0">
                <a:latin typeface="Arial" pitchFamily="34" charset="0"/>
              </a:rPr>
              <a:t>Telephone Triage for Oncology Nurses: 3</a:t>
            </a:r>
            <a:r>
              <a:rPr lang="en-US" sz="2000" i="1" baseline="30000" dirty="0">
                <a:latin typeface="Arial" pitchFamily="34" charset="0"/>
              </a:rPr>
              <a:t>rd</a:t>
            </a:r>
            <a:r>
              <a:rPr lang="en-US" sz="2000" i="1" dirty="0">
                <a:latin typeface="Arial" pitchFamily="34" charset="0"/>
              </a:rPr>
              <a:t> Edition </a:t>
            </a:r>
            <a:r>
              <a:rPr lang="en-US" sz="2000" dirty="0">
                <a:latin typeface="Arial" pitchFamily="34" charset="0"/>
              </a:rPr>
              <a:t>via PDF with center staff so it is always accessible. Referencing page number in </a:t>
            </a:r>
            <a:r>
              <a:rPr lang="en-US" sz="2000" dirty="0" err="1">
                <a:latin typeface="Arial" pitchFamily="34" charset="0"/>
              </a:rPr>
              <a:t>smartphrases</a:t>
            </a:r>
            <a:r>
              <a:rPr lang="en-US" sz="2000" dirty="0">
                <a:latin typeface="Arial" pitchFamily="34" charset="0"/>
              </a:rPr>
              <a:t>.</a:t>
            </a:r>
          </a:p>
          <a:p>
            <a:r>
              <a:rPr lang="en-US" sz="2000" dirty="0">
                <a:latin typeface="Arial" pitchFamily="34" charset="0"/>
              </a:rPr>
              <a:t>- Accurate triage is vital and incredibly important to the safety of our severely immunocompromised and fragile patient population who rely on timely and correct intervention and response.</a:t>
            </a:r>
          </a:p>
          <a:p>
            <a:endParaRPr lang="en-US" sz="3500" dirty="0">
              <a:latin typeface="Arial" pitchFamily="34" charset="0"/>
            </a:endParaRPr>
          </a:p>
        </p:txBody>
      </p:sp>
      <p:pic>
        <p:nvPicPr>
          <p:cNvPr id="2066" name="Picture 119" descr="photo.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819400"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a:extLst>
              <a:ext uri="{FF2B5EF4-FFF2-40B4-BE49-F238E27FC236}">
                <a16:creationId xmlns:a16="http://schemas.microsoft.com/office/drawing/2014/main" id="{42E1C735-68AA-4ED9-8848-2DF18E65A4C6}"/>
              </a:ext>
            </a:extLst>
          </p:cNvPr>
          <p:cNvPicPr>
            <a:picLocks noChangeAspect="1"/>
          </p:cNvPicPr>
          <p:nvPr/>
        </p:nvPicPr>
        <p:blipFill>
          <a:blip r:embed="rId6"/>
          <a:stretch>
            <a:fillRect/>
          </a:stretch>
        </p:blipFill>
        <p:spPr>
          <a:xfrm>
            <a:off x="6649688" y="3741171"/>
            <a:ext cx="3382073" cy="5294159"/>
          </a:xfrm>
          <a:prstGeom prst="rect">
            <a:avLst/>
          </a:prstGeom>
        </p:spPr>
      </p:pic>
      <p:pic>
        <p:nvPicPr>
          <p:cNvPr id="6" name="Picture 5">
            <a:extLst>
              <a:ext uri="{FF2B5EF4-FFF2-40B4-BE49-F238E27FC236}">
                <a16:creationId xmlns:a16="http://schemas.microsoft.com/office/drawing/2014/main" id="{C0A91D6F-7FEC-4B3C-A48F-C4B0F1155C96}"/>
              </a:ext>
            </a:extLst>
          </p:cNvPr>
          <p:cNvPicPr>
            <a:picLocks noChangeAspect="1"/>
          </p:cNvPicPr>
          <p:nvPr/>
        </p:nvPicPr>
        <p:blipFill>
          <a:blip r:embed="rId7"/>
          <a:stretch>
            <a:fillRect/>
          </a:stretch>
        </p:blipFill>
        <p:spPr>
          <a:xfrm>
            <a:off x="5818519" y="16194322"/>
            <a:ext cx="5062367" cy="5444089"/>
          </a:xfrm>
          <a:prstGeom prst="rect">
            <a:avLst/>
          </a:prstGeom>
        </p:spPr>
      </p:pic>
      <p:pic>
        <p:nvPicPr>
          <p:cNvPr id="4" name="Picture 3">
            <a:extLst>
              <a:ext uri="{FF2B5EF4-FFF2-40B4-BE49-F238E27FC236}">
                <a16:creationId xmlns:a16="http://schemas.microsoft.com/office/drawing/2014/main" id="{7E5B09D8-BEC7-4BA4-95AF-B1DAC51E3EE1}"/>
              </a:ext>
            </a:extLst>
          </p:cNvPr>
          <p:cNvPicPr>
            <a:picLocks noChangeAspect="1"/>
          </p:cNvPicPr>
          <p:nvPr/>
        </p:nvPicPr>
        <p:blipFill>
          <a:blip r:embed="rId8"/>
          <a:stretch>
            <a:fillRect/>
          </a:stretch>
        </p:blipFill>
        <p:spPr>
          <a:xfrm>
            <a:off x="5561062" y="10194632"/>
            <a:ext cx="5460924" cy="4938956"/>
          </a:xfrm>
          <a:prstGeom prst="rect">
            <a:avLst/>
          </a:prstGeom>
        </p:spPr>
      </p:pic>
      <p:pic>
        <p:nvPicPr>
          <p:cNvPr id="13" name="Audio 12">
            <a:hlinkClick r:id="" action="ppaction://media"/>
            <a:extLst>
              <a:ext uri="{FF2B5EF4-FFF2-40B4-BE49-F238E27FC236}">
                <a16:creationId xmlns:a16="http://schemas.microsoft.com/office/drawing/2014/main" id="{B41D60CA-EEE0-43F5-9FF1-D65AF58174CB}"/>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1183600" y="211836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165530"/>
    </mc:Choice>
    <mc:Fallback>
      <p:transition spd="slow" advTm="1655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806F7D0D1CE2B4A8BF9FD4AD582AFD6" ma:contentTypeVersion="5" ma:contentTypeDescription="Create a new document." ma:contentTypeScope="" ma:versionID="c2c6eb885d57e1d48499b82adb03db92">
  <xsd:schema xmlns:xsd="http://www.w3.org/2001/XMLSchema" xmlns:xs="http://www.w3.org/2001/XMLSchema" xmlns:p="http://schemas.microsoft.com/office/2006/metadata/properties" xmlns:ns3="64baa12b-d08a-46de-96a1-3296e73a1ce4" xmlns:ns4="3fd6950c-56ce-4830-8d34-bb5bdbd15ae6" targetNamespace="http://schemas.microsoft.com/office/2006/metadata/properties" ma:root="true" ma:fieldsID="4738a9af38215e4cf50f80dd1a9ecc85" ns3:_="" ns4:_="">
    <xsd:import namespace="64baa12b-d08a-46de-96a1-3296e73a1ce4"/>
    <xsd:import namespace="3fd6950c-56ce-4830-8d34-bb5bdbd15ae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baa12b-d08a-46de-96a1-3296e73a1ce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fd6950c-56ce-4830-8d34-bb5bdbd15ae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4FCE4C5-9F9B-42AE-BFC0-D1E6DD85B4B0}">
  <ds:schemaRefs>
    <ds:schemaRef ds:uri="http://schemas.microsoft.com/office/2006/metadata/longProperties"/>
  </ds:schemaRefs>
</ds:datastoreItem>
</file>

<file path=customXml/itemProps2.xml><?xml version="1.0" encoding="utf-8"?>
<ds:datastoreItem xmlns:ds="http://schemas.openxmlformats.org/officeDocument/2006/customXml" ds:itemID="{C9657B61-9A18-483F-9DCC-5FC4E187A24D}">
  <ds:schemaRefs>
    <ds:schemaRef ds:uri="http://schemas.microsoft.com/sharepoint/v3/contenttype/forms"/>
  </ds:schemaRefs>
</ds:datastoreItem>
</file>

<file path=customXml/itemProps3.xml><?xml version="1.0" encoding="utf-8"?>
<ds:datastoreItem xmlns:ds="http://schemas.openxmlformats.org/officeDocument/2006/customXml" ds:itemID="{CAAA27B8-57B9-44CB-A312-636BB5CD57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baa12b-d08a-46de-96a1-3296e73a1ce4"/>
    <ds:schemaRef ds:uri="3fd6950c-56ce-4830-8d34-bb5bdbd15a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DD50EFC2-DD62-41A5-8A30-B2530731A21F}">
  <ds:schemaRefs>
    <ds:schemaRef ds:uri="http://purl.org/dc/terms/"/>
    <ds:schemaRef ds:uri="http://schemas.openxmlformats.org/package/2006/metadata/core-properties"/>
    <ds:schemaRef ds:uri="http://www.w3.org/XML/1998/namespace"/>
    <ds:schemaRef ds:uri="3fd6950c-56ce-4830-8d34-bb5bdbd15ae6"/>
    <ds:schemaRef ds:uri="http://purl.org/dc/elements/1.1/"/>
    <ds:schemaRef ds:uri="http://schemas.microsoft.com/office/2006/documentManagement/types"/>
    <ds:schemaRef ds:uri="64baa12b-d08a-46de-96a1-3296e73a1ce4"/>
    <ds:schemaRef ds:uri="http://schemas.microsoft.com/office/infopath/2007/PartnerControl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1602</TotalTime>
  <Words>868</Words>
  <Application>Microsoft Office PowerPoint</Application>
  <PresentationFormat>Custom</PresentationFormat>
  <Paragraphs>58</Paragraphs>
  <Slides>1</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Arial Black</vt:lpstr>
      <vt:lpstr>Times</vt:lpstr>
      <vt:lpstr>Blank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MDACC</dc:creator>
  <cp:lastModifiedBy>Riddle,Katrina A</cp:lastModifiedBy>
  <cp:revision>55</cp:revision>
  <dcterms:created xsi:type="dcterms:W3CDTF">2010-05-10T19:56:36Z</dcterms:created>
  <dcterms:modified xsi:type="dcterms:W3CDTF">2022-12-12T21:48:49Z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ContentTypeId">
    <vt:lpwstr>0x0101002806F7D0D1CE2B4A8BF9FD4AD582AFD6</vt:lpwstr>
  </property>
</Properties>
</file>