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notesMasterIdLst>
    <p:notesMasterId r:id="rId7"/>
  </p:notesMasterIdLst>
  <p:sldIdLst>
    <p:sldId id="256" r:id="rId6"/>
  </p:sldIdLst>
  <p:sldSz cx="21945600" cy="21945600"/>
  <p:notesSz cx="9124950" cy="14782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orient="horz" pos="13392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orient="horz" pos="240">
          <p15:clr>
            <a:srgbClr val="A4A3A4"/>
          </p15:clr>
        </p15:guide>
        <p15:guide id="5" pos="432">
          <p15:clr>
            <a:srgbClr val="A4A3A4"/>
          </p15:clr>
        </p15:guide>
        <p15:guide id="6" pos="13823">
          <p15:clr>
            <a:srgbClr val="A4A3A4"/>
          </p15:clr>
        </p15:guide>
        <p15:guide id="7" pos="13392">
          <p15:clr>
            <a:srgbClr val="A4A3A4"/>
          </p15:clr>
        </p15:guide>
        <p15:guide id="8" pos="2688">
          <p15:clr>
            <a:srgbClr val="A4A3A4"/>
          </p15:clr>
        </p15:guide>
        <p15:guide id="9" pos="3120">
          <p15:clr>
            <a:srgbClr val="A4A3A4"/>
          </p15:clr>
        </p15:guide>
        <p15:guide id="10" pos="5376">
          <p15:clr>
            <a:srgbClr val="A4A3A4"/>
          </p15:clr>
        </p15:guide>
        <p15:guide id="11" pos="5808">
          <p15:clr>
            <a:srgbClr val="A4A3A4"/>
          </p15:clr>
        </p15:guide>
        <p15:guide id="12" pos="8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B38C"/>
    <a:srgbClr val="856334"/>
    <a:srgbClr val="4D721F"/>
    <a:srgbClr val="1E5194"/>
    <a:srgbClr val="635D99"/>
    <a:srgbClr val="D77825"/>
    <a:srgbClr val="D9D3CC"/>
    <a:srgbClr val="E3D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70270" autoAdjust="0"/>
  </p:normalViewPr>
  <p:slideViewPr>
    <p:cSldViewPr snapToGrid="0">
      <p:cViewPr varScale="1">
        <p:scale>
          <a:sx n="24" d="100"/>
          <a:sy n="24" d="100"/>
        </p:scale>
        <p:origin x="3696" y="60"/>
      </p:cViewPr>
      <p:guideLst>
        <p:guide orient="horz" pos="1680"/>
        <p:guide orient="horz" pos="13392"/>
        <p:guide orient="horz" pos="2112"/>
        <p:guide orient="horz" pos="240"/>
        <p:guide pos="432"/>
        <p:guide pos="13823"/>
        <p:guide pos="13392"/>
        <p:guide pos="2688"/>
        <p:guide pos="3120"/>
        <p:guide pos="5376"/>
        <p:guide pos="5808"/>
        <p:guide pos="8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-151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54463" cy="741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68900" y="0"/>
            <a:ext cx="3954463" cy="741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32F10-6AB2-429B-B721-C6FEEF2650A6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66925" y="1847850"/>
            <a:ext cx="4991100" cy="498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2813" y="7113588"/>
            <a:ext cx="7299325" cy="5821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041438"/>
            <a:ext cx="3954463" cy="741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68900" y="14041438"/>
            <a:ext cx="3954463" cy="741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A9FF0-AC06-4A32-BA33-6BCE235B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3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 afternoon – Our project is on an ATC Second-Sign Initiative. For this project, our team set out to </a:t>
            </a:r>
            <a:r>
              <a:rPr lang="en-US" dirty="0">
                <a:latin typeface="Arial" pitchFamily="34" charset="0"/>
                <a:cs typeface="Arial" pitchFamily="34" charset="0"/>
              </a:rPr>
              <a:t>increase the percentage of infusion appointments with signed chemotherapy orders at the time of appointment to meet the Ambulatory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Quality Assessment and Performance Improvement (QAPI) metric of greater than 90%. We used a fishbone diagram to define potential contributing delays to orders receiving a second-signature. Baseline data was captured using the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OneConnect</a:t>
            </a:r>
            <a:r>
              <a:rPr lang="en-US" dirty="0">
                <a:latin typeface="Arial" pitchFamily="34" charset="0"/>
                <a:cs typeface="Arial" pitchFamily="34" charset="0"/>
              </a:rPr>
              <a:t> CAD/CMD dashboard and during the project we monitored monthly rates at the institutional, department, and provider levels. </a:t>
            </a:r>
            <a:r>
              <a:rPr lang="en-US" dirty="0">
                <a:latin typeface="Arial" pitchFamily="34" charset="0"/>
              </a:rPr>
              <a:t>After initial local efforts, Texas Medical Center and Houston Area Location workgroups combined to collaborate on interventions. These groups found similar challenges across locations: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Lack of provider awareness of metric being monitored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Limitations with the available dashboard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Provider preference to not complete the second signature on chemotherapy orders without having lab results available, often due to a low comfort level with depending on lab parameters </a:t>
            </a:r>
          </a:p>
          <a:p>
            <a:pPr marL="342900" indent="-342900">
              <a:buFontTx/>
              <a:buChar char="-"/>
            </a:pPr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During implementation, our teams focused on the following initiatives: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Provided provider education during staff and other ambulatory meetings on: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QAPI metric/goal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Department scores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Parameter safety nets</a:t>
            </a:r>
          </a:p>
          <a:p>
            <a:pPr marL="74295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During this step of the initiative, we used a process map to outline the steps completed from the time a patient checks in to the time chemotherapy is released to create a visual display of the safety nets in place. </a:t>
            </a:r>
            <a:endParaRPr lang="en-US" dirty="0">
              <a:latin typeface="Arial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We </a:t>
            </a:r>
            <a:r>
              <a:rPr lang="en-US">
                <a:latin typeface="Arial" pitchFamily="34" charset="0"/>
              </a:rPr>
              <a:t>also improved </a:t>
            </a:r>
            <a:r>
              <a:rPr lang="en-US" dirty="0">
                <a:latin typeface="Arial" pitchFamily="34" charset="0"/>
              </a:rPr>
              <a:t>dashboard functionality: 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Added missing departments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Corrected red/yellow/green indicators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Utilized </a:t>
            </a:r>
            <a:r>
              <a:rPr lang="en-US" dirty="0" err="1">
                <a:latin typeface="Arial" pitchFamily="34" charset="0"/>
              </a:rPr>
              <a:t>webi</a:t>
            </a:r>
            <a:r>
              <a:rPr lang="en-US" dirty="0">
                <a:latin typeface="Arial" pitchFamily="34" charset="0"/>
              </a:rPr>
              <a:t> report to update treatment plans that had old locations and/or providers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And, we Created a report and tip sheet to assist providers with identifying treatment plans needing a second-signature within the next 7 days</a:t>
            </a:r>
          </a:p>
          <a:p>
            <a:pPr marL="342900" indent="-342900">
              <a:buFontTx/>
              <a:buChar char="-"/>
            </a:pPr>
            <a:endParaRPr lang="en-US" dirty="0">
              <a:latin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itchFamily="34" charset="0"/>
              </a:rPr>
              <a:t>Our teams made significant progress in improving our reporting functionality, educating providers on the institutional QAPI metric, and providing a tool for providers to run an individualized report. However, we still have areas performing below the goal benchmark.</a:t>
            </a:r>
          </a:p>
          <a:p>
            <a:r>
              <a:rPr lang="en-US" dirty="0">
                <a:latin typeface="Arial" pitchFamily="34" charset="0"/>
              </a:rPr>
              <a:t>Following broad efforts towards improvement, our team is now working with individual provider teams that are scoring below the goal benchmark.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Once the goal benchmark is achieved, future efforts will include: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Continuing to monitor dashboard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Continuing to monitor </a:t>
            </a:r>
            <a:r>
              <a:rPr lang="en-US" dirty="0" err="1">
                <a:latin typeface="Arial" pitchFamily="34" charset="0"/>
              </a:rPr>
              <a:t>webi</a:t>
            </a:r>
            <a:r>
              <a:rPr lang="en-US" dirty="0">
                <a:latin typeface="Arial" pitchFamily="34" charset="0"/>
              </a:rPr>
              <a:t> report and update old treatment plans</a:t>
            </a:r>
          </a:p>
          <a:p>
            <a:pPr marL="0" indent="0">
              <a:buFontTx/>
              <a:buNone/>
            </a:pPr>
            <a:endParaRPr lang="en-US" dirty="0">
              <a:latin typeface="Arial" pitchFamily="34" charset="0"/>
            </a:endParaRPr>
          </a:p>
          <a:p>
            <a:pPr marL="0" indent="0">
              <a:buFontTx/>
              <a:buNone/>
            </a:pPr>
            <a:r>
              <a:rPr lang="en-US" dirty="0"/>
              <a:t>We’d like to thank the Ambulatory Celebrate Improvements Fair committee for allowing us to participate in this year’s fair and to all of our project team members and involved stakeholders.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A9FF0-AC06-4A32-BA33-6BCE235B0E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78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38" y="6816725"/>
            <a:ext cx="18653125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2475" y="12436475"/>
            <a:ext cx="15360650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CE34-2D1E-4AC4-A749-EFB7035E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2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A51B-2A6A-45E7-BF5D-7C4C17DF1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636875" y="1951038"/>
            <a:ext cx="4662488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951038"/>
            <a:ext cx="13838237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D851-9A68-4446-84FA-511C3EC6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A563-3BED-4230-B268-27629BF0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14101763"/>
            <a:ext cx="18653125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9301163"/>
            <a:ext cx="1865312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B227-040A-4C78-9C0E-85E69A08E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6340475"/>
            <a:ext cx="9250362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0" y="6340475"/>
            <a:ext cx="9250363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1AF9-8D4A-4EC6-9B60-8FCB166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9475"/>
            <a:ext cx="1975167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63" y="4911725"/>
            <a:ext cx="969645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3" y="6959600"/>
            <a:ext cx="969645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7425" y="4911725"/>
            <a:ext cx="9701213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7425" y="6959600"/>
            <a:ext cx="9701213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A2DD-245B-4A97-B31A-7B7E2B37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87B7-6C59-4BD2-B6CD-8B07653B6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A8DC-7443-40D0-82B3-7DCA850B9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3125"/>
            <a:ext cx="721995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38" y="873125"/>
            <a:ext cx="122682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63" y="4592638"/>
            <a:ext cx="721995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B88-9155-4719-8869-89180AAD0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25" y="15362238"/>
            <a:ext cx="131667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2125" y="1960563"/>
            <a:ext cx="13166725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25" y="17175163"/>
            <a:ext cx="13166725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ABE4-A73B-43A8-A5AB-C39D2BFD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951038"/>
            <a:ext cx="186531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6340475"/>
            <a:ext cx="18653125" cy="131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19994563"/>
            <a:ext cx="6950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ctr"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r">
              <a:defRPr sz="3800">
                <a:ea typeface="ＭＳ Ｐゴシック" charset="-128"/>
              </a:defRPr>
            </a:lvl1pPr>
          </a:lstStyle>
          <a:p>
            <a:pPr>
              <a:defRPr/>
            </a:pPr>
            <a:fld id="{BDDF6281-F73B-4104-B81A-915EEB5DE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2pPr>
      <a:lvl3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3pPr>
      <a:lvl4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4pPr>
      <a:lvl5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5pPr>
      <a:lvl6pPr marL="4572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6pPr>
      <a:lvl7pPr marL="9144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7pPr>
      <a:lvl8pPr marL="13716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8pPr>
      <a:lvl9pPr marL="18288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9pPr>
    </p:titleStyle>
    <p:bodyStyle>
      <a:lvl1pPr marL="939800" indent="-939800" algn="l" defTabSz="2508250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2038350" indent="-784225" algn="l" defTabSz="2508250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  <a:ea typeface="MS PGothic" pitchFamily="34" charset="-128"/>
        </a:defRPr>
      </a:lvl2pPr>
      <a:lvl3pPr marL="3135313" indent="-627063" algn="l" defTabSz="2508250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3pPr>
      <a:lvl4pPr marL="4389438" indent="-627063" algn="l" defTabSz="2508250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4pPr>
      <a:lvl5pPr marL="5643563" indent="-627063" algn="l" defTabSz="2508250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5pPr>
      <a:lvl6pPr marL="61007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6pPr>
      <a:lvl7pPr marL="65579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7pPr>
      <a:lvl8pPr marL="70151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8pPr>
      <a:lvl9pPr marL="74723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11" Type="http://schemas.openxmlformats.org/officeDocument/2006/relationships/image" Target="../media/image7.jpeg"/><Relationship Id="rId5" Type="http://schemas.openxmlformats.org/officeDocument/2006/relationships/image" Target="../media/image1.png"/><Relationship Id="rId10" Type="http://schemas.openxmlformats.org/officeDocument/2006/relationships/image" Target="../media/image6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919CA9-96FC-445C-AE6C-D37B1836A1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68" r="3085"/>
          <a:stretch/>
        </p:blipFill>
        <p:spPr>
          <a:xfrm>
            <a:off x="313461" y="6983695"/>
            <a:ext cx="10428194" cy="428746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0"/>
            <a:ext cx="21945600" cy="2668588"/>
            <a:chOff x="0" y="0"/>
            <a:chExt cx="21945600" cy="2668588"/>
          </a:xfrm>
        </p:grpSpPr>
        <p:sp>
          <p:nvSpPr>
            <p:cNvPr id="2067" name="Rectangle 340"/>
            <p:cNvSpPr>
              <a:spLocks noChangeArrowheads="1"/>
            </p:cNvSpPr>
            <p:nvPr/>
          </p:nvSpPr>
          <p:spPr bwMode="auto">
            <a:xfrm>
              <a:off x="0" y="0"/>
              <a:ext cx="21945600" cy="266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068" name="Straight Connector 133"/>
            <p:cNvCxnSpPr>
              <a:cxnSpLocks noChangeShapeType="1"/>
            </p:cNvCxnSpPr>
            <p:nvPr/>
          </p:nvCxnSpPr>
          <p:spPr bwMode="auto">
            <a:xfrm>
              <a:off x="0" y="2667000"/>
              <a:ext cx="21945600" cy="1588"/>
            </a:xfrm>
            <a:prstGeom prst="line">
              <a:avLst/>
            </a:prstGeom>
            <a:noFill/>
            <a:ln w="1238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9" name="Text Box 16"/>
            <p:cNvSpPr txBox="1">
              <a:spLocks noChangeArrowheads="1"/>
            </p:cNvSpPr>
            <p:nvPr/>
          </p:nvSpPr>
          <p:spPr bwMode="auto">
            <a:xfrm>
              <a:off x="3505200" y="555625"/>
              <a:ext cx="10588625" cy="174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9pPr>
            </a:lstStyle>
            <a:p>
              <a:pPr>
                <a:lnSpc>
                  <a:spcPts val="3500"/>
                </a:lnSpc>
              </a:pPr>
              <a:r>
                <a:rPr lang="en-US" sz="3800" b="1" dirty="0">
                  <a:solidFill>
                    <a:schemeClr val="bg1"/>
                  </a:solidFill>
                  <a:latin typeface="Arial" pitchFamily="34" charset="0"/>
                </a:rPr>
                <a:t>ATC Second-Sign Initiative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Theresa Johnson-Foreman, Carl Gay, Wendi Lee, Clarissa Collins, Melvin Rivera, Brian Nichols, Neelam Patel, Regina Smith, </a:t>
              </a:r>
              <a:r>
                <a:rPr lang="en-US" sz="2200" b="1" dirty="0" err="1">
                  <a:solidFill>
                    <a:schemeClr val="bg1"/>
                  </a:solidFill>
                  <a:latin typeface="Arial" pitchFamily="34" charset="0"/>
                </a:rPr>
                <a:t>Lacrista</a:t>
              </a: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 Bishop, Victoria Obregon, Karla Garza, Brenda Brown, Claudine </a:t>
              </a:r>
              <a:r>
                <a:rPr lang="en-US" sz="2200" b="1" dirty="0" err="1">
                  <a:solidFill>
                    <a:schemeClr val="bg1"/>
                  </a:solidFill>
                  <a:latin typeface="Arial" pitchFamily="34" charset="0"/>
                </a:rPr>
                <a:t>Jreissaty</a:t>
              </a: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, Cherie Plouff</a:t>
              </a:r>
              <a:endParaRPr lang="en-US" sz="1900" b="1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2070" name="Picture 181" descr="White_logo.ai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9600" y="473437"/>
              <a:ext cx="4165600" cy="148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575733" y="2964998"/>
            <a:ext cx="4980928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What did we try to accomplish? </a:t>
            </a:r>
          </a:p>
          <a:p>
            <a:endParaRPr lang="en-US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To increase the percentage of infusion appointments with signed chemotherapy orders at the time of appointment to meet the Ambulatory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Quality Assessment and Performance Improvement (QAPI) metric of greater than 90%.</a:t>
            </a:r>
          </a:p>
          <a:p>
            <a:r>
              <a:rPr lang="en-US" sz="3500" dirty="0">
                <a:latin typeface="Arial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6115004" y="2994046"/>
            <a:ext cx="4572000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How did we know improvement was made? </a:t>
            </a:r>
          </a:p>
          <a:p>
            <a:endParaRPr lang="en-US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Using the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OneConnect</a:t>
            </a:r>
            <a:r>
              <a:rPr lang="en-US" dirty="0">
                <a:latin typeface="Arial" pitchFamily="34" charset="0"/>
                <a:cs typeface="Arial" pitchFamily="34" charset="0"/>
              </a:rPr>
              <a:t> CAD/CMD Dashboard, we monitored the monthly rates at the institutional, department, and provider levels. </a:t>
            </a:r>
            <a:endParaRPr lang="en-US" dirty="0">
              <a:latin typeface="Arial" pitchFamily="34" charset="0"/>
            </a:endParaRPr>
          </a:p>
          <a:p>
            <a:pPr lvl="1">
              <a:buClr>
                <a:srgbClr val="97103B"/>
              </a:buClr>
            </a:pPr>
            <a:endParaRPr lang="en-US" sz="3500" dirty="0">
              <a:latin typeface="Arial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059" name="TextBox 140"/>
          <p:cNvSpPr txBox="1">
            <a:spLocks noChangeArrowheads="1"/>
          </p:cNvSpPr>
          <p:nvPr/>
        </p:nvSpPr>
        <p:spPr bwMode="auto">
          <a:xfrm>
            <a:off x="3661883" y="18101896"/>
            <a:ext cx="4543425" cy="52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Baseline Data</a:t>
            </a:r>
          </a:p>
        </p:txBody>
      </p:sp>
      <p:sp>
        <p:nvSpPr>
          <p:cNvPr id="2060" name="Text Box 10"/>
          <p:cNvSpPr txBox="1">
            <a:spLocks noChangeArrowheads="1"/>
          </p:cNvSpPr>
          <p:nvPr/>
        </p:nvSpPr>
        <p:spPr bwMode="auto">
          <a:xfrm>
            <a:off x="11337925" y="2964998"/>
            <a:ext cx="4572000" cy="798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PLAN the improvement</a:t>
            </a:r>
          </a:p>
          <a:p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US" dirty="0">
                <a:latin typeface="Arial" pitchFamily="34" charset="0"/>
              </a:rPr>
              <a:t>After initial local efforts, Texas Medical Center and Houston Area Location workgroups combined to collaborate on interventions. These groups found similar challenges across locations: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Lack of provider awareness of metric being monitored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Limitations with the available dashboard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Provider preference to not complete the second signature on chemotherapy orders without having lab results available, often due to a low comfort level with depending on lab parameters </a:t>
            </a:r>
          </a:p>
          <a:p>
            <a:endParaRPr lang="en-US" sz="3500" dirty="0">
              <a:latin typeface="Arial" pitchFamily="34" charset="0"/>
            </a:endParaRPr>
          </a:p>
        </p:txBody>
      </p:sp>
      <p:sp>
        <p:nvSpPr>
          <p:cNvPr id="2062" name="TextBox 142"/>
          <p:cNvSpPr txBox="1">
            <a:spLocks noChangeArrowheads="1"/>
          </p:cNvSpPr>
          <p:nvPr/>
        </p:nvSpPr>
        <p:spPr bwMode="auto">
          <a:xfrm>
            <a:off x="16753694" y="2902606"/>
            <a:ext cx="45688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Results Data</a:t>
            </a:r>
          </a:p>
        </p:txBody>
      </p:sp>
      <p:sp>
        <p:nvSpPr>
          <p:cNvPr id="2063" name="Text Box 9"/>
          <p:cNvSpPr txBox="1">
            <a:spLocks noChangeArrowheads="1"/>
          </p:cNvSpPr>
          <p:nvPr/>
        </p:nvSpPr>
        <p:spPr bwMode="auto">
          <a:xfrm>
            <a:off x="11389067" y="10728828"/>
            <a:ext cx="4572000" cy="1040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DO the implementation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Teams focused on the following initiatives: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Provided provider education during staff and other ambulatory meetings on: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QAPI metric/goal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Department scores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Parameter safety nets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Improved dashboard functionality: 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Added missing departments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Corrected red/yellow/green indicators</a:t>
            </a:r>
          </a:p>
          <a:p>
            <a:pPr marL="1085850" lvl="1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Utilized </a:t>
            </a:r>
            <a:r>
              <a:rPr lang="en-US" dirty="0" err="1">
                <a:latin typeface="Arial" pitchFamily="34" charset="0"/>
              </a:rPr>
              <a:t>webi</a:t>
            </a:r>
            <a:r>
              <a:rPr lang="en-US" dirty="0">
                <a:latin typeface="Arial" pitchFamily="34" charset="0"/>
              </a:rPr>
              <a:t> report to update treatment plans that had old locations and/or providers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Created a report and tip sheet to assist providers with identifying treatment plans needing a second-signature within the next 7 days</a:t>
            </a:r>
          </a:p>
          <a:p>
            <a:endParaRPr lang="en-US" dirty="0">
              <a:latin typeface="Arial" pitchFamily="34" charset="0"/>
            </a:endParaRPr>
          </a:p>
          <a:p>
            <a:endParaRPr lang="en-US" dirty="0">
              <a:latin typeface="Arial" pitchFamily="34" charset="0"/>
            </a:endParaRPr>
          </a:p>
        </p:txBody>
      </p:sp>
      <p:sp>
        <p:nvSpPr>
          <p:cNvPr id="2064" name="Text Box 11"/>
          <p:cNvSpPr txBox="1">
            <a:spLocks noChangeArrowheads="1"/>
          </p:cNvSpPr>
          <p:nvPr/>
        </p:nvSpPr>
        <p:spPr bwMode="auto">
          <a:xfrm>
            <a:off x="16750519" y="9388382"/>
            <a:ext cx="4572000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STUDY the results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Our teams made significant progress in improving our reporting functionality, educating providers on the institutional QAPI metric, and providing a tool for providers to run an individualized report. However, we still have areas performing below the goal benchmark.</a:t>
            </a:r>
          </a:p>
        </p:txBody>
      </p:sp>
      <p:sp>
        <p:nvSpPr>
          <p:cNvPr id="2065" name="Text Box 12"/>
          <p:cNvSpPr txBox="1">
            <a:spLocks noChangeArrowheads="1"/>
          </p:cNvSpPr>
          <p:nvPr/>
        </p:nvSpPr>
        <p:spPr bwMode="auto">
          <a:xfrm>
            <a:off x="16750519" y="13971817"/>
            <a:ext cx="4572000" cy="703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ACT: maintain/rollout improvement </a:t>
            </a:r>
          </a:p>
          <a:p>
            <a:br>
              <a:rPr lang="en-US" sz="3000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Following broad efforts towards improvement, our team is now working with individual provider teams that are scoring below the goal benchmark.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Once the goal benchmark is achieved, future efforts will include: 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Continuing to monitor dashboard</a:t>
            </a:r>
          </a:p>
          <a:p>
            <a:pPr marL="342900" indent="-342900">
              <a:buFontTx/>
              <a:buChar char="-"/>
            </a:pPr>
            <a:r>
              <a:rPr lang="en-US" dirty="0">
                <a:latin typeface="Arial" pitchFamily="34" charset="0"/>
              </a:rPr>
              <a:t>Continuing to monitor </a:t>
            </a:r>
            <a:r>
              <a:rPr lang="en-US" dirty="0" err="1">
                <a:latin typeface="Arial" pitchFamily="34" charset="0"/>
              </a:rPr>
              <a:t>webi</a:t>
            </a:r>
            <a:r>
              <a:rPr lang="en-US" dirty="0">
                <a:latin typeface="Arial" pitchFamily="34" charset="0"/>
              </a:rPr>
              <a:t> report and update old treatment plans</a:t>
            </a:r>
          </a:p>
          <a:p>
            <a:endParaRPr lang="en-US" sz="3500" dirty="0">
              <a:latin typeface="Arial" pitchFamily="34" charset="0"/>
            </a:endParaRPr>
          </a:p>
        </p:txBody>
      </p:sp>
      <p:pic>
        <p:nvPicPr>
          <p:cNvPr id="2066" name="Picture 119" descr="phot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356623F-B462-40CD-A357-A25B24C164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946" y="11646510"/>
            <a:ext cx="10403709" cy="63103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46316AF-C5C3-4D04-B5B9-8D3E860309A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1796"/>
          <a:stretch/>
        </p:blipFill>
        <p:spPr>
          <a:xfrm>
            <a:off x="252823" y="18739127"/>
            <a:ext cx="5303837" cy="298896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500BE11-E8D3-4C80-B9E9-BA7DBCA411D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8190"/>
          <a:stretch/>
        </p:blipFill>
        <p:spPr>
          <a:xfrm>
            <a:off x="5657151" y="18675332"/>
            <a:ext cx="5303837" cy="32125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A2D80C-E550-4152-85FE-09EF789167E7}"/>
              </a:ext>
            </a:extLst>
          </p:cNvPr>
          <p:cNvSpPr/>
          <p:nvPr/>
        </p:nvSpPr>
        <p:spPr>
          <a:xfrm>
            <a:off x="8780559" y="10728828"/>
            <a:ext cx="1957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Fishbone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E405796-C8D6-47EC-8F07-E32FCD512476}"/>
              </a:ext>
            </a:extLst>
          </p:cNvPr>
          <p:cNvSpPr/>
          <p:nvPr/>
        </p:nvSpPr>
        <p:spPr>
          <a:xfrm>
            <a:off x="8002898" y="17452678"/>
            <a:ext cx="2704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Process Map</a:t>
            </a:r>
          </a:p>
        </p:txBody>
      </p:sp>
      <p:pic>
        <p:nvPicPr>
          <p:cNvPr id="1026" name="Picture 2" descr="image003">
            <a:extLst>
              <a:ext uri="{FF2B5EF4-FFF2-40B4-BE49-F238E27FC236}">
                <a16:creationId xmlns:a16="http://schemas.microsoft.com/office/drawing/2014/main" id="{ADBFC0F4-48A9-4ED7-9498-FE0DFEEA0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0600" y="4807826"/>
            <a:ext cx="5067103" cy="412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2">
            <a:extLst>
              <a:ext uri="{FF2B5EF4-FFF2-40B4-BE49-F238E27FC236}">
                <a16:creationId xmlns:a16="http://schemas.microsoft.com/office/drawing/2014/main" id="{7F0C0E38-6E03-4A11-9F30-CD0DD327D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898" y="3768918"/>
            <a:ext cx="5037805" cy="687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Audio 20">
            <a:hlinkClick r:id="" action="ppaction://media"/>
            <a:extLst>
              <a:ext uri="{FF2B5EF4-FFF2-40B4-BE49-F238E27FC236}">
                <a16:creationId xmlns:a16="http://schemas.microsoft.com/office/drawing/2014/main" id="{B414E78E-237E-4315-B6A3-23C761B726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1183600" y="211836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043"/>
    </mc:Choice>
    <mc:Fallback>
      <p:transition spd="slow" advTm="162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5C7AA4FFD304D94D9BFB334C7C896" ma:contentTypeVersion="2" ma:contentTypeDescription="Create a new document." ma:contentTypeScope="" ma:versionID="29ddffff8aae1de9528edaa34ccb3672">
  <xsd:schema xmlns:xsd="http://www.w3.org/2001/XMLSchema" xmlns:xs="http://www.w3.org/2001/XMLSchema" xmlns:p="http://schemas.microsoft.com/office/2006/metadata/properties" xmlns:ns2="57a0ad08-1a34-47dc-a541-33461e22a38f" targetNamespace="http://schemas.microsoft.com/office/2006/metadata/properties" ma:root="true" ma:fieldsID="3faec424b838358d8ade250682f975bf" ns2:_="">
    <xsd:import namespace="57a0ad08-1a34-47dc-a541-33461e22a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0ad08-1a34-47dc-a541-33461e22a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21C447-EB57-4F05-A015-CD990F371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0ad08-1a34-47dc-a541-33461e22a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50EFC2-DD62-41A5-8A30-B2530731A21F}">
  <ds:schemaRefs>
    <ds:schemaRef ds:uri="http://schemas.openxmlformats.org/package/2006/metadata/core-properties"/>
    <ds:schemaRef ds:uri="http://purl.org/dc/dcmitype/"/>
    <ds:schemaRef ds:uri="http://purl.org/dc/elements/1.1/"/>
    <ds:schemaRef ds:uri="57a0ad08-1a34-47dc-a541-33461e22a38f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4FCE4C5-9F9B-42AE-BFC0-D1E6DD85B4B0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9657B61-9A18-483F-9DCC-5FC4E187A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11828</TotalTime>
  <Words>748</Words>
  <Application>Microsoft Office PowerPoint</Application>
  <PresentationFormat>Custom</PresentationFormat>
  <Paragraphs>68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Times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Plouff,Cherie E</cp:lastModifiedBy>
  <cp:revision>56</cp:revision>
  <dcterms:created xsi:type="dcterms:W3CDTF">2010-05-10T19:56:36Z</dcterms:created>
  <dcterms:modified xsi:type="dcterms:W3CDTF">2022-11-28T20:53:43Z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0x010100A8B5C7AA4FFD304D94D9BFB334C7C896</vt:lpwstr>
  </property>
</Properties>
</file>